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4.xml" ContentType="application/vnd.openxmlformats-officedocument.theme+xml"/>
  <Override PartName="/ppt/slideLayouts/slideLayout1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15F_98A92028.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3" r:id="rId2"/>
    <p:sldMasterId id="2147483686" r:id="rId3"/>
    <p:sldMasterId id="2147483688" r:id="rId4"/>
    <p:sldMasterId id="2147483691" r:id="rId5"/>
  </p:sldMasterIdLst>
  <p:notesMasterIdLst>
    <p:notesMasterId r:id="rId62"/>
  </p:notesMasterIdLst>
  <p:sldIdLst>
    <p:sldId id="263" r:id="rId6"/>
    <p:sldId id="598" r:id="rId7"/>
    <p:sldId id="269" r:id="rId8"/>
    <p:sldId id="256" r:id="rId9"/>
    <p:sldId id="257" r:id="rId10"/>
    <p:sldId id="258" r:id="rId11"/>
    <p:sldId id="259" r:id="rId12"/>
    <p:sldId id="260" r:id="rId13"/>
    <p:sldId id="261" r:id="rId14"/>
    <p:sldId id="262" r:id="rId15"/>
    <p:sldId id="612" r:id="rId16"/>
    <p:sldId id="264" r:id="rId17"/>
    <p:sldId id="600" r:id="rId18"/>
    <p:sldId id="613" r:id="rId19"/>
    <p:sldId id="574" r:id="rId20"/>
    <p:sldId id="351" r:id="rId21"/>
    <p:sldId id="266" r:id="rId22"/>
    <p:sldId id="352" r:id="rId23"/>
    <p:sldId id="2147376362" r:id="rId24"/>
    <p:sldId id="2147376365" r:id="rId25"/>
    <p:sldId id="2147376364" r:id="rId26"/>
    <p:sldId id="2147376367" r:id="rId27"/>
    <p:sldId id="2147376369" r:id="rId28"/>
    <p:sldId id="2147376372" r:id="rId29"/>
    <p:sldId id="2147376371" r:id="rId30"/>
    <p:sldId id="2147376373" r:id="rId31"/>
    <p:sldId id="595" r:id="rId32"/>
    <p:sldId id="2147376374" r:id="rId33"/>
    <p:sldId id="2147376375" r:id="rId34"/>
    <p:sldId id="2147376376" r:id="rId35"/>
    <p:sldId id="2147376377" r:id="rId36"/>
    <p:sldId id="2147376378" r:id="rId37"/>
    <p:sldId id="2147376379" r:id="rId38"/>
    <p:sldId id="2147376380" r:id="rId39"/>
    <p:sldId id="2147376370" r:id="rId40"/>
    <p:sldId id="609" r:id="rId41"/>
    <p:sldId id="2147376381" r:id="rId42"/>
    <p:sldId id="2147376382" r:id="rId43"/>
    <p:sldId id="2147376383" r:id="rId44"/>
    <p:sldId id="2147376384" r:id="rId45"/>
    <p:sldId id="2147376385" r:id="rId46"/>
    <p:sldId id="2147376386" r:id="rId47"/>
    <p:sldId id="2147376387" r:id="rId48"/>
    <p:sldId id="2147376388" r:id="rId49"/>
    <p:sldId id="2147376389" r:id="rId50"/>
    <p:sldId id="611" r:id="rId51"/>
    <p:sldId id="2147376390" r:id="rId52"/>
    <p:sldId id="2147376391" r:id="rId53"/>
    <p:sldId id="2147376392" r:id="rId54"/>
    <p:sldId id="2147376393" r:id="rId55"/>
    <p:sldId id="2147376394" r:id="rId56"/>
    <p:sldId id="2147376395" r:id="rId57"/>
    <p:sldId id="2147376396" r:id="rId58"/>
    <p:sldId id="268" r:id="rId59"/>
    <p:sldId id="2147376397" r:id="rId60"/>
    <p:sldId id="608"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6E8765C-5519-400D-94E4-B878B1D49866}">
          <p14:sldIdLst>
            <p14:sldId id="263"/>
            <p14:sldId id="598"/>
            <p14:sldId id="269"/>
            <p14:sldId id="256"/>
            <p14:sldId id="257"/>
            <p14:sldId id="258"/>
            <p14:sldId id="259"/>
            <p14:sldId id="260"/>
            <p14:sldId id="261"/>
            <p14:sldId id="262"/>
            <p14:sldId id="612"/>
            <p14:sldId id="264"/>
            <p14:sldId id="600"/>
            <p14:sldId id="613"/>
            <p14:sldId id="574"/>
            <p14:sldId id="351"/>
            <p14:sldId id="266"/>
            <p14:sldId id="352"/>
            <p14:sldId id="2147376362"/>
            <p14:sldId id="2147376365"/>
            <p14:sldId id="2147376364"/>
            <p14:sldId id="2147376367"/>
            <p14:sldId id="2147376369"/>
            <p14:sldId id="2147376372"/>
            <p14:sldId id="2147376371"/>
            <p14:sldId id="2147376373"/>
            <p14:sldId id="595"/>
            <p14:sldId id="2147376374"/>
            <p14:sldId id="2147376375"/>
            <p14:sldId id="2147376376"/>
            <p14:sldId id="2147376377"/>
            <p14:sldId id="2147376378"/>
            <p14:sldId id="2147376379"/>
            <p14:sldId id="2147376380"/>
            <p14:sldId id="2147376370"/>
            <p14:sldId id="609"/>
            <p14:sldId id="2147376381"/>
            <p14:sldId id="2147376382"/>
            <p14:sldId id="2147376383"/>
            <p14:sldId id="2147376384"/>
            <p14:sldId id="2147376385"/>
            <p14:sldId id="2147376386"/>
            <p14:sldId id="2147376387"/>
            <p14:sldId id="2147376388"/>
            <p14:sldId id="2147376389"/>
            <p14:sldId id="611"/>
            <p14:sldId id="2147376390"/>
            <p14:sldId id="2147376391"/>
            <p14:sldId id="2147376392"/>
            <p14:sldId id="2147376393"/>
            <p14:sldId id="2147376394"/>
            <p14:sldId id="2147376395"/>
            <p14:sldId id="2147376396"/>
            <p14:sldId id="268"/>
            <p14:sldId id="2147376397"/>
            <p14:sldId id="60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1D16D0F-82F2-067F-AD29-59914B24AE23}" name="Dulai, Jaskiran" initials="DJ" userId="S::jaskiran.dulai@sluhn.org::3f48c37a-3577-4937-a78a-7d34b49eb92a" providerId="AD"/>
  <p188:author id="{D509F443-3147-7F8B-2639-B1524CAEFE7C}" name="Mindi Apicella" initials="MA" userId="c168d17c1dd2653d" providerId="Windows Live"/>
  <p188:author id="{1AEC7E99-D04F-6F61-CC50-B1FF09B4E969}" name="Kaur, Parampreet" initials="PK" userId="S::Parampreet.Kaur@sluhn.org::7059cc68-d264-402c-8020-5bbc811fbd37" providerId="AD"/>
  <p188:author id="{FBA8FF9F-2DC4-24C7-0DAC-3038575EBCD2}" name="Moran, Riley" initials="MR" userId="S::riley.moran@sluhn.org::2a0f85b9-2d25-4450-888d-de0da9721245" providerId="AD"/>
  <p188:author id="{D13FF2B1-2B4E-8164-7E47-BE22A59AE856}" name="Irick, Jennifer" initials="IJ" userId="S::jennifer.irick@sluhn.org::6eeb8ae7-fba2-4311-9dd2-09d92efdbaa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8EC8A2-8CFF-4A0D-93AE-9ED81EAFE847}" v="52" dt="2026-10-02T01:42:15.5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6021" autoAdjust="0"/>
  </p:normalViewPr>
  <p:slideViewPr>
    <p:cSldViewPr snapToGrid="0">
      <p:cViewPr varScale="1">
        <p:scale>
          <a:sx n="95" d="100"/>
          <a:sy n="95" d="100"/>
        </p:scale>
        <p:origin x="163"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viewProps" Target="viewProps.xml"/><Relationship Id="rId69" Type="http://schemas.microsoft.com/office/2018/10/relationships/authors" Target="author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di Apicella" userId="c168d17c1dd2653d" providerId="LiveId" clId="{1DA71203-FD8E-408B-B46E-B0F7D5A58F7E}"/>
    <pc:docChg chg="undo custSel addSld modSld sldOrd">
      <pc:chgData name="Mindi Apicella" userId="c168d17c1dd2653d" providerId="LiveId" clId="{1DA71203-FD8E-408B-B46E-B0F7D5A58F7E}" dt="2026-10-02T18:11:08.657" v="388" actId="20577"/>
      <pc:docMkLst>
        <pc:docMk/>
      </pc:docMkLst>
      <pc:sldChg chg="add">
        <pc:chgData name="Mindi Apicella" userId="c168d17c1dd2653d" providerId="LiveId" clId="{1DA71203-FD8E-408B-B46E-B0F7D5A58F7E}" dt="2026-10-02T01:39:06.180" v="273"/>
        <pc:sldMkLst>
          <pc:docMk/>
          <pc:sldMk cId="3709266764" sldId="256"/>
        </pc:sldMkLst>
      </pc:sldChg>
      <pc:sldChg chg="add">
        <pc:chgData name="Mindi Apicella" userId="c168d17c1dd2653d" providerId="LiveId" clId="{1DA71203-FD8E-408B-B46E-B0F7D5A58F7E}" dt="2026-10-02T01:39:08.064" v="274"/>
        <pc:sldMkLst>
          <pc:docMk/>
          <pc:sldMk cId="815531085" sldId="257"/>
        </pc:sldMkLst>
      </pc:sldChg>
      <pc:sldChg chg="add">
        <pc:chgData name="Mindi Apicella" userId="c168d17c1dd2653d" providerId="LiveId" clId="{1DA71203-FD8E-408B-B46E-B0F7D5A58F7E}" dt="2026-10-02T01:39:09.084" v="275"/>
        <pc:sldMkLst>
          <pc:docMk/>
          <pc:sldMk cId="2425658927" sldId="258"/>
        </pc:sldMkLst>
      </pc:sldChg>
      <pc:sldChg chg="add">
        <pc:chgData name="Mindi Apicella" userId="c168d17c1dd2653d" providerId="LiveId" clId="{1DA71203-FD8E-408B-B46E-B0F7D5A58F7E}" dt="2026-10-02T01:39:10.055" v="276"/>
        <pc:sldMkLst>
          <pc:docMk/>
          <pc:sldMk cId="3725196074" sldId="259"/>
        </pc:sldMkLst>
      </pc:sldChg>
      <pc:sldChg chg="add">
        <pc:chgData name="Mindi Apicella" userId="c168d17c1dd2653d" providerId="LiveId" clId="{1DA71203-FD8E-408B-B46E-B0F7D5A58F7E}" dt="2026-10-02T01:39:11.045" v="277"/>
        <pc:sldMkLst>
          <pc:docMk/>
          <pc:sldMk cId="2289739981" sldId="260"/>
        </pc:sldMkLst>
      </pc:sldChg>
      <pc:sldChg chg="add">
        <pc:chgData name="Mindi Apicella" userId="c168d17c1dd2653d" providerId="LiveId" clId="{1DA71203-FD8E-408B-B46E-B0F7D5A58F7E}" dt="2026-10-02T01:39:11.580" v="278"/>
        <pc:sldMkLst>
          <pc:docMk/>
          <pc:sldMk cId="3676561971" sldId="261"/>
        </pc:sldMkLst>
      </pc:sldChg>
      <pc:sldChg chg="add">
        <pc:chgData name="Mindi Apicella" userId="c168d17c1dd2653d" providerId="LiveId" clId="{1DA71203-FD8E-408B-B46E-B0F7D5A58F7E}" dt="2026-10-02T01:39:12.255" v="279"/>
        <pc:sldMkLst>
          <pc:docMk/>
          <pc:sldMk cId="4065799477" sldId="262"/>
        </pc:sldMkLst>
      </pc:sldChg>
      <pc:sldChg chg="addSp modSp mod">
        <pc:chgData name="Mindi Apicella" userId="c168d17c1dd2653d" providerId="LiveId" clId="{1DA71203-FD8E-408B-B46E-B0F7D5A58F7E}" dt="2026-10-02T18:11:08.657" v="388" actId="20577"/>
        <pc:sldMkLst>
          <pc:docMk/>
          <pc:sldMk cId="444888718" sldId="263"/>
        </pc:sldMkLst>
        <pc:spChg chg="add mod">
          <ac:chgData name="Mindi Apicella" userId="c168d17c1dd2653d" providerId="LiveId" clId="{1DA71203-FD8E-408B-B46E-B0F7D5A58F7E}" dt="2026-10-02T18:11:08.657" v="388" actId="20577"/>
          <ac:spMkLst>
            <pc:docMk/>
            <pc:sldMk cId="444888718" sldId="263"/>
            <ac:spMk id="3" creationId="{646F6652-749C-BCEA-5891-648B46361D1D}"/>
          </ac:spMkLst>
        </pc:spChg>
        <pc:spChg chg="mod">
          <ac:chgData name="Mindi Apicella" userId="c168d17c1dd2653d" providerId="LiveId" clId="{1DA71203-FD8E-408B-B46E-B0F7D5A58F7E}" dt="2026-10-02T18:09:42.321" v="369" actId="1076"/>
          <ac:spMkLst>
            <pc:docMk/>
            <pc:sldMk cId="444888718" sldId="263"/>
            <ac:spMk id="4" creationId="{00000000-0000-0000-0000-000000000000}"/>
          </ac:spMkLst>
        </pc:spChg>
        <pc:spChg chg="mod">
          <ac:chgData name="Mindi Apicella" userId="c168d17c1dd2653d" providerId="LiveId" clId="{1DA71203-FD8E-408B-B46E-B0F7D5A58F7E}" dt="2026-10-02T18:07:40.666" v="327" actId="1076"/>
          <ac:spMkLst>
            <pc:docMk/>
            <pc:sldMk cId="444888718" sldId="263"/>
            <ac:spMk id="13" creationId="{97156C59-BEA4-4BDD-92F8-EAD757FE4D61}"/>
          </ac:spMkLst>
        </pc:spChg>
      </pc:sldChg>
      <pc:sldChg chg="add">
        <pc:chgData name="Mindi Apicella" userId="c168d17c1dd2653d" providerId="LiveId" clId="{1DA71203-FD8E-408B-B46E-B0F7D5A58F7E}" dt="2026-10-02T01:39:13.724" v="281"/>
        <pc:sldMkLst>
          <pc:docMk/>
          <pc:sldMk cId="700381672" sldId="264"/>
        </pc:sldMkLst>
      </pc:sldChg>
      <pc:sldChg chg="modSp mod ord">
        <pc:chgData name="Mindi Apicella" userId="c168d17c1dd2653d" providerId="LiveId" clId="{1DA71203-FD8E-408B-B46E-B0F7D5A58F7E}" dt="2026-10-02T01:32:11.726" v="173"/>
        <pc:sldMkLst>
          <pc:docMk/>
          <pc:sldMk cId="1300990275" sldId="266"/>
        </pc:sldMkLst>
        <pc:spChg chg="mod">
          <ac:chgData name="Mindi Apicella" userId="c168d17c1dd2653d" providerId="LiveId" clId="{1DA71203-FD8E-408B-B46E-B0F7D5A58F7E}" dt="2026-10-02T01:32:09.526" v="171"/>
          <ac:spMkLst>
            <pc:docMk/>
            <pc:sldMk cId="1300990275" sldId="266"/>
            <ac:spMk id="2" creationId="{00000000-0000-0000-0000-000000000000}"/>
          </ac:spMkLst>
        </pc:spChg>
      </pc:sldChg>
      <pc:sldChg chg="add">
        <pc:chgData name="Mindi Apicella" userId="c168d17c1dd2653d" providerId="LiveId" clId="{1DA71203-FD8E-408B-B46E-B0F7D5A58F7E}" dt="2026-10-02T01:40:41.341" v="317"/>
        <pc:sldMkLst>
          <pc:docMk/>
          <pc:sldMk cId="2188058926" sldId="268"/>
        </pc:sldMkLst>
      </pc:sldChg>
      <pc:sldChg chg="modSp mod">
        <pc:chgData name="Mindi Apicella" userId="c168d17c1dd2653d" providerId="LiveId" clId="{1DA71203-FD8E-408B-B46E-B0F7D5A58F7E}" dt="2026-10-02T01:30:25.874" v="26" actId="20577"/>
        <pc:sldMkLst>
          <pc:docMk/>
          <pc:sldMk cId="1072058839" sldId="269"/>
        </pc:sldMkLst>
        <pc:spChg chg="mod">
          <ac:chgData name="Mindi Apicella" userId="c168d17c1dd2653d" providerId="LiveId" clId="{1DA71203-FD8E-408B-B46E-B0F7D5A58F7E}" dt="2026-10-02T01:30:25.874" v="26" actId="20577"/>
          <ac:spMkLst>
            <pc:docMk/>
            <pc:sldMk cId="1072058839" sldId="269"/>
            <ac:spMk id="2" creationId="{00000000-0000-0000-0000-000000000000}"/>
          </ac:spMkLst>
        </pc:spChg>
      </pc:sldChg>
      <pc:sldChg chg="add">
        <pc:chgData name="Mindi Apicella" userId="c168d17c1dd2653d" providerId="LiveId" clId="{1DA71203-FD8E-408B-B46E-B0F7D5A58F7E}" dt="2026-10-02T01:39:36.819" v="283"/>
        <pc:sldMkLst>
          <pc:docMk/>
          <pc:sldMk cId="2561220648" sldId="351"/>
        </pc:sldMkLst>
      </pc:sldChg>
      <pc:sldChg chg="add">
        <pc:chgData name="Mindi Apicella" userId="c168d17c1dd2653d" providerId="LiveId" clId="{1DA71203-FD8E-408B-B46E-B0F7D5A58F7E}" dt="2026-10-02T01:39:47.653" v="284"/>
        <pc:sldMkLst>
          <pc:docMk/>
          <pc:sldMk cId="4089032170" sldId="352"/>
        </pc:sldMkLst>
      </pc:sldChg>
      <pc:sldChg chg="modSp mod">
        <pc:chgData name="Mindi Apicella" userId="c168d17c1dd2653d" providerId="LiveId" clId="{1DA71203-FD8E-408B-B46E-B0F7D5A58F7E}" dt="2026-10-02T01:31:30.226" v="148" actId="20577"/>
        <pc:sldMkLst>
          <pc:docMk/>
          <pc:sldMk cId="2863805264" sldId="574"/>
        </pc:sldMkLst>
        <pc:spChg chg="mod">
          <ac:chgData name="Mindi Apicella" userId="c168d17c1dd2653d" providerId="LiveId" clId="{1DA71203-FD8E-408B-B46E-B0F7D5A58F7E}" dt="2026-10-02T01:31:30.226" v="148" actId="20577"/>
          <ac:spMkLst>
            <pc:docMk/>
            <pc:sldMk cId="2863805264" sldId="574"/>
            <ac:spMk id="2" creationId="{00000000-0000-0000-0000-000000000000}"/>
          </ac:spMkLst>
        </pc:spChg>
      </pc:sldChg>
      <pc:sldChg chg="modSp mod">
        <pc:chgData name="Mindi Apicella" userId="c168d17c1dd2653d" providerId="LiveId" clId="{1DA71203-FD8E-408B-B46E-B0F7D5A58F7E}" dt="2026-10-02T01:31:53.210" v="170"/>
        <pc:sldMkLst>
          <pc:docMk/>
          <pc:sldMk cId="1521056891" sldId="595"/>
        </pc:sldMkLst>
        <pc:spChg chg="mod">
          <ac:chgData name="Mindi Apicella" userId="c168d17c1dd2653d" providerId="LiveId" clId="{1DA71203-FD8E-408B-B46E-B0F7D5A58F7E}" dt="2026-10-02T01:31:53.210" v="170"/>
          <ac:spMkLst>
            <pc:docMk/>
            <pc:sldMk cId="1521056891" sldId="595"/>
            <ac:spMk id="2" creationId="{00000000-0000-0000-0000-000000000000}"/>
          </ac:spMkLst>
        </pc:spChg>
      </pc:sldChg>
      <pc:sldChg chg="modSp mod">
        <pc:chgData name="Mindi Apicella" userId="c168d17c1dd2653d" providerId="LiveId" clId="{1DA71203-FD8E-408B-B46E-B0F7D5A58F7E}" dt="2026-10-02T18:10:02.201" v="387" actId="20577"/>
        <pc:sldMkLst>
          <pc:docMk/>
          <pc:sldMk cId="812589975" sldId="598"/>
        </pc:sldMkLst>
        <pc:spChg chg="mod">
          <ac:chgData name="Mindi Apicella" userId="c168d17c1dd2653d" providerId="LiveId" clId="{1DA71203-FD8E-408B-B46E-B0F7D5A58F7E}" dt="2026-10-02T18:10:02.201" v="387" actId="20577"/>
          <ac:spMkLst>
            <pc:docMk/>
            <pc:sldMk cId="812589975" sldId="598"/>
            <ac:spMk id="2" creationId="{7F22568A-74E5-569A-8348-99541FAFE463}"/>
          </ac:spMkLst>
        </pc:spChg>
      </pc:sldChg>
      <pc:sldChg chg="modSp mod">
        <pc:chgData name="Mindi Apicella" userId="c168d17c1dd2653d" providerId="LiveId" clId="{1DA71203-FD8E-408B-B46E-B0F7D5A58F7E}" dt="2026-10-02T01:31:10.142" v="125" actId="20577"/>
        <pc:sldMkLst>
          <pc:docMk/>
          <pc:sldMk cId="1159459679" sldId="600"/>
        </pc:sldMkLst>
        <pc:spChg chg="mod">
          <ac:chgData name="Mindi Apicella" userId="c168d17c1dd2653d" providerId="LiveId" clId="{1DA71203-FD8E-408B-B46E-B0F7D5A58F7E}" dt="2026-10-02T01:31:10.142" v="125" actId="20577"/>
          <ac:spMkLst>
            <pc:docMk/>
            <pc:sldMk cId="1159459679" sldId="600"/>
            <ac:spMk id="2" creationId="{00000000-0000-0000-0000-000000000000}"/>
          </ac:spMkLst>
        </pc:spChg>
      </pc:sldChg>
      <pc:sldChg chg="modSp mod">
        <pc:chgData name="Mindi Apicella" userId="c168d17c1dd2653d" providerId="LiveId" clId="{1DA71203-FD8E-408B-B46E-B0F7D5A58F7E}" dt="2026-10-02T01:34:47.044" v="216" actId="12"/>
        <pc:sldMkLst>
          <pc:docMk/>
          <pc:sldMk cId="373709294" sldId="608"/>
        </pc:sldMkLst>
        <pc:spChg chg="mod">
          <ac:chgData name="Mindi Apicella" userId="c168d17c1dd2653d" providerId="LiveId" clId="{1DA71203-FD8E-408B-B46E-B0F7D5A58F7E}" dt="2026-10-02T01:34:47.044" v="216" actId="12"/>
          <ac:spMkLst>
            <pc:docMk/>
            <pc:sldMk cId="373709294" sldId="608"/>
            <ac:spMk id="4" creationId="{5BAEDEA9-D699-6F30-2AC8-EF0CB009C8D1}"/>
          </ac:spMkLst>
        </pc:spChg>
      </pc:sldChg>
      <pc:sldChg chg="modSp mod">
        <pc:chgData name="Mindi Apicella" userId="c168d17c1dd2653d" providerId="LiveId" clId="{1DA71203-FD8E-408B-B46E-B0F7D5A58F7E}" dt="2026-10-02T01:32:37.394" v="186" actId="207"/>
        <pc:sldMkLst>
          <pc:docMk/>
          <pc:sldMk cId="3105854727" sldId="609"/>
        </pc:sldMkLst>
        <pc:spChg chg="mod">
          <ac:chgData name="Mindi Apicella" userId="c168d17c1dd2653d" providerId="LiveId" clId="{1DA71203-FD8E-408B-B46E-B0F7D5A58F7E}" dt="2026-10-02T01:32:37.394" v="186" actId="207"/>
          <ac:spMkLst>
            <pc:docMk/>
            <pc:sldMk cId="3105854727" sldId="609"/>
            <ac:spMk id="2" creationId="{1936F4A2-FC3D-2A67-EBB5-1C55FBDC6809}"/>
          </ac:spMkLst>
        </pc:spChg>
      </pc:sldChg>
      <pc:sldChg chg="modSp mod">
        <pc:chgData name="Mindi Apicella" userId="c168d17c1dd2653d" providerId="LiveId" clId="{1DA71203-FD8E-408B-B46E-B0F7D5A58F7E}" dt="2026-10-02T01:32:55.195" v="202" actId="207"/>
        <pc:sldMkLst>
          <pc:docMk/>
          <pc:sldMk cId="146631200" sldId="611"/>
        </pc:sldMkLst>
        <pc:spChg chg="mod">
          <ac:chgData name="Mindi Apicella" userId="c168d17c1dd2653d" providerId="LiveId" clId="{1DA71203-FD8E-408B-B46E-B0F7D5A58F7E}" dt="2026-10-02T01:32:55.195" v="202" actId="207"/>
          <ac:spMkLst>
            <pc:docMk/>
            <pc:sldMk cId="146631200" sldId="611"/>
            <ac:spMk id="2" creationId="{2542EC27-FF18-CE05-E020-4DA668D19451}"/>
          </ac:spMkLst>
        </pc:spChg>
      </pc:sldChg>
      <pc:sldChg chg="add">
        <pc:chgData name="Mindi Apicella" userId="c168d17c1dd2653d" providerId="LiveId" clId="{1DA71203-FD8E-408B-B46E-B0F7D5A58F7E}" dt="2026-10-02T01:39:12.836" v="280"/>
        <pc:sldMkLst>
          <pc:docMk/>
          <pc:sldMk cId="2539333763" sldId="612"/>
        </pc:sldMkLst>
      </pc:sldChg>
      <pc:sldChg chg="add">
        <pc:chgData name="Mindi Apicella" userId="c168d17c1dd2653d" providerId="LiveId" clId="{1DA71203-FD8E-408B-B46E-B0F7D5A58F7E}" dt="2026-10-02T01:39:27.221" v="282"/>
        <pc:sldMkLst>
          <pc:docMk/>
          <pc:sldMk cId="1989543907" sldId="613"/>
        </pc:sldMkLst>
      </pc:sldChg>
      <pc:sldChg chg="add">
        <pc:chgData name="Mindi Apicella" userId="c168d17c1dd2653d" providerId="LiveId" clId="{1DA71203-FD8E-408B-B46E-B0F7D5A58F7E}" dt="2026-10-02T01:39:48.223" v="285"/>
        <pc:sldMkLst>
          <pc:docMk/>
          <pc:sldMk cId="920365149" sldId="2147376362"/>
        </pc:sldMkLst>
      </pc:sldChg>
      <pc:sldChg chg="add">
        <pc:chgData name="Mindi Apicella" userId="c168d17c1dd2653d" providerId="LiveId" clId="{1DA71203-FD8E-408B-B46E-B0F7D5A58F7E}" dt="2026-10-02T01:39:49.188" v="287"/>
        <pc:sldMkLst>
          <pc:docMk/>
          <pc:sldMk cId="2766241149" sldId="2147376364"/>
        </pc:sldMkLst>
      </pc:sldChg>
      <pc:sldChg chg="add">
        <pc:chgData name="Mindi Apicella" userId="c168d17c1dd2653d" providerId="LiveId" clId="{1DA71203-FD8E-408B-B46E-B0F7D5A58F7E}" dt="2026-10-02T01:39:48.722" v="286"/>
        <pc:sldMkLst>
          <pc:docMk/>
          <pc:sldMk cId="2866453435" sldId="2147376365"/>
        </pc:sldMkLst>
      </pc:sldChg>
      <pc:sldChg chg="add">
        <pc:chgData name="Mindi Apicella" userId="c168d17c1dd2653d" providerId="LiveId" clId="{1DA71203-FD8E-408B-B46E-B0F7D5A58F7E}" dt="2026-10-02T01:39:49.696" v="288"/>
        <pc:sldMkLst>
          <pc:docMk/>
          <pc:sldMk cId="4115127759" sldId="2147376367"/>
        </pc:sldMkLst>
      </pc:sldChg>
      <pc:sldChg chg="add">
        <pc:chgData name="Mindi Apicella" userId="c168d17c1dd2653d" providerId="LiveId" clId="{1DA71203-FD8E-408B-B46E-B0F7D5A58F7E}" dt="2026-10-02T01:39:50.217" v="289"/>
        <pc:sldMkLst>
          <pc:docMk/>
          <pc:sldMk cId="695621490" sldId="2147376369"/>
        </pc:sldMkLst>
      </pc:sldChg>
      <pc:sldChg chg="add">
        <pc:chgData name="Mindi Apicella" userId="c168d17c1dd2653d" providerId="LiveId" clId="{1DA71203-FD8E-408B-B46E-B0F7D5A58F7E}" dt="2026-10-02T01:40:06.652" v="300"/>
        <pc:sldMkLst>
          <pc:docMk/>
          <pc:sldMk cId="421985828" sldId="2147376370"/>
        </pc:sldMkLst>
      </pc:sldChg>
      <pc:sldChg chg="add">
        <pc:chgData name="Mindi Apicella" userId="c168d17c1dd2653d" providerId="LiveId" clId="{1DA71203-FD8E-408B-B46E-B0F7D5A58F7E}" dt="2026-10-02T01:39:51.289" v="291"/>
        <pc:sldMkLst>
          <pc:docMk/>
          <pc:sldMk cId="2967452657" sldId="2147376371"/>
        </pc:sldMkLst>
      </pc:sldChg>
      <pc:sldChg chg="add">
        <pc:chgData name="Mindi Apicella" userId="c168d17c1dd2653d" providerId="LiveId" clId="{1DA71203-FD8E-408B-B46E-B0F7D5A58F7E}" dt="2026-10-02T01:39:50.823" v="290"/>
        <pc:sldMkLst>
          <pc:docMk/>
          <pc:sldMk cId="3383168665" sldId="2147376372"/>
        </pc:sldMkLst>
      </pc:sldChg>
      <pc:sldChg chg="add">
        <pc:chgData name="Mindi Apicella" userId="c168d17c1dd2653d" providerId="LiveId" clId="{1DA71203-FD8E-408B-B46E-B0F7D5A58F7E}" dt="2026-10-02T01:39:51.990" v="292"/>
        <pc:sldMkLst>
          <pc:docMk/>
          <pc:sldMk cId="2716399332" sldId="2147376373"/>
        </pc:sldMkLst>
      </pc:sldChg>
      <pc:sldChg chg="add">
        <pc:chgData name="Mindi Apicella" userId="c168d17c1dd2653d" providerId="LiveId" clId="{1DA71203-FD8E-408B-B46E-B0F7D5A58F7E}" dt="2026-10-02T01:40:01.172" v="293"/>
        <pc:sldMkLst>
          <pc:docMk/>
          <pc:sldMk cId="2944822606" sldId="2147376374"/>
        </pc:sldMkLst>
      </pc:sldChg>
      <pc:sldChg chg="add">
        <pc:chgData name="Mindi Apicella" userId="c168d17c1dd2653d" providerId="LiveId" clId="{1DA71203-FD8E-408B-B46E-B0F7D5A58F7E}" dt="2026-10-02T01:40:01.813" v="294"/>
        <pc:sldMkLst>
          <pc:docMk/>
          <pc:sldMk cId="2663003400" sldId="2147376375"/>
        </pc:sldMkLst>
      </pc:sldChg>
      <pc:sldChg chg="add">
        <pc:chgData name="Mindi Apicella" userId="c168d17c1dd2653d" providerId="LiveId" clId="{1DA71203-FD8E-408B-B46E-B0F7D5A58F7E}" dt="2026-10-02T01:40:02.347" v="295"/>
        <pc:sldMkLst>
          <pc:docMk/>
          <pc:sldMk cId="834810359" sldId="2147376376"/>
        </pc:sldMkLst>
      </pc:sldChg>
      <pc:sldChg chg="add">
        <pc:chgData name="Mindi Apicella" userId="c168d17c1dd2653d" providerId="LiveId" clId="{1DA71203-FD8E-408B-B46E-B0F7D5A58F7E}" dt="2026-10-02T01:40:02.805" v="296"/>
        <pc:sldMkLst>
          <pc:docMk/>
          <pc:sldMk cId="117930834" sldId="2147376377"/>
        </pc:sldMkLst>
      </pc:sldChg>
      <pc:sldChg chg="add">
        <pc:chgData name="Mindi Apicella" userId="c168d17c1dd2653d" providerId="LiveId" clId="{1DA71203-FD8E-408B-B46E-B0F7D5A58F7E}" dt="2026-10-02T01:40:04.794" v="297"/>
        <pc:sldMkLst>
          <pc:docMk/>
          <pc:sldMk cId="3996668554" sldId="2147376378"/>
        </pc:sldMkLst>
      </pc:sldChg>
      <pc:sldChg chg="add">
        <pc:chgData name="Mindi Apicella" userId="c168d17c1dd2653d" providerId="LiveId" clId="{1DA71203-FD8E-408B-B46E-B0F7D5A58F7E}" dt="2026-10-02T01:40:05.435" v="298"/>
        <pc:sldMkLst>
          <pc:docMk/>
          <pc:sldMk cId="2779202295" sldId="2147376379"/>
        </pc:sldMkLst>
      </pc:sldChg>
      <pc:sldChg chg="addSp delSp modSp add mod">
        <pc:chgData name="Mindi Apicella" userId="c168d17c1dd2653d" providerId="LiveId" clId="{1DA71203-FD8E-408B-B46E-B0F7D5A58F7E}" dt="2026-10-02T01:42:37.711" v="325" actId="1076"/>
        <pc:sldMkLst>
          <pc:docMk/>
          <pc:sldMk cId="1986487737" sldId="2147376380"/>
        </pc:sldMkLst>
        <pc:graphicFrameChg chg="del mod">
          <ac:chgData name="Mindi Apicella" userId="c168d17c1dd2653d" providerId="LiveId" clId="{1DA71203-FD8E-408B-B46E-B0F7D5A58F7E}" dt="2026-10-02T01:42:16.374" v="320" actId="478"/>
          <ac:graphicFrameMkLst>
            <pc:docMk/>
            <pc:sldMk cId="1986487737" sldId="2147376380"/>
            <ac:graphicFrameMk id="4" creationId="{00000000-0000-0000-0000-000000000000}"/>
          </ac:graphicFrameMkLst>
        </pc:graphicFrameChg>
        <pc:picChg chg="add mod">
          <ac:chgData name="Mindi Apicella" userId="c168d17c1dd2653d" providerId="LiveId" clId="{1DA71203-FD8E-408B-B46E-B0F7D5A58F7E}" dt="2026-10-02T01:42:37.711" v="325" actId="1076"/>
          <ac:picMkLst>
            <pc:docMk/>
            <pc:sldMk cId="1986487737" sldId="2147376380"/>
            <ac:picMk id="8" creationId="{5F54C0AC-8362-85B0-B3C2-9620D965A98B}"/>
          </ac:picMkLst>
        </pc:picChg>
      </pc:sldChg>
      <pc:sldChg chg="add">
        <pc:chgData name="Mindi Apicella" userId="c168d17c1dd2653d" providerId="LiveId" clId="{1DA71203-FD8E-408B-B46E-B0F7D5A58F7E}" dt="2026-10-02T01:40:23.832" v="301"/>
        <pc:sldMkLst>
          <pc:docMk/>
          <pc:sldMk cId="2787307161" sldId="2147376381"/>
        </pc:sldMkLst>
      </pc:sldChg>
      <pc:sldChg chg="add">
        <pc:chgData name="Mindi Apicella" userId="c168d17c1dd2653d" providerId="LiveId" clId="{1DA71203-FD8E-408B-B46E-B0F7D5A58F7E}" dt="2026-10-02T01:40:24.648" v="302"/>
        <pc:sldMkLst>
          <pc:docMk/>
          <pc:sldMk cId="3430452238" sldId="2147376382"/>
        </pc:sldMkLst>
      </pc:sldChg>
      <pc:sldChg chg="add">
        <pc:chgData name="Mindi Apicella" userId="c168d17c1dd2653d" providerId="LiveId" clId="{1DA71203-FD8E-408B-B46E-B0F7D5A58F7E}" dt="2026-10-02T01:40:25.247" v="303"/>
        <pc:sldMkLst>
          <pc:docMk/>
          <pc:sldMk cId="2956686604" sldId="2147376383"/>
        </pc:sldMkLst>
      </pc:sldChg>
      <pc:sldChg chg="add">
        <pc:chgData name="Mindi Apicella" userId="c168d17c1dd2653d" providerId="LiveId" clId="{1DA71203-FD8E-408B-B46E-B0F7D5A58F7E}" dt="2026-10-02T01:40:25.682" v="304"/>
        <pc:sldMkLst>
          <pc:docMk/>
          <pc:sldMk cId="878978563" sldId="2147376384"/>
        </pc:sldMkLst>
      </pc:sldChg>
      <pc:sldChg chg="add">
        <pc:chgData name="Mindi Apicella" userId="c168d17c1dd2653d" providerId="LiveId" clId="{1DA71203-FD8E-408B-B46E-B0F7D5A58F7E}" dt="2026-10-02T01:40:26.134" v="305"/>
        <pc:sldMkLst>
          <pc:docMk/>
          <pc:sldMk cId="876101357" sldId="2147376385"/>
        </pc:sldMkLst>
      </pc:sldChg>
      <pc:sldChg chg="add">
        <pc:chgData name="Mindi Apicella" userId="c168d17c1dd2653d" providerId="LiveId" clId="{1DA71203-FD8E-408B-B46E-B0F7D5A58F7E}" dt="2026-10-02T01:40:26.622" v="306"/>
        <pc:sldMkLst>
          <pc:docMk/>
          <pc:sldMk cId="2096059833" sldId="2147376386"/>
        </pc:sldMkLst>
      </pc:sldChg>
      <pc:sldChg chg="add">
        <pc:chgData name="Mindi Apicella" userId="c168d17c1dd2653d" providerId="LiveId" clId="{1DA71203-FD8E-408B-B46E-B0F7D5A58F7E}" dt="2026-10-02T01:40:27.122" v="307"/>
        <pc:sldMkLst>
          <pc:docMk/>
          <pc:sldMk cId="3821794266" sldId="2147376387"/>
        </pc:sldMkLst>
      </pc:sldChg>
      <pc:sldChg chg="add">
        <pc:chgData name="Mindi Apicella" userId="c168d17c1dd2653d" providerId="LiveId" clId="{1DA71203-FD8E-408B-B46E-B0F7D5A58F7E}" dt="2026-10-02T01:40:27.579" v="308"/>
        <pc:sldMkLst>
          <pc:docMk/>
          <pc:sldMk cId="3442956972" sldId="2147376388"/>
        </pc:sldMkLst>
      </pc:sldChg>
      <pc:sldChg chg="add">
        <pc:chgData name="Mindi Apicella" userId="c168d17c1dd2653d" providerId="LiveId" clId="{1DA71203-FD8E-408B-B46E-B0F7D5A58F7E}" dt="2026-10-02T01:40:28.389" v="309"/>
        <pc:sldMkLst>
          <pc:docMk/>
          <pc:sldMk cId="3000175028" sldId="2147376389"/>
        </pc:sldMkLst>
      </pc:sldChg>
      <pc:sldChg chg="add">
        <pc:chgData name="Mindi Apicella" userId="c168d17c1dd2653d" providerId="LiveId" clId="{1DA71203-FD8E-408B-B46E-B0F7D5A58F7E}" dt="2026-10-02T01:40:37.964" v="310"/>
        <pc:sldMkLst>
          <pc:docMk/>
          <pc:sldMk cId="21447182" sldId="2147376390"/>
        </pc:sldMkLst>
      </pc:sldChg>
      <pc:sldChg chg="add">
        <pc:chgData name="Mindi Apicella" userId="c168d17c1dd2653d" providerId="LiveId" clId="{1DA71203-FD8E-408B-B46E-B0F7D5A58F7E}" dt="2026-10-02T01:40:38.501" v="311"/>
        <pc:sldMkLst>
          <pc:docMk/>
          <pc:sldMk cId="3938868721" sldId="2147376391"/>
        </pc:sldMkLst>
      </pc:sldChg>
      <pc:sldChg chg="add">
        <pc:chgData name="Mindi Apicella" userId="c168d17c1dd2653d" providerId="LiveId" clId="{1DA71203-FD8E-408B-B46E-B0F7D5A58F7E}" dt="2026-10-02T01:40:39.110" v="312"/>
        <pc:sldMkLst>
          <pc:docMk/>
          <pc:sldMk cId="3829925210" sldId="2147376392"/>
        </pc:sldMkLst>
      </pc:sldChg>
      <pc:sldChg chg="add">
        <pc:chgData name="Mindi Apicella" userId="c168d17c1dd2653d" providerId="LiveId" clId="{1DA71203-FD8E-408B-B46E-B0F7D5A58F7E}" dt="2026-10-02T01:40:39.524" v="313"/>
        <pc:sldMkLst>
          <pc:docMk/>
          <pc:sldMk cId="2255587416" sldId="2147376393"/>
        </pc:sldMkLst>
      </pc:sldChg>
      <pc:sldChg chg="add">
        <pc:chgData name="Mindi Apicella" userId="c168d17c1dd2653d" providerId="LiveId" clId="{1DA71203-FD8E-408B-B46E-B0F7D5A58F7E}" dt="2026-10-02T01:40:39.996" v="314"/>
        <pc:sldMkLst>
          <pc:docMk/>
          <pc:sldMk cId="3680441975" sldId="2147376394"/>
        </pc:sldMkLst>
      </pc:sldChg>
      <pc:sldChg chg="add">
        <pc:chgData name="Mindi Apicella" userId="c168d17c1dd2653d" providerId="LiveId" clId="{1DA71203-FD8E-408B-B46E-B0F7D5A58F7E}" dt="2026-10-02T01:40:40.403" v="315"/>
        <pc:sldMkLst>
          <pc:docMk/>
          <pc:sldMk cId="612066062" sldId="2147376395"/>
        </pc:sldMkLst>
      </pc:sldChg>
      <pc:sldChg chg="add">
        <pc:chgData name="Mindi Apicella" userId="c168d17c1dd2653d" providerId="LiveId" clId="{1DA71203-FD8E-408B-B46E-B0F7D5A58F7E}" dt="2026-10-02T01:40:40.885" v="316"/>
        <pc:sldMkLst>
          <pc:docMk/>
          <pc:sldMk cId="2709456108" sldId="2147376396"/>
        </pc:sldMkLst>
      </pc:sldChg>
      <pc:sldChg chg="add">
        <pc:chgData name="Mindi Apicella" userId="c168d17c1dd2653d" providerId="LiveId" clId="{1DA71203-FD8E-408B-B46E-B0F7D5A58F7E}" dt="2026-10-02T01:40:41.791" v="318"/>
        <pc:sldMkLst>
          <pc:docMk/>
          <pc:sldMk cId="609282106" sldId="2147376397"/>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Pre-intervention</c:v>
                </c:pt>
              </c:strCache>
            </c:strRef>
          </c:tx>
          <c:spPr>
            <a:solidFill>
              <a:srgbClr val="7F7F7F"/>
            </a:solidFill>
            <a:effectLst/>
          </c:spPr>
          <c:invertIfNegative val="0"/>
          <c:dLbls>
            <c:numFmt formatCode="0.0" sourceLinked="0"/>
            <c:spPr>
              <a:noFill/>
              <a:ln>
                <a:noFill/>
              </a:ln>
              <a:effectLst/>
            </c:spPr>
            <c:txPr>
              <a:bodyPr/>
              <a:lstStyle/>
              <a:p>
                <a:pPr>
                  <a:defRPr sz="1800" b="0" i="0" u="none" strike="noStrike">
                    <a:solidFill>
                      <a:srgbClr val="333333"/>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Results</c:v>
                </c:pt>
                <c:pt idx="1">
                  <c:v>Patient Calls</c:v>
                </c:pt>
                <c:pt idx="2">
                  <c:v>eGuthrie Medical Advice Request</c:v>
                </c:pt>
                <c:pt idx="3">
                  <c:v>Rx Response</c:v>
                </c:pt>
                <c:pt idx="4">
                  <c:v>Rx Authorization</c:v>
                </c:pt>
              </c:strCache>
            </c:strRef>
          </c:cat>
          <c:val>
            <c:numRef>
              <c:f>Sheet1!$B$2:$B$6</c:f>
              <c:numCache>
                <c:formatCode>General</c:formatCode>
                <c:ptCount val="5"/>
                <c:pt idx="0">
                  <c:v>73.7</c:v>
                </c:pt>
                <c:pt idx="1">
                  <c:v>25.8</c:v>
                </c:pt>
                <c:pt idx="2">
                  <c:v>23.7</c:v>
                </c:pt>
                <c:pt idx="3">
                  <c:v>21</c:v>
                </c:pt>
                <c:pt idx="4">
                  <c:v>11.1</c:v>
                </c:pt>
              </c:numCache>
            </c:numRef>
          </c:val>
          <c:extLst>
            <c:ext xmlns:c16="http://schemas.microsoft.com/office/drawing/2014/chart" uri="{C3380CC4-5D6E-409C-BE32-E72D297353CC}">
              <c16:uniqueId val="{00000000-842C-458C-A463-65DB124CB69A}"/>
            </c:ext>
          </c:extLst>
        </c:ser>
        <c:ser>
          <c:idx val="1"/>
          <c:order val="1"/>
          <c:tx>
            <c:strRef>
              <c:f>Sheet1!$C$1</c:f>
              <c:strCache>
                <c:ptCount val="1"/>
                <c:pt idx="0">
                  <c:v>PDSA-1 (July 2025 to February 2026)</c:v>
                </c:pt>
              </c:strCache>
            </c:strRef>
          </c:tx>
          <c:spPr>
            <a:solidFill>
              <a:srgbClr val="B5D58B"/>
            </a:solidFill>
            <a:effectLst/>
          </c:spPr>
          <c:invertIfNegative val="0"/>
          <c:dLbls>
            <c:numFmt formatCode="0.0" sourceLinked="0"/>
            <c:spPr>
              <a:noFill/>
              <a:ln>
                <a:noFill/>
              </a:ln>
              <a:effectLst/>
            </c:spPr>
            <c:txPr>
              <a:bodyPr/>
              <a:lstStyle/>
              <a:p>
                <a:pPr>
                  <a:defRPr sz="1800" b="0" i="0" u="none" strike="noStrike">
                    <a:solidFill>
                      <a:srgbClr val="333333"/>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Results</c:v>
                </c:pt>
                <c:pt idx="1">
                  <c:v>Patient Calls</c:v>
                </c:pt>
                <c:pt idx="2">
                  <c:v>eGuthrie Medical Advice Request</c:v>
                </c:pt>
                <c:pt idx="3">
                  <c:v>Rx Response</c:v>
                </c:pt>
                <c:pt idx="4">
                  <c:v>Rx Authorization</c:v>
                </c:pt>
              </c:strCache>
            </c:strRef>
          </c:cat>
          <c:val>
            <c:numRef>
              <c:f>Sheet1!$C$2:$C$6</c:f>
              <c:numCache>
                <c:formatCode>General</c:formatCode>
                <c:ptCount val="5"/>
                <c:pt idx="0">
                  <c:v>55.3</c:v>
                </c:pt>
                <c:pt idx="1">
                  <c:v>11.6</c:v>
                </c:pt>
                <c:pt idx="2">
                  <c:v>7.2</c:v>
                </c:pt>
                <c:pt idx="3">
                  <c:v>3.5</c:v>
                </c:pt>
                <c:pt idx="4">
                  <c:v>6.6</c:v>
                </c:pt>
              </c:numCache>
            </c:numRef>
          </c:val>
          <c:extLst>
            <c:ext xmlns:c16="http://schemas.microsoft.com/office/drawing/2014/chart" uri="{C3380CC4-5D6E-409C-BE32-E72D297353CC}">
              <c16:uniqueId val="{00000001-842C-458C-A463-65DB124CB69A}"/>
            </c:ext>
          </c:extLst>
        </c:ser>
        <c:ser>
          <c:idx val="2"/>
          <c:order val="2"/>
          <c:tx>
            <c:strRef>
              <c:f>Sheet1!$D$1</c:f>
              <c:strCache>
                <c:ptCount val="1"/>
                <c:pt idx="0">
                  <c:v>PDSA-2 (March 2026 to September 2026)</c:v>
                </c:pt>
              </c:strCache>
            </c:strRef>
          </c:tx>
          <c:spPr>
            <a:solidFill>
              <a:srgbClr val="4E8F2F"/>
            </a:solidFill>
            <a:effectLst/>
          </c:spPr>
          <c:invertIfNegative val="0"/>
          <c:dLbls>
            <c:numFmt formatCode="0.0" sourceLinked="0"/>
            <c:spPr>
              <a:noFill/>
              <a:ln>
                <a:noFill/>
              </a:ln>
              <a:effectLst/>
            </c:spPr>
            <c:txPr>
              <a:bodyPr/>
              <a:lstStyle/>
              <a:p>
                <a:pPr>
                  <a:defRPr sz="1800" b="0" i="0" u="none" strike="noStrike">
                    <a:solidFill>
                      <a:srgbClr val="333333"/>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Results</c:v>
                </c:pt>
                <c:pt idx="1">
                  <c:v>Patient Calls</c:v>
                </c:pt>
                <c:pt idx="2">
                  <c:v>eGuthrie Medical Advice Request</c:v>
                </c:pt>
                <c:pt idx="3">
                  <c:v>Rx Response</c:v>
                </c:pt>
                <c:pt idx="4">
                  <c:v>Rx Authorization</c:v>
                </c:pt>
              </c:strCache>
            </c:strRef>
          </c:cat>
          <c:val>
            <c:numRef>
              <c:f>Sheet1!$D$2:$D$6</c:f>
              <c:numCache>
                <c:formatCode>General</c:formatCode>
                <c:ptCount val="5"/>
                <c:pt idx="0">
                  <c:v>46.3</c:v>
                </c:pt>
                <c:pt idx="1">
                  <c:v>7.5</c:v>
                </c:pt>
                <c:pt idx="2">
                  <c:v>5.6</c:v>
                </c:pt>
                <c:pt idx="3">
                  <c:v>1.1000000000000001</c:v>
                </c:pt>
                <c:pt idx="4">
                  <c:v>2.6</c:v>
                </c:pt>
              </c:numCache>
            </c:numRef>
          </c:val>
          <c:extLst>
            <c:ext xmlns:c16="http://schemas.microsoft.com/office/drawing/2014/chart" uri="{C3380CC4-5D6E-409C-BE32-E72D297353CC}">
              <c16:uniqueId val="{00000002-842C-458C-A463-65DB124CB69A}"/>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9296" cap="flat">
            <a:solidFill>
              <a:srgbClr val="888888"/>
            </a:solidFill>
            <a:prstDash val="solid"/>
            <a:round/>
          </a:ln>
        </c:spPr>
        <c:txPr>
          <a:bodyPr/>
          <a:lstStyle/>
          <a:p>
            <a:pPr>
              <a:defRPr sz="1800" b="0" i="0" u="none" strike="noStrike">
                <a:solidFill>
                  <a:srgbClr val="333333"/>
                </a:solidFill>
                <a:latin typeface="Calibri"/>
              </a:defRPr>
            </a:pPr>
            <a:endParaRPr lang="en-US"/>
          </a:p>
        </c:txPr>
        <c:crossAx val="2094734552"/>
        <c:crosses val="autoZero"/>
        <c:auto val="1"/>
        <c:lblAlgn val="ctr"/>
        <c:lblOffset val="100"/>
        <c:noMultiLvlLbl val="1"/>
      </c:catAx>
      <c:valAx>
        <c:axId val="2094734552"/>
        <c:scaling>
          <c:orientation val="minMax"/>
          <c:max val="80"/>
          <c:min val="0"/>
        </c:scaling>
        <c:delete val="0"/>
        <c:axPos val="l"/>
        <c:majorGridlines>
          <c:spPr>
            <a:ln w="14472" cap="flat">
              <a:solidFill>
                <a:srgbClr val="D9D9D9"/>
              </a:solidFill>
              <a:prstDash val="solid"/>
              <a:round/>
            </a:ln>
          </c:spPr>
        </c:majorGridlines>
        <c:title>
          <c:tx>
            <c:rich>
              <a:bodyPr/>
              <a:lstStyle/>
              <a:p>
                <a:pPr>
                  <a:defRPr sz="1800" b="0" i="0" u="none" strike="noStrike">
                    <a:solidFill>
                      <a:srgbClr val="333333"/>
                    </a:solidFill>
                    <a:latin typeface="Calibri"/>
                  </a:defRPr>
                </a:pPr>
                <a:r>
                  <a:rPr lang="en-US" sz="1800" b="0" i="0" u="none" strike="noStrike">
                    <a:solidFill>
                      <a:srgbClr val="333333"/>
                    </a:solidFill>
                    <a:latin typeface="Calibri"/>
                  </a:rPr>
                  <a:t>Median turnaround time (hours)</a:t>
                </a:r>
              </a:p>
            </c:rich>
          </c:tx>
          <c:overlay val="0"/>
        </c:title>
        <c:numFmt formatCode="General" sourceLinked="0"/>
        <c:majorTickMark val="out"/>
        <c:minorTickMark val="none"/>
        <c:tickLblPos val="nextTo"/>
        <c:spPr>
          <a:ln w="19296" cap="flat">
            <a:solidFill>
              <a:srgbClr val="888888"/>
            </a:solidFill>
            <a:prstDash val="solid"/>
            <a:round/>
          </a:ln>
        </c:spPr>
        <c:txPr>
          <a:bodyPr/>
          <a:lstStyle/>
          <a:p>
            <a:pPr>
              <a:defRPr sz="1800" b="0" i="0" u="none" strike="noStrike">
                <a:solidFill>
                  <a:srgbClr val="595959"/>
                </a:solidFill>
                <a:latin typeface="Arial"/>
              </a:defRPr>
            </a:pPr>
            <a:endParaRPr lang="en-US"/>
          </a:p>
        </c:txPr>
        <c:crossAx val="2094734554"/>
        <c:crosses val="autoZero"/>
        <c:crossBetween val="between"/>
        <c:majorUnit val="20"/>
      </c:valAx>
      <c:spPr>
        <a:noFill/>
        <a:ln>
          <a:noFill/>
        </a:ln>
        <a:effectLst/>
      </c:spPr>
    </c:plotArea>
    <c:legend>
      <c:legendPos val="b"/>
      <c:overlay val="0"/>
      <c:txPr>
        <a:bodyPr/>
        <a:lstStyle/>
        <a:p>
          <a:pPr>
            <a:defRPr sz="1800">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comments/modernComment_15F_98A92028.xml><?xml version="1.0" encoding="utf-8"?>
<p188:cmLst xmlns:a="http://schemas.openxmlformats.org/drawingml/2006/main" xmlns:r="http://schemas.openxmlformats.org/officeDocument/2006/relationships" xmlns:p188="http://schemas.microsoft.com/office/powerpoint/2018/8/main">
  <p188:cm id="{81EA4E1E-3E3B-4346-8772-62997586A4FD}" authorId="{1AEC7E99-D04F-6F61-CC50-B1FF09B4E969}" created="2026-02-28T22:22:05.641">
    <ac:deMkLst xmlns:ac="http://schemas.microsoft.com/office/drawing/2013/main/command">
      <pc:docMk xmlns:pc="http://schemas.microsoft.com/office/powerpoint/2013/main/command"/>
      <pc:sldMk xmlns:pc="http://schemas.microsoft.com/office/powerpoint/2013/main/command" cId="382858952" sldId="351"/>
      <ac:spMk id="5143" creationId="{0CC626B3-2F52-700F-4E60-694E0C7B6CB5}"/>
    </ac:deMkLst>
    <p188:txBody>
      <a:bodyPr/>
      <a:lstStyle/>
      <a:p>
        <a:r>
          <a:rPr lang="en-US"/>
          <a:t>Check the order of interventions
•  IRB approval granted 
•  Obtained baseline assessment of clinician confidence, practice patterns, barriers to use, and witnessed harms of push dose epinephrine through a pre-intervention survey 
•  Created a standardized push dose epinephrine order set in the EMR, approved by pharmacy, and activated 
•  Ongoing surveillance of the EMR for instances of push dose epinephrine use 
. </a:t>
        </a:r>
      </a:p>
    </p188:txBody>
  </p188:cm>
  <p188:cm id="{D3CEA877-6EB4-4327-B46A-E574D8B9B4AA}" authorId="{1AEC7E99-D04F-6F61-CC50-B1FF09B4E969}" created="2026-02-28T22:32:13.148">
    <ac:deMkLst xmlns:ac="http://schemas.microsoft.com/office/drawing/2013/main/command">
      <pc:docMk xmlns:pc="http://schemas.microsoft.com/office/powerpoint/2013/main/command"/>
      <pc:sldMk xmlns:pc="http://schemas.microsoft.com/office/powerpoint/2013/main/command" cId="382858952" sldId="351"/>
      <ac:spMk id="5145" creationId="{CFED8431-69AC-4D76-270C-FCC5503F8F8F}"/>
    </ac:deMkLst>
    <p188:txBody>
      <a:bodyPr/>
      <a:lstStyle/>
      <a:p>
        <a:r>
          <a:rPr lang="en-US"/>
          <a:t>We should add limitations. This can give us an opportunity for feedback from other institutions. 
Inconsistent EMR documentation.
Manual review required; risk of missing data.
Free‑text entries limit standardization.
Difficult to identify errors or near‑misses.
Survey data subject to recall bias.</a:t>
        </a:r>
      </a:p>
    </p188:txBody>
  </p188:cm>
  <p188:cm id="{E5658065-4DEB-4249-A7A3-BC961B657A7A}" authorId="{E1D16D0F-82F2-067F-AD29-59914B24AE23}" created="2026-09-14T19:12:19.986">
    <ac:txMkLst xmlns:ac="http://schemas.microsoft.com/office/drawing/2013/main/command">
      <pc:docMk xmlns:pc="http://schemas.microsoft.com/office/powerpoint/2013/main/command"/>
      <pc:sldMk xmlns:pc="http://schemas.microsoft.com/office/powerpoint/2013/main/command" cId="382858952" sldId="351"/>
      <ac:spMk id="17" creationId="{BE9BEAC8-9FD7-D603-E544-763BD06A67B9}"/>
      <ac:txMk cp="20">
        <ac:context len="491" hash="1373262404"/>
      </ac:txMk>
    </ac:txMkLst>
    <p188:pos x="29507136" y="6537339"/>
    <p188:txBody>
      <a:bodyPr/>
      <a:lstStyle/>
      <a:p>
        <a:r>
          <a:rPr lang="en-US"/>
          <a:t>I think we can delete this </a:t>
        </a:r>
      </a:p>
    </p188:txBody>
  </p188:cm>
  <p188:cm id="{A3345CB8-F902-4C07-8315-F22851E01876}" authorId="{E1D16D0F-82F2-067F-AD29-59914B24AE23}" status="resolved" created="2026-09-14T19:13:42.426">
    <ac:txMkLst xmlns:ac="http://schemas.microsoft.com/office/drawing/2013/main/command">
      <pc:docMk xmlns:pc="http://schemas.microsoft.com/office/powerpoint/2013/main/command"/>
      <pc:sldMk xmlns:pc="http://schemas.microsoft.com/office/powerpoint/2013/main/command" cId="382858952" sldId="351"/>
      <ac:spMk id="8" creationId="{BCDFEBD3-28F1-C183-0E8B-E40D1F534CC1}"/>
      <ac:txMk cp="428" len="82">
        <ac:context len="877" hash="2535428793"/>
      </ac:txMk>
    </ac:txMkLst>
    <p188:pos x="20195627" y="14191819"/>
    <p188:txBody>
      <a:bodyPr/>
      <a:lstStyle/>
      <a:p>
        <a:r>
          <a:rPr lang="en-US"/>
          <a:t>added to reflect the pharmacy data</a:t>
        </a:r>
      </a:p>
    </p188:txBody>
  </p188:cm>
  <p188:cm id="{48D7853F-84ED-4A91-827D-23647BCEB596}" authorId="{E1D16D0F-82F2-067F-AD29-59914B24AE23}" status="resolved" created="2026-09-14T19:49:06.255">
    <ac:txMkLst xmlns:ac="http://schemas.microsoft.com/office/drawing/2013/main/command">
      <pc:docMk xmlns:pc="http://schemas.microsoft.com/office/powerpoint/2013/main/command"/>
      <pc:sldMk xmlns:pc="http://schemas.microsoft.com/office/powerpoint/2013/main/command" cId="382858952" sldId="351"/>
      <ac:spMk id="8" creationId="{BCDFEBD3-28F1-C183-0E8B-E40D1F534CC1}"/>
      <ac:txMk cp="586">
        <ac:context len="877" hash="2535428793"/>
      </ac:txMk>
    </ac:txMkLst>
    <p188:pos x="14691491" y="13943565"/>
    <p188:txBody>
      <a:bodyPr/>
      <a:lstStyle/>
      <a:p>
        <a:r>
          <a:rPr lang="en-US"/>
          <a:t>can we remove these from the interventions as they're listed in discussion? </a:t>
        </a:r>
      </a:p>
    </p188:txBody>
  </p188:cm>
  <p188:cm id="{59D84992-7ADB-4DA3-A81C-0D8D33EF6409}" authorId="{D13FF2B1-2B4E-8164-7E47-BE22A59AE856}" created="2026-09-18T12:52:58.790">
    <ac:deMkLst xmlns:ac="http://schemas.microsoft.com/office/drawing/2013/main/command">
      <pc:docMk xmlns:pc="http://schemas.microsoft.com/office/powerpoint/2013/main/command"/>
      <pc:sldMk xmlns:pc="http://schemas.microsoft.com/office/powerpoint/2013/main/command" cId="382858952" sldId="351"/>
      <ac:spMk id="18" creationId="{B6AA4E25-25EC-11BF-92B8-079E2CBDA814}"/>
    </ac:deMkLst>
    <p188:txBody>
      <a:bodyPr/>
      <a:lstStyle/>
      <a:p>
        <a:r>
          <a:rPr lang="en-US"/>
          <a:t>I made a bunch of changes to reflect the latest information received from the ED med PI committee, with plan to move forward with prefilled syringes in omnicels.  </a:t>
        </a:r>
      </a:p>
    </p188:txBody>
    <p188:extLst>
      <p:ext xmlns:p="http://schemas.openxmlformats.org/presentationml/2006/main" uri="{57CB4572-C831-44C2-8A1C-0ADB6CCDFE69}">
        <p223:reactions xmlns:p223="http://schemas.microsoft.com/office/powerpoint/2022/03/main">
          <p223:rxn type="👍">
            <p223:instance time="2026-09-18T13:09:33.068" authorId="{FBA8FF9F-2DC4-24C7-0DAC-3038575EBCD2}"/>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091BA2-6B39-489B-932D-764B935F5B44}"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DC0B50-5FD4-4BEB-BACB-F22E0ABFA95C}" type="slidenum">
              <a:rPr lang="en-US" smtClean="0"/>
              <a:t>‹#›</a:t>
            </a:fld>
            <a:endParaRPr lang="en-US"/>
          </a:p>
        </p:txBody>
      </p:sp>
    </p:spTree>
    <p:extLst>
      <p:ext uri="{BB962C8B-B14F-4D97-AF65-F5344CB8AC3E}">
        <p14:creationId xmlns:p14="http://schemas.microsoft.com/office/powerpoint/2010/main" val="3200440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Read the slide which describes today’s objectives Be sure to note there are two options for time keeping:</a:t>
            </a:r>
            <a:endParaRPr lang="en-US" b="1" dirty="0"/>
          </a:p>
          <a:p>
            <a:endParaRPr lang="en-US" b="1" dirty="0"/>
          </a:p>
          <a:p>
            <a:r>
              <a:rPr lang="en-US" b="1" dirty="0"/>
              <a:t>If you take the 10-minute break:</a:t>
            </a:r>
          </a:p>
          <a:p>
            <a:r>
              <a:rPr lang="en-US" dirty="0"/>
              <a:t>7 projects @120 minutes = 12-minute presentations &amp; 5 minutes for group feedback </a:t>
            </a:r>
          </a:p>
          <a:p>
            <a:endParaRPr lang="en-US" dirty="0"/>
          </a:p>
          <a:p>
            <a:r>
              <a:rPr lang="en-US" b="1" dirty="0"/>
              <a:t>If you do not take the 10-minute break:</a:t>
            </a:r>
          </a:p>
          <a:p>
            <a:r>
              <a:rPr lang="en-US" dirty="0"/>
              <a:t>7 projects @ 130 minutes = 13-minute presentations &amp; 5 minutes for group feedback</a:t>
            </a:r>
          </a:p>
          <a:p>
            <a:endParaRPr lang="en-US" dirty="0"/>
          </a:p>
        </p:txBody>
      </p:sp>
      <p:sp>
        <p:nvSpPr>
          <p:cNvPr id="4" name="Slide Number Placeholder 3"/>
          <p:cNvSpPr>
            <a:spLocks noGrp="1"/>
          </p:cNvSpPr>
          <p:nvPr>
            <p:ph type="sldNum" sz="quarter" idx="5"/>
          </p:nvPr>
        </p:nvSpPr>
        <p:spPr/>
        <p:txBody>
          <a:bodyPr/>
          <a:lstStyle/>
          <a:p>
            <a:fld id="{01DC0B50-5FD4-4BEB-BACB-F22E0ABFA95C}" type="slidenum">
              <a:rPr lang="en-US" smtClean="0"/>
              <a:t>2</a:t>
            </a:fld>
            <a:endParaRPr lang="en-US"/>
          </a:p>
        </p:txBody>
      </p:sp>
    </p:spTree>
    <p:extLst>
      <p:ext uri="{BB962C8B-B14F-4D97-AF65-F5344CB8AC3E}">
        <p14:creationId xmlns:p14="http://schemas.microsoft.com/office/powerpoint/2010/main" val="2919571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1: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0" name="Google Shape;8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91063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2: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228600" lvl="0" indent="-139700" algn="l" rtl="0">
              <a:lnSpc>
                <a:spcPct val="100000"/>
              </a:lnSpc>
              <a:spcBef>
                <a:spcPts val="0"/>
              </a:spcBef>
              <a:spcAft>
                <a:spcPts val="0"/>
              </a:spcAft>
              <a:buClr>
                <a:schemeClr val="dk1"/>
              </a:buClr>
              <a:buSzPts val="1000"/>
              <a:buChar char="•"/>
            </a:pPr>
            <a:r>
              <a:rPr lang="en" sz="1000"/>
              <a:t>Anything else from earlier slides to build on</a:t>
            </a:r>
            <a:endParaRPr sz="1000"/>
          </a:p>
        </p:txBody>
      </p:sp>
      <p:sp>
        <p:nvSpPr>
          <p:cNvPr id="86" name="Google Shape;8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93962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 name="Google Shape;10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738284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4: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228600" lvl="0" indent="-139700" algn="l" rtl="0">
              <a:lnSpc>
                <a:spcPct val="100000"/>
              </a:lnSpc>
              <a:spcBef>
                <a:spcPts val="0"/>
              </a:spcBef>
              <a:spcAft>
                <a:spcPts val="0"/>
              </a:spcAft>
              <a:buClr>
                <a:schemeClr val="dk1"/>
              </a:buClr>
              <a:buSzPts val="1000"/>
              <a:buChar char="•"/>
            </a:pPr>
            <a:r>
              <a:rPr lang="en" sz="1000"/>
              <a:t>Anything else from earlier slides to build on</a:t>
            </a:r>
            <a:endParaRPr sz="1000"/>
          </a:p>
        </p:txBody>
      </p:sp>
      <p:sp>
        <p:nvSpPr>
          <p:cNvPr id="114" name="Google Shape;11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89793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5: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228600" lvl="0" indent="-139700" algn="l" rtl="0">
              <a:lnSpc>
                <a:spcPct val="100000"/>
              </a:lnSpc>
              <a:spcBef>
                <a:spcPts val="0"/>
              </a:spcBef>
              <a:spcAft>
                <a:spcPts val="0"/>
              </a:spcAft>
              <a:buClr>
                <a:schemeClr val="dk1"/>
              </a:buClr>
              <a:buSzPts val="1000"/>
              <a:buChar char="•"/>
            </a:pPr>
            <a:r>
              <a:rPr lang="en" sz="1000"/>
              <a:t>Anything else from earlier slides to build on</a:t>
            </a:r>
            <a:endParaRPr sz="1000"/>
          </a:p>
        </p:txBody>
      </p:sp>
      <p:sp>
        <p:nvSpPr>
          <p:cNvPr id="131" name="Google Shape;13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27595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6: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228600" lvl="0" indent="-139700" algn="l" rtl="0">
              <a:lnSpc>
                <a:spcPct val="100000"/>
              </a:lnSpc>
              <a:spcBef>
                <a:spcPts val="0"/>
              </a:spcBef>
              <a:spcAft>
                <a:spcPts val="0"/>
              </a:spcAft>
              <a:buClr>
                <a:schemeClr val="dk1"/>
              </a:buClr>
              <a:buSzPts val="1000"/>
              <a:buChar char="•"/>
            </a:pPr>
            <a:r>
              <a:rPr lang="en" sz="1000"/>
              <a:t>Anything else from earlier slides to build on</a:t>
            </a:r>
            <a:endParaRPr sz="1000"/>
          </a:p>
        </p:txBody>
      </p:sp>
      <p:sp>
        <p:nvSpPr>
          <p:cNvPr id="139" name="Google Shape;13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30582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7: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228600" lvl="0" indent="-139700" algn="l" rtl="0">
              <a:lnSpc>
                <a:spcPct val="100000"/>
              </a:lnSpc>
              <a:spcBef>
                <a:spcPts val="0"/>
              </a:spcBef>
              <a:spcAft>
                <a:spcPts val="0"/>
              </a:spcAft>
              <a:buClr>
                <a:schemeClr val="dk1"/>
              </a:buClr>
              <a:buSzPts val="1000"/>
              <a:buChar char="•"/>
            </a:pPr>
            <a:r>
              <a:rPr lang="en" sz="1000"/>
              <a:t>Anything else from earlier slides to build on</a:t>
            </a:r>
            <a:endParaRPr sz="1000"/>
          </a:p>
        </p:txBody>
      </p:sp>
      <p:sp>
        <p:nvSpPr>
          <p:cNvPr id="146" name="Google Shape;14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88194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8: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228600" lvl="0" indent="-139700" algn="l" rtl="0">
              <a:lnSpc>
                <a:spcPct val="100000"/>
              </a:lnSpc>
              <a:spcBef>
                <a:spcPts val="0"/>
              </a:spcBef>
              <a:spcAft>
                <a:spcPts val="0"/>
              </a:spcAft>
              <a:buClr>
                <a:schemeClr val="dk1"/>
              </a:buClr>
              <a:buSzPts val="1000"/>
              <a:buChar char="•"/>
            </a:pPr>
            <a:r>
              <a:rPr lang="en" sz="1000"/>
              <a:t>Anything else from earlier slides to build on</a:t>
            </a:r>
            <a:endParaRPr sz="1000"/>
          </a:p>
        </p:txBody>
      </p:sp>
      <p:sp>
        <p:nvSpPr>
          <p:cNvPr id="157" name="Google Shape;15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899306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9: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228600" lvl="0" indent="-139700" algn="l" rtl="0">
              <a:lnSpc>
                <a:spcPct val="100000"/>
              </a:lnSpc>
              <a:spcBef>
                <a:spcPts val="0"/>
              </a:spcBef>
              <a:spcAft>
                <a:spcPts val="0"/>
              </a:spcAft>
              <a:buClr>
                <a:schemeClr val="dk1"/>
              </a:buClr>
              <a:buSzPts val="1000"/>
              <a:buChar char="•"/>
            </a:pPr>
            <a:r>
              <a:rPr lang="en" sz="1000"/>
              <a:t>Anything else from earlier slides to build on</a:t>
            </a:r>
            <a:endParaRPr sz="1000"/>
          </a:p>
        </p:txBody>
      </p:sp>
      <p:sp>
        <p:nvSpPr>
          <p:cNvPr id="164" name="Google Shape;16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89776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95fb29337d_0_171:notes"/>
          <p:cNvSpPr>
            <a:spLocks noGrp="1" noRot="1" noChangeAspect="1"/>
          </p:cNvSpPr>
          <p:nvPr>
            <p:ph type="sldImg" idx="2"/>
          </p:nvPr>
        </p:nvSpPr>
        <p:spPr>
          <a:xfrm>
            <a:off x="427882" y="684893"/>
            <a:ext cx="6002100" cy="3429000"/>
          </a:xfrm>
          <a:custGeom>
            <a:avLst/>
            <a:gdLst/>
            <a:ahLst/>
            <a:cxnLst/>
            <a:rect l="l" t="t" r="r" b="b"/>
            <a:pathLst>
              <a:path w="120000" h="120000" extrusionOk="0">
                <a:moveTo>
                  <a:pt x="0" y="0"/>
                </a:moveTo>
                <a:lnTo>
                  <a:pt x="120000" y="0"/>
                </a:lnTo>
                <a:lnTo>
                  <a:pt x="120000" y="120000"/>
                </a:lnTo>
                <a:lnTo>
                  <a:pt x="0" y="120000"/>
                </a:lnTo>
                <a:close/>
              </a:path>
            </a:pathLst>
          </a:custGeom>
          <a:noFill/>
          <a:ln w="8975" cap="flat" cmpd="sng">
            <a:solidFill>
              <a:srgbClr val="000000"/>
            </a:solidFill>
            <a:prstDash val="solid"/>
            <a:miter lim="800000"/>
            <a:headEnd type="none" w="sm" len="sm"/>
            <a:tailEnd type="none" w="sm" len="sm"/>
          </a:ln>
        </p:spPr>
      </p:sp>
      <p:sp>
        <p:nvSpPr>
          <p:cNvPr id="66" name="Google Shape;66;g395fb29337d_0_171:notes"/>
          <p:cNvSpPr txBox="1">
            <a:spLocks noGrp="1"/>
          </p:cNvSpPr>
          <p:nvPr>
            <p:ph type="body" idx="1"/>
          </p:nvPr>
        </p:nvSpPr>
        <p:spPr>
          <a:xfrm>
            <a:off x="915293" y="4343703"/>
            <a:ext cx="5027400" cy="4115400"/>
          </a:xfrm>
          <a:prstGeom prst="rect">
            <a:avLst/>
          </a:prstGeom>
          <a:noFill/>
          <a:ln>
            <a:noFill/>
          </a:ln>
        </p:spPr>
        <p:txBody>
          <a:bodyPr spcFirstLastPara="1" wrap="square" lIns="91100" tIns="45550" rIns="91100" bIns="45550" anchor="t" anchorCtr="0">
            <a:noAutofit/>
          </a:bodyPr>
          <a:lstStyle/>
          <a:p>
            <a:pPr marL="0" lvl="0" indent="0" algn="l" rtl="0">
              <a:spcBef>
                <a:spcPts val="0"/>
              </a:spcBef>
              <a:spcAft>
                <a:spcPts val="0"/>
              </a:spcAft>
              <a:buNone/>
            </a:pPr>
            <a:r>
              <a:rPr lang="en"/>
              <a:t>Introduction Background and Context</a:t>
            </a:r>
            <a:endParaRPr/>
          </a:p>
          <a:p>
            <a:pPr marL="0" marR="0" lvl="0" indent="0" algn="l" rtl="0">
              <a:lnSpc>
                <a:spcPct val="100000"/>
              </a:lnSpc>
              <a:spcBef>
                <a:spcPts val="300"/>
              </a:spcBef>
              <a:spcAft>
                <a:spcPts val="0"/>
              </a:spcAft>
              <a:buClr>
                <a:schemeClr val="dk1"/>
              </a:buClr>
              <a:buSzPts val="1100"/>
              <a:buFont typeface="Times"/>
              <a:buNone/>
            </a:pPr>
            <a:r>
              <a:rPr lang="en"/>
              <a:t>-</a:t>
            </a:r>
            <a:r>
              <a:rPr lang="en" sz="1100" i="1">
                <a:solidFill>
                  <a:srgbClr val="0033CC"/>
                </a:solidFill>
                <a:latin typeface="Calibri"/>
                <a:ea typeface="Calibri"/>
                <a:cs typeface="Calibri"/>
                <a:sym typeface="Calibri"/>
              </a:rPr>
              <a:t>Use Toolkit #1 – Determining Your Project’s Focus</a:t>
            </a:r>
            <a:endParaRPr/>
          </a:p>
          <a:p>
            <a:pPr marL="0" lvl="0" indent="0" algn="l" rtl="0">
              <a:spcBef>
                <a:spcPts val="300"/>
              </a:spcBef>
              <a:spcAft>
                <a:spcPts val="0"/>
              </a:spcAft>
              <a:buNone/>
            </a:pPr>
            <a:endParaRPr/>
          </a:p>
          <a:p>
            <a:pPr marL="0" lvl="0" indent="0" algn="l" rtl="0">
              <a:spcBef>
                <a:spcPts val="300"/>
              </a:spcBef>
              <a:spcAft>
                <a:spcPts val="0"/>
              </a:spcAft>
              <a:buNone/>
            </a:pPr>
            <a:r>
              <a:rPr lang="en"/>
              <a:t>Aim/Ob</a:t>
            </a:r>
            <a:endParaRPr/>
          </a:p>
          <a:p>
            <a:pPr marL="965200" lvl="0" indent="-533400" algn="l" rtl="0">
              <a:spcBef>
                <a:spcPts val="600"/>
              </a:spcBef>
              <a:spcAft>
                <a:spcPts val="0"/>
              </a:spcAft>
              <a:buNone/>
            </a:pPr>
            <a:r>
              <a:rPr lang="en"/>
              <a:t>- </a:t>
            </a:r>
            <a:r>
              <a:rPr lang="en" sz="1100" i="1">
                <a:solidFill>
                  <a:srgbClr val="0033CC"/>
                </a:solidFill>
                <a:latin typeface="Calibri"/>
                <a:ea typeface="Calibri"/>
                <a:cs typeface="Calibri"/>
                <a:sym typeface="Calibri"/>
              </a:rPr>
              <a:t>Try to make it “SMARTIE” (</a:t>
            </a:r>
            <a:r>
              <a:rPr lang="en" sz="1100" b="1" i="1">
                <a:solidFill>
                  <a:srgbClr val="0033CC"/>
                </a:solidFill>
                <a:latin typeface="Calibri"/>
                <a:ea typeface="Calibri"/>
                <a:cs typeface="Calibri"/>
                <a:sym typeface="Calibri"/>
              </a:rPr>
              <a:t>S</a:t>
            </a:r>
            <a:r>
              <a:rPr lang="en" sz="1100" i="1">
                <a:solidFill>
                  <a:srgbClr val="0033CC"/>
                </a:solidFill>
                <a:latin typeface="Calibri"/>
                <a:ea typeface="Calibri"/>
                <a:cs typeface="Calibri"/>
                <a:sym typeface="Calibri"/>
              </a:rPr>
              <a:t>pecific, </a:t>
            </a:r>
            <a:r>
              <a:rPr lang="en" sz="1100" b="1" i="1">
                <a:solidFill>
                  <a:srgbClr val="0033CC"/>
                </a:solidFill>
                <a:latin typeface="Calibri"/>
                <a:ea typeface="Calibri"/>
                <a:cs typeface="Calibri"/>
                <a:sym typeface="Calibri"/>
              </a:rPr>
              <a:t>M</a:t>
            </a:r>
            <a:r>
              <a:rPr lang="en" sz="1100" i="1">
                <a:solidFill>
                  <a:srgbClr val="0033CC"/>
                </a:solidFill>
                <a:latin typeface="Calibri"/>
                <a:ea typeface="Calibri"/>
                <a:cs typeface="Calibri"/>
                <a:sym typeface="Calibri"/>
              </a:rPr>
              <a:t>easurable, </a:t>
            </a:r>
            <a:r>
              <a:rPr lang="en" sz="1100" b="1" i="1">
                <a:solidFill>
                  <a:srgbClr val="0033CC"/>
                </a:solidFill>
                <a:latin typeface="Calibri"/>
                <a:ea typeface="Calibri"/>
                <a:cs typeface="Calibri"/>
                <a:sym typeface="Calibri"/>
              </a:rPr>
              <a:t>A</a:t>
            </a:r>
            <a:r>
              <a:rPr lang="en" sz="1100" i="1">
                <a:solidFill>
                  <a:srgbClr val="0033CC"/>
                </a:solidFill>
                <a:latin typeface="Calibri"/>
                <a:ea typeface="Calibri"/>
                <a:cs typeface="Calibri"/>
                <a:sym typeface="Calibri"/>
              </a:rPr>
              <a:t>ttainable, </a:t>
            </a:r>
            <a:r>
              <a:rPr lang="en" sz="1100" b="1" i="1">
                <a:solidFill>
                  <a:srgbClr val="0033CC"/>
                </a:solidFill>
                <a:latin typeface="Calibri"/>
                <a:ea typeface="Calibri"/>
                <a:cs typeface="Calibri"/>
                <a:sym typeface="Calibri"/>
              </a:rPr>
              <a:t>R</a:t>
            </a:r>
            <a:r>
              <a:rPr lang="en" sz="1100" i="1">
                <a:solidFill>
                  <a:srgbClr val="0033CC"/>
                </a:solidFill>
                <a:latin typeface="Calibri"/>
                <a:ea typeface="Calibri"/>
                <a:cs typeface="Calibri"/>
                <a:sym typeface="Calibri"/>
              </a:rPr>
              <a:t>elevant, </a:t>
            </a:r>
            <a:r>
              <a:rPr lang="en" sz="1100" b="1" i="1">
                <a:solidFill>
                  <a:srgbClr val="0033CC"/>
                </a:solidFill>
                <a:latin typeface="Calibri"/>
                <a:ea typeface="Calibri"/>
                <a:cs typeface="Calibri"/>
                <a:sym typeface="Calibri"/>
              </a:rPr>
              <a:t>T</a:t>
            </a:r>
            <a:r>
              <a:rPr lang="en" sz="1100" i="1">
                <a:solidFill>
                  <a:srgbClr val="0033CC"/>
                </a:solidFill>
                <a:latin typeface="Calibri"/>
                <a:ea typeface="Calibri"/>
                <a:cs typeface="Calibri"/>
                <a:sym typeface="Calibri"/>
              </a:rPr>
              <a:t>imely, </a:t>
            </a:r>
            <a:r>
              <a:rPr lang="en" sz="1100" b="1" i="1">
                <a:solidFill>
                  <a:srgbClr val="0033CC"/>
                </a:solidFill>
                <a:latin typeface="Calibri"/>
                <a:ea typeface="Calibri"/>
                <a:cs typeface="Calibri"/>
                <a:sym typeface="Calibri"/>
              </a:rPr>
              <a:t>I</a:t>
            </a:r>
            <a:r>
              <a:rPr lang="en" sz="1100" i="1">
                <a:solidFill>
                  <a:srgbClr val="0033CC"/>
                </a:solidFill>
                <a:latin typeface="Calibri"/>
                <a:ea typeface="Calibri"/>
                <a:cs typeface="Calibri"/>
                <a:sym typeface="Calibri"/>
              </a:rPr>
              <a:t>nclusive and </a:t>
            </a:r>
            <a:r>
              <a:rPr lang="en" sz="1100" b="1" i="1">
                <a:solidFill>
                  <a:srgbClr val="0033CC"/>
                </a:solidFill>
                <a:latin typeface="Calibri"/>
                <a:ea typeface="Calibri"/>
                <a:cs typeface="Calibri"/>
                <a:sym typeface="Calibri"/>
              </a:rPr>
              <a:t>E</a:t>
            </a:r>
            <a:r>
              <a:rPr lang="en" sz="1100" i="1">
                <a:solidFill>
                  <a:srgbClr val="0033CC"/>
                </a:solidFill>
                <a:latin typeface="Calibri"/>
                <a:ea typeface="Calibri"/>
                <a:cs typeface="Calibri"/>
                <a:sym typeface="Calibri"/>
              </a:rPr>
              <a:t>quitable)</a:t>
            </a:r>
            <a:endParaRPr/>
          </a:p>
          <a:p>
            <a:pPr marL="965200" lvl="0" indent="-533400" algn="l" rtl="0">
              <a:spcBef>
                <a:spcPts val="600"/>
              </a:spcBef>
              <a:spcAft>
                <a:spcPts val="0"/>
              </a:spcAft>
              <a:buNone/>
            </a:pPr>
            <a:r>
              <a:rPr lang="en" sz="1100" b="1" i="1">
                <a:solidFill>
                  <a:srgbClr val="0033CC"/>
                </a:solidFill>
                <a:latin typeface="Calibri"/>
                <a:ea typeface="Calibri"/>
                <a:cs typeface="Calibri"/>
                <a:sym typeface="Calibri"/>
              </a:rPr>
              <a:t>Address Alignment </a:t>
            </a:r>
            <a:r>
              <a:rPr lang="en" sz="1100" i="1">
                <a:solidFill>
                  <a:srgbClr val="0033CC"/>
                </a:solidFill>
                <a:latin typeface="Calibri"/>
                <a:ea typeface="Calibri"/>
                <a:cs typeface="Calibri"/>
                <a:sym typeface="Calibri"/>
              </a:rPr>
              <a:t>= </a:t>
            </a:r>
            <a:r>
              <a:rPr lang="en" sz="1100" b="1" i="1">
                <a:solidFill>
                  <a:srgbClr val="0033CC"/>
                </a:solidFill>
                <a:latin typeface="Calibri"/>
                <a:ea typeface="Calibri"/>
                <a:cs typeface="Calibri"/>
                <a:sym typeface="Calibri"/>
              </a:rPr>
              <a:t>Explicitly </a:t>
            </a:r>
            <a:r>
              <a:rPr lang="en" sz="1100" i="1">
                <a:solidFill>
                  <a:srgbClr val="0033CC"/>
                </a:solidFill>
                <a:latin typeface="Calibri"/>
                <a:ea typeface="Calibri"/>
                <a:cs typeface="Calibri"/>
                <a:sym typeface="Calibri"/>
              </a:rPr>
              <a:t>specify how your project: </a:t>
            </a:r>
            <a:endParaRPr/>
          </a:p>
          <a:p>
            <a:pPr marL="965200" lvl="0" indent="-533400" algn="l" rtl="0">
              <a:spcBef>
                <a:spcPts val="600"/>
              </a:spcBef>
              <a:spcAft>
                <a:spcPts val="0"/>
              </a:spcAft>
              <a:buNone/>
            </a:pPr>
            <a:r>
              <a:rPr lang="en" sz="1100" i="1">
                <a:solidFill>
                  <a:srgbClr val="0033CC"/>
                </a:solidFill>
                <a:latin typeface="Calibri"/>
                <a:ea typeface="Calibri"/>
                <a:cs typeface="Calibri"/>
                <a:sym typeface="Calibri"/>
              </a:rPr>
              <a:t>Supports your organization’s priorities </a:t>
            </a:r>
            <a:endParaRPr/>
          </a:p>
          <a:p>
            <a:pPr marL="965200" lvl="0" indent="-533400" algn="l" rtl="0">
              <a:spcBef>
                <a:spcPts val="600"/>
              </a:spcBef>
              <a:spcAft>
                <a:spcPts val="0"/>
              </a:spcAft>
              <a:buNone/>
            </a:pPr>
            <a:r>
              <a:rPr lang="en" sz="1100" i="1">
                <a:solidFill>
                  <a:srgbClr val="0033CC"/>
                </a:solidFill>
                <a:latin typeface="Calibri"/>
                <a:ea typeface="Calibri"/>
                <a:cs typeface="Calibri"/>
                <a:sym typeface="Calibri"/>
              </a:rPr>
              <a:t>Demonstrates value of your program/group to organization &amp; its priorities</a:t>
            </a:r>
            <a:endParaRPr/>
          </a:p>
          <a:p>
            <a:pPr marL="0" lvl="0" indent="0" algn="l" rtl="0">
              <a:spcBef>
                <a:spcPts val="300"/>
              </a:spcBef>
              <a:spcAft>
                <a:spcPts val="0"/>
              </a:spcAft>
              <a:buNone/>
            </a:pPr>
            <a:endParaRPr/>
          </a:p>
          <a:p>
            <a:pPr marL="0" lvl="0" indent="0" algn="l" rtl="0">
              <a:spcBef>
                <a:spcPts val="300"/>
              </a:spcBef>
              <a:spcAft>
                <a:spcPts val="0"/>
              </a:spcAft>
              <a:buNone/>
            </a:pPr>
            <a:r>
              <a:rPr lang="en"/>
              <a:t>Interventions and Changes</a:t>
            </a:r>
            <a:endParaRPr/>
          </a:p>
          <a:p>
            <a:pPr marL="0" lvl="0" indent="0" algn="l" rtl="0">
              <a:spcBef>
                <a:spcPts val="0"/>
              </a:spcBef>
              <a:spcAft>
                <a:spcPts val="0"/>
              </a:spcAft>
              <a:buClr>
                <a:schemeClr val="dk1"/>
              </a:buClr>
              <a:buSzPts val="1100"/>
              <a:buFont typeface="Times"/>
              <a:buNone/>
            </a:pPr>
            <a:r>
              <a:rPr lang="en"/>
              <a:t>- </a:t>
            </a:r>
            <a:r>
              <a:rPr lang="en" sz="1100" i="1">
                <a:solidFill>
                  <a:srgbClr val="0033CC"/>
                </a:solidFill>
                <a:latin typeface="Calibri"/>
                <a:ea typeface="Calibri"/>
                <a:cs typeface="Calibri"/>
                <a:sym typeface="Calibri"/>
              </a:rPr>
              <a:t>Describe your methods/interventions/changes (actual or proposed) </a:t>
            </a:r>
            <a:endParaRPr/>
          </a:p>
          <a:p>
            <a:pPr marL="863600" lvl="0" indent="-393700" algn="l" rtl="0">
              <a:spcBef>
                <a:spcPts val="0"/>
              </a:spcBef>
              <a:spcAft>
                <a:spcPts val="0"/>
              </a:spcAft>
              <a:buNone/>
            </a:pPr>
            <a:r>
              <a:rPr lang="en" sz="1100" i="1">
                <a:solidFill>
                  <a:srgbClr val="0033CC"/>
                </a:solidFill>
                <a:latin typeface="Calibri"/>
                <a:ea typeface="Calibri"/>
                <a:cs typeface="Calibri"/>
                <a:sym typeface="Calibri"/>
              </a:rPr>
              <a:t>List of Potential Short-Term and Long-Term Solutions;   Prioritize Solutions; Action Planning</a:t>
            </a:r>
            <a:endParaRPr/>
          </a:p>
          <a:p>
            <a:pPr marL="863600" lvl="0" indent="-393700" algn="l" rtl="0">
              <a:spcBef>
                <a:spcPts val="0"/>
              </a:spcBef>
              <a:spcAft>
                <a:spcPts val="0"/>
              </a:spcAft>
              <a:buNone/>
            </a:pPr>
            <a:r>
              <a:rPr lang="en" sz="1100" i="1">
                <a:solidFill>
                  <a:srgbClr val="0033CC"/>
                </a:solidFill>
                <a:latin typeface="Calibri"/>
                <a:ea typeface="Calibri"/>
                <a:cs typeface="Calibri"/>
                <a:sym typeface="Calibri"/>
              </a:rPr>
              <a:t>Evaluate and Choose Implementation Methodology</a:t>
            </a:r>
            <a:endParaRPr/>
          </a:p>
          <a:p>
            <a:pPr marL="863600" lvl="0" indent="-393700" algn="l" rtl="0">
              <a:spcBef>
                <a:spcPts val="0"/>
              </a:spcBef>
              <a:spcAft>
                <a:spcPts val="0"/>
              </a:spcAft>
              <a:buNone/>
            </a:pPr>
            <a:r>
              <a:rPr lang="en" sz="1100" i="1">
                <a:solidFill>
                  <a:srgbClr val="0033CC"/>
                </a:solidFill>
                <a:latin typeface="Calibri"/>
                <a:ea typeface="Calibri"/>
                <a:cs typeface="Calibri"/>
                <a:sym typeface="Calibri"/>
              </a:rPr>
              <a:t>Data and Measurement</a:t>
            </a:r>
            <a:endParaRPr/>
          </a:p>
          <a:p>
            <a:pPr marL="863600" lvl="0" indent="-393700" algn="l" rtl="0">
              <a:spcBef>
                <a:spcPts val="0"/>
              </a:spcBef>
              <a:spcAft>
                <a:spcPts val="0"/>
              </a:spcAft>
              <a:buNone/>
            </a:pPr>
            <a:r>
              <a:rPr lang="en" sz="1100" i="1">
                <a:solidFill>
                  <a:srgbClr val="0033CC"/>
                </a:solidFill>
                <a:latin typeface="Calibri"/>
                <a:ea typeface="Calibri"/>
                <a:cs typeface="Calibri"/>
                <a:sym typeface="Calibri"/>
              </a:rPr>
              <a:t>IRB Submission</a:t>
            </a:r>
            <a:endParaRPr/>
          </a:p>
          <a:p>
            <a:pPr marL="863600" lvl="0" indent="-393700" algn="l" rtl="0">
              <a:spcBef>
                <a:spcPts val="0"/>
              </a:spcBef>
              <a:spcAft>
                <a:spcPts val="0"/>
              </a:spcAft>
              <a:buNone/>
            </a:pPr>
            <a:r>
              <a:rPr lang="en" sz="1100" i="1">
                <a:solidFill>
                  <a:srgbClr val="0033CC"/>
                </a:solidFill>
                <a:latin typeface="Calibri"/>
                <a:ea typeface="Calibri"/>
                <a:cs typeface="Calibri"/>
                <a:sym typeface="Calibri"/>
              </a:rPr>
              <a:t>Patient/Family Engagement</a:t>
            </a:r>
            <a:endParaRPr/>
          </a:p>
          <a:p>
            <a:pPr marL="0" lvl="0" indent="0" algn="l" rtl="0">
              <a:spcBef>
                <a:spcPts val="300"/>
              </a:spcBef>
              <a:spcAft>
                <a:spcPts val="0"/>
              </a:spcAft>
              <a:buNone/>
            </a:pPr>
            <a:r>
              <a:rPr lang="en"/>
              <a:t>Measures</a:t>
            </a:r>
            <a:endParaRPr/>
          </a:p>
          <a:p>
            <a:pPr marL="0" lvl="0" indent="0" algn="l" rtl="0">
              <a:spcBef>
                <a:spcPts val="0"/>
              </a:spcBef>
              <a:spcAft>
                <a:spcPts val="0"/>
              </a:spcAft>
              <a:buClr>
                <a:schemeClr val="dk1"/>
              </a:buClr>
              <a:buSzPts val="1100"/>
              <a:buFont typeface="Times"/>
              <a:buNone/>
            </a:pPr>
            <a:r>
              <a:rPr lang="en"/>
              <a:t>- </a:t>
            </a:r>
            <a:r>
              <a:rPr lang="en" sz="1100" i="1">
                <a:solidFill>
                  <a:srgbClr val="0033CC"/>
                </a:solidFill>
                <a:latin typeface="Arial Narrow"/>
                <a:ea typeface="Arial Narrow"/>
                <a:cs typeface="Arial Narrow"/>
                <a:sym typeface="Arial Narrow"/>
              </a:rPr>
              <a:t>Describe your “measures”  </a:t>
            </a:r>
            <a:endParaRPr/>
          </a:p>
          <a:p>
            <a:pPr marL="863600" lvl="0" indent="-393700" algn="l" rtl="0">
              <a:spcBef>
                <a:spcPts val="0"/>
              </a:spcBef>
              <a:spcAft>
                <a:spcPts val="0"/>
              </a:spcAft>
              <a:buNone/>
            </a:pPr>
            <a:r>
              <a:rPr lang="en" sz="1100" i="1">
                <a:solidFill>
                  <a:srgbClr val="0033CC"/>
                </a:solidFill>
                <a:latin typeface="Calibri"/>
                <a:ea typeface="Calibri"/>
                <a:cs typeface="Calibri"/>
                <a:sym typeface="Calibri"/>
              </a:rPr>
              <a:t>How will you know if you have achieved your aim?</a:t>
            </a:r>
            <a:endParaRPr/>
          </a:p>
          <a:p>
            <a:pPr marL="863600" lvl="0" indent="-393700" algn="l" rtl="0">
              <a:spcBef>
                <a:spcPts val="0"/>
              </a:spcBef>
              <a:spcAft>
                <a:spcPts val="0"/>
              </a:spcAft>
              <a:buNone/>
            </a:pPr>
            <a:r>
              <a:rPr lang="en" sz="1100" i="1">
                <a:solidFill>
                  <a:srgbClr val="0033CC"/>
                </a:solidFill>
                <a:latin typeface="Calibri"/>
                <a:ea typeface="Calibri"/>
                <a:cs typeface="Calibri"/>
                <a:sym typeface="Calibri"/>
              </a:rPr>
              <a:t>What measures/metrics/data are you using?</a:t>
            </a:r>
            <a:endParaRPr/>
          </a:p>
          <a:p>
            <a:pPr marL="0" lvl="0" indent="0" algn="l" rtl="0">
              <a:spcBef>
                <a:spcPts val="300"/>
              </a:spcBef>
              <a:spcAft>
                <a:spcPts val="0"/>
              </a:spcAft>
              <a:buNone/>
            </a:pPr>
            <a:endParaRPr/>
          </a:p>
          <a:p>
            <a:pPr marL="165100" lvl="0" indent="-158750" algn="l" rtl="0">
              <a:spcBef>
                <a:spcPts val="300"/>
              </a:spcBef>
              <a:spcAft>
                <a:spcPts val="0"/>
              </a:spcAft>
              <a:buClr>
                <a:schemeClr val="dk1"/>
              </a:buClr>
              <a:buSzPts val="1100"/>
              <a:buFont typeface="Times"/>
              <a:buChar char="-"/>
            </a:pPr>
            <a:r>
              <a:rPr lang="en"/>
              <a:t>Results: prelim</a:t>
            </a:r>
            <a:endParaRPr/>
          </a:p>
          <a:p>
            <a:pPr marL="431800" lvl="0" indent="0" algn="l" rtl="0">
              <a:spcBef>
                <a:spcPts val="0"/>
              </a:spcBef>
              <a:spcAft>
                <a:spcPts val="0"/>
              </a:spcAft>
              <a:buClr>
                <a:srgbClr val="0033CC"/>
              </a:buClr>
              <a:buSzPts val="1100"/>
              <a:buFont typeface="Arial Narrow"/>
              <a:buNone/>
            </a:pPr>
            <a:r>
              <a:rPr lang="en" sz="1100" i="1">
                <a:solidFill>
                  <a:srgbClr val="0033CC"/>
                </a:solidFill>
                <a:latin typeface="Arial Narrow"/>
                <a:ea typeface="Arial Narrow"/>
                <a:cs typeface="Arial Narrow"/>
                <a:sym typeface="Arial Narrow"/>
              </a:rPr>
              <a:t>Present any preliminary data or products  </a:t>
            </a:r>
            <a:endParaRPr/>
          </a:p>
          <a:p>
            <a:pPr marL="431800" lvl="0" indent="0" algn="l" rtl="0">
              <a:spcBef>
                <a:spcPts val="0"/>
              </a:spcBef>
              <a:spcAft>
                <a:spcPts val="0"/>
              </a:spcAft>
              <a:buClr>
                <a:schemeClr val="dk1"/>
              </a:buClr>
              <a:buSzPts val="1100"/>
              <a:buFont typeface="Times"/>
              <a:buNone/>
            </a:pPr>
            <a:endParaRPr sz="1100" i="1">
              <a:solidFill>
                <a:srgbClr val="0033CC"/>
              </a:solidFill>
              <a:latin typeface="Arial Narrow"/>
              <a:ea typeface="Arial Narrow"/>
              <a:cs typeface="Arial Narrow"/>
              <a:sym typeface="Arial Narrow"/>
            </a:endParaRPr>
          </a:p>
          <a:p>
            <a:pPr marL="431800" lvl="0" indent="0" algn="l" rtl="0">
              <a:spcBef>
                <a:spcPts val="0"/>
              </a:spcBef>
              <a:spcAft>
                <a:spcPts val="0"/>
              </a:spcAft>
              <a:buClr>
                <a:srgbClr val="0033CC"/>
              </a:buClr>
              <a:buSzPts val="1100"/>
              <a:buFont typeface="Arial Narrow"/>
              <a:buNone/>
            </a:pPr>
            <a:r>
              <a:rPr lang="en" sz="1100" i="1">
                <a:solidFill>
                  <a:srgbClr val="0033CC"/>
                </a:solidFill>
                <a:latin typeface="Arial Narrow"/>
                <a:ea typeface="Arial Narrow"/>
                <a:cs typeface="Arial Narrow"/>
                <a:sym typeface="Arial Narrow"/>
              </a:rPr>
              <a:t>Examples:  </a:t>
            </a:r>
            <a:endParaRPr/>
          </a:p>
          <a:p>
            <a:pPr marL="863600" lvl="0" indent="-393700" algn="l" rtl="0">
              <a:spcBef>
                <a:spcPts val="0"/>
              </a:spcBef>
              <a:spcAft>
                <a:spcPts val="0"/>
              </a:spcAft>
              <a:buNone/>
            </a:pPr>
            <a:r>
              <a:rPr lang="en" sz="1100" i="1">
                <a:solidFill>
                  <a:srgbClr val="0033CC"/>
                </a:solidFill>
                <a:latin typeface="Calibri"/>
                <a:ea typeface="Calibri"/>
                <a:cs typeface="Calibri"/>
                <a:sym typeface="Calibri"/>
              </a:rPr>
              <a:t>Baseline </a:t>
            </a:r>
            <a:endParaRPr/>
          </a:p>
          <a:p>
            <a:pPr marL="863600" lvl="0" indent="-393700" algn="l" rtl="0">
              <a:spcBef>
                <a:spcPts val="0"/>
              </a:spcBef>
              <a:spcAft>
                <a:spcPts val="0"/>
              </a:spcAft>
              <a:buNone/>
            </a:pPr>
            <a:r>
              <a:rPr lang="en" sz="1100" i="1">
                <a:solidFill>
                  <a:srgbClr val="0033CC"/>
                </a:solidFill>
                <a:latin typeface="Calibri"/>
                <a:ea typeface="Calibri"/>
                <a:cs typeface="Calibri"/>
                <a:sym typeface="Calibri"/>
              </a:rPr>
              <a:t>Data to date</a:t>
            </a:r>
            <a:endParaRPr/>
          </a:p>
          <a:p>
            <a:pPr marL="863600" lvl="0" indent="-393700" algn="l" rtl="0">
              <a:spcBef>
                <a:spcPts val="0"/>
              </a:spcBef>
              <a:spcAft>
                <a:spcPts val="0"/>
              </a:spcAft>
              <a:buNone/>
            </a:pPr>
            <a:r>
              <a:rPr lang="en" sz="1100" i="1">
                <a:solidFill>
                  <a:srgbClr val="0033CC"/>
                </a:solidFill>
                <a:latin typeface="Calibri"/>
                <a:ea typeface="Calibri"/>
                <a:cs typeface="Calibri"/>
                <a:sym typeface="Calibri"/>
              </a:rPr>
              <a:t>Screen tool developed? </a:t>
            </a:r>
            <a:endParaRPr/>
          </a:p>
          <a:p>
            <a:pPr marL="863600" lvl="0" indent="-393700" algn="l" rtl="0">
              <a:spcBef>
                <a:spcPts val="0"/>
              </a:spcBef>
              <a:spcAft>
                <a:spcPts val="0"/>
              </a:spcAft>
              <a:buNone/>
            </a:pPr>
            <a:r>
              <a:rPr lang="en" sz="1100" i="1">
                <a:solidFill>
                  <a:srgbClr val="0033CC"/>
                </a:solidFill>
                <a:latin typeface="Calibri"/>
                <a:ea typeface="Calibri"/>
                <a:cs typeface="Calibri"/>
                <a:sym typeface="Calibri"/>
              </a:rPr>
              <a:t>Consider graph/table/image</a:t>
            </a:r>
            <a:endParaRPr/>
          </a:p>
          <a:p>
            <a:pPr marL="165100" lvl="0" indent="-88900" algn="l" rtl="0">
              <a:spcBef>
                <a:spcPts val="300"/>
              </a:spcBef>
              <a:spcAft>
                <a:spcPts val="0"/>
              </a:spcAft>
              <a:buClr>
                <a:schemeClr val="dk1"/>
              </a:buClr>
              <a:buSzPts val="1100"/>
              <a:buFont typeface="Times"/>
              <a:buNone/>
            </a:pPr>
            <a:endParaRPr/>
          </a:p>
          <a:p>
            <a:pPr marL="165100" lvl="0" indent="-158750" algn="l" rtl="0">
              <a:spcBef>
                <a:spcPts val="300"/>
              </a:spcBef>
              <a:spcAft>
                <a:spcPts val="0"/>
              </a:spcAft>
              <a:buClr>
                <a:schemeClr val="dk1"/>
              </a:buClr>
              <a:buSzPts val="1100"/>
              <a:buFont typeface="Times"/>
              <a:buChar char="-"/>
            </a:pPr>
            <a:r>
              <a:rPr lang="en"/>
              <a:t>Discussion</a:t>
            </a:r>
            <a:endParaRPr/>
          </a:p>
          <a:p>
            <a:pPr marL="1130300" lvl="0" indent="-692150" algn="l" rtl="0">
              <a:spcBef>
                <a:spcPts val="600"/>
              </a:spcBef>
              <a:spcAft>
                <a:spcPts val="0"/>
              </a:spcAft>
              <a:buClr>
                <a:srgbClr val="0033CC"/>
              </a:buClr>
              <a:buSzPts val="1100"/>
              <a:buFont typeface="Calibri"/>
              <a:buAutoNum type="arabicPeriod"/>
            </a:pPr>
            <a:r>
              <a:rPr lang="en" sz="1100" i="1">
                <a:solidFill>
                  <a:srgbClr val="0033CC"/>
                </a:solidFill>
                <a:latin typeface="Calibri"/>
                <a:ea typeface="Calibri"/>
                <a:cs typeface="Calibri"/>
                <a:sym typeface="Calibri"/>
              </a:rPr>
              <a:t>List/describe critical next steps</a:t>
            </a:r>
            <a:endParaRPr/>
          </a:p>
          <a:p>
            <a:pPr marL="1130300" lvl="0" indent="-692150" algn="l" rtl="0">
              <a:spcBef>
                <a:spcPts val="600"/>
              </a:spcBef>
              <a:spcAft>
                <a:spcPts val="0"/>
              </a:spcAft>
              <a:buClr>
                <a:srgbClr val="0033CC"/>
              </a:buClr>
              <a:buSzPts val="1100"/>
              <a:buFont typeface="Calibri"/>
              <a:buAutoNum type="arabicPeriod"/>
            </a:pPr>
            <a:r>
              <a:rPr lang="en" sz="1100" i="1">
                <a:solidFill>
                  <a:srgbClr val="0033CC"/>
                </a:solidFill>
                <a:latin typeface="Calibri"/>
                <a:ea typeface="Calibri"/>
                <a:cs typeface="Calibri"/>
                <a:sym typeface="Calibri"/>
              </a:rPr>
              <a:t>List/describe current challenges /areas you could use guidance/input on</a:t>
            </a:r>
            <a:endParaRPr/>
          </a:p>
          <a:p>
            <a:pPr marL="165100" lvl="0" indent="-88900" algn="l" rtl="0">
              <a:spcBef>
                <a:spcPts val="300"/>
              </a:spcBef>
              <a:spcAft>
                <a:spcPts val="0"/>
              </a:spcAft>
              <a:buClr>
                <a:schemeClr val="dk1"/>
              </a:buClr>
              <a:buSzPts val="1100"/>
              <a:buFont typeface="Times"/>
              <a:buNone/>
            </a:pPr>
            <a:endParaRPr/>
          </a:p>
        </p:txBody>
      </p:sp>
      <p:sp>
        <p:nvSpPr>
          <p:cNvPr id="67" name="Google Shape;67;g395fb29337d_0_171:notes"/>
          <p:cNvSpPr txBox="1">
            <a:spLocks noGrp="1"/>
          </p:cNvSpPr>
          <p:nvPr>
            <p:ph type="sldNum" idx="12"/>
          </p:nvPr>
        </p:nvSpPr>
        <p:spPr>
          <a:xfrm>
            <a:off x="3885903" y="8685893"/>
            <a:ext cx="2972100" cy="458100"/>
          </a:xfrm>
          <a:prstGeom prst="rect">
            <a:avLst/>
          </a:prstGeom>
          <a:noFill/>
          <a:ln>
            <a:noFill/>
          </a:ln>
        </p:spPr>
        <p:txBody>
          <a:bodyPr spcFirstLastPara="1" wrap="square" lIns="91100" tIns="45550" rIns="91100" bIns="4555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3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sz="13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510969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1732684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CE0CF-0FE0-D282-F8D8-8292709372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F68EE1-F820-7D28-60C0-844BBDC11F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F379BE-29D4-20D3-D1AB-FE7948539E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8415D4-9F45-85F5-AC06-CB9A92836BC5}"/>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42092379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22144-3613-330E-AD8B-41B900534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E061E2-F2BA-1EC3-A046-CDB68B562E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87546E-0BA9-3607-5FF4-C1B115F94D8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BA2162-F886-44A5-38C2-75C3439F3AF5}"/>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30298012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C9233-7653-7F22-6940-D70B724D79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DEE203-6A9B-08BD-3E96-E70E637F1A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7E4C03-688B-2D57-BB89-7C9C261DC1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247195-639F-88BC-98DC-0EA6B978789F}"/>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22348728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1E492-CAEC-88F9-0C68-1C9CB243DC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99D9A8-A53D-63CF-2BB9-C92C784B0A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CC8CE1-5FEB-AAAE-98F3-A6E0D57C37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B83257-10E3-5A64-82A2-B7BDFFD35857}"/>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2466120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8951D-4BA0-5B67-B7FB-C1FB6284D7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5D0083-B908-EE92-DA18-11FEC5C618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E1F6B1-3964-A0B9-C044-D40F6578F3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274974-04EB-12A8-814D-91DF731B39CF}"/>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2086249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A85C0-CBE0-4FB5-BB01-BD4C972A70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2DFD53-650A-CF64-FED4-A96EFFE3EC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BF0BB9-77DF-5E3C-DC26-6A0B7230FA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5FB0CE-1FF8-405E-14F4-982151474E96}"/>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1863267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13F7C-562F-8AB4-2A67-EB136F54D3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B44FC6-40BA-76C0-B9EB-2DB04B7192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2B50D5-3D0D-A739-729C-677E9EFC11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BAC62C-18F5-A3CD-ED65-FE89ECC1A4BA}"/>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29904305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3C3AB-0406-96C3-A7EC-2EA43958FA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1D382D-742C-2DAA-7E62-DAD43996BF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B25714-7EE7-F49F-99AA-6A6852E031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50A512-0846-4E1B-9C9F-D07636AB8CF7}"/>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3789842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31594286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6423073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CE0CF-0FE0-D282-F8D8-8292709372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F68EE1-F820-7D28-60C0-844BBDC11F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F379BE-29D4-20D3-D1AB-FE7948539E6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58415D4-9F45-85F5-AC06-CB9A92836BC5}"/>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8267679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22144-3613-330E-AD8B-41B900534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E061E2-F2BA-1EC3-A046-CDB68B562E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87546E-0BA9-3607-5FF4-C1B115F94D8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DBA2162-F886-44A5-38C2-75C3439F3AF5}"/>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9592957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C9233-7653-7F22-6940-D70B724D79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DEE203-6A9B-08BD-3E96-E70E637F1A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7E4C03-688B-2D57-BB89-7C9C261DC12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D247195-639F-88BC-98DC-0EA6B978789F}"/>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5982159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1E492-CAEC-88F9-0C68-1C9CB243DC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99D9A8-A53D-63CF-2BB9-C92C784B0A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CC8CE1-5FEB-AAAE-98F3-A6E0D57C37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BB83257-10E3-5A64-82A2-B7BDFFD35857}"/>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18854936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4D5FC-C4FC-FA0B-5C59-C98245D51E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08F12F-804C-A01C-4F7A-04278BA643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9C0C07-88FA-AF19-81F5-EAD067BD05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EDED1D0-DCD8-228C-11E8-68218C073835}"/>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18623168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16683955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CE0CF-0FE0-D282-F8D8-8292709372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F68EE1-F820-7D28-60C0-844BBDC11F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F379BE-29D4-20D3-D1AB-FE7948539E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8415D4-9F45-85F5-AC06-CB9A92836BC5}"/>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24197344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7B616-B3EC-8BB7-AE46-60FD2DEC7F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D40085-6F54-4616-3DB2-8A991718A4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882AED-C5AC-CEF3-BFD2-65CFEF1667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4B4341-5AB4-BD49-0BDF-22102CAA1003}"/>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22841564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22144-3613-330E-AD8B-41B900534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E061E2-F2BA-1EC3-A046-CDB68B562E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87546E-0BA9-3607-5FF4-C1B115F94D8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BA2162-F886-44A5-38C2-75C3439F3AF5}"/>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19039199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58630-93BF-5E4B-67A3-873601D8E6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844876-BE72-FBDD-52EC-5CEEE6F3C1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AF8584-FC29-D10D-1B1D-A7C4F9C291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24502E-069E-75ED-1132-794694FED4D6}"/>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38386996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C9233-7653-7F22-6940-D70B724D79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DEE203-6A9B-08BD-3E96-E70E637F1A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7E4C03-688B-2D57-BB89-7C9C261DC1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247195-639F-88BC-98DC-0EA6B978789F}"/>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18565555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1E492-CAEC-88F9-0C68-1C9CB243DC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99D9A8-A53D-63CF-2BB9-C92C784B0A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CC8CE1-5FEB-AAAE-98F3-A6E0D57C37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B83257-10E3-5A64-82A2-B7BDFFD35857}"/>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41460823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8951D-4BA0-5B67-B7FB-C1FB6284D7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5D0083-B908-EE92-DA18-11FEC5C618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E1F6B1-3964-A0B9-C044-D40F6578F3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274974-04EB-12A8-814D-91DF731B39CF}"/>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3910669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4D5FC-C4FC-FA0B-5C59-C98245D51E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08F12F-804C-A01C-4F7A-04278BA643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9C0C07-88FA-AF19-81F5-EAD067BD05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DED1D0-DCD8-228C-11E8-68218C073835}"/>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12719254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114480"/>
            <a:ext cx="10972800" cy="912968"/>
          </a:xfrm>
        </p:spPr>
        <p:txBody>
          <a:bodyPr anchor="t" anchorCtr="0">
            <a:normAutofit/>
          </a:bodyPr>
          <a:lstStyle>
            <a:lvl1pPr algn="ctr">
              <a:defRPr sz="4267">
                <a:solidFill>
                  <a:srgbClr val="72BF44"/>
                </a:solidFill>
                <a:latin typeface="+mn-lt"/>
              </a:defRPr>
            </a:lvl1pPr>
          </a:lstStyle>
          <a:p>
            <a:r>
              <a:rPr lang="en-US" dirty="0"/>
              <a:t>Click to edit Master title style</a:t>
            </a:r>
          </a:p>
        </p:txBody>
      </p:sp>
      <p:sp>
        <p:nvSpPr>
          <p:cNvPr id="3" name="Subtitle 2"/>
          <p:cNvSpPr>
            <a:spLocks noGrp="1"/>
          </p:cNvSpPr>
          <p:nvPr>
            <p:ph type="subTitle" idx="1"/>
          </p:nvPr>
        </p:nvSpPr>
        <p:spPr>
          <a:xfrm>
            <a:off x="609600" y="4119523"/>
            <a:ext cx="10972800" cy="1655763"/>
          </a:xfrm>
          <a:prstGeom prst="rect">
            <a:avLst/>
          </a:prstGeom>
        </p:spPr>
        <p:txBody>
          <a:bodyPr>
            <a:normAutofit/>
          </a:bodyPr>
          <a:lstStyle>
            <a:lvl1pPr marL="0" indent="0" algn="ctr">
              <a:buNone/>
              <a:defRPr sz="2667">
                <a:solidFill>
                  <a:schemeClr val="bg2">
                    <a:lumMod val="50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pic>
        <p:nvPicPr>
          <p:cNvPr id="8" name="Picture 2">
            <a:extLst>
              <a:ext uri="{FF2B5EF4-FFF2-40B4-BE49-F238E27FC236}">
                <a16:creationId xmlns:a16="http://schemas.microsoft.com/office/drawing/2014/main" id="{4F6A9ED6-DB5B-5B49-9F3D-D7D80348D8F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4318000" y="1082715"/>
            <a:ext cx="3556000" cy="113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271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114480"/>
            <a:ext cx="10972800" cy="912968"/>
          </a:xfrm>
        </p:spPr>
        <p:txBody>
          <a:bodyPr anchor="t" anchorCtr="0">
            <a:normAutofit/>
          </a:bodyPr>
          <a:lstStyle>
            <a:lvl1pPr algn="ctr">
              <a:defRPr sz="4267">
                <a:solidFill>
                  <a:srgbClr val="72BF44"/>
                </a:solidFill>
                <a:latin typeface="+mn-lt"/>
              </a:defRPr>
            </a:lvl1pPr>
          </a:lstStyle>
          <a:p>
            <a:r>
              <a:rPr lang="en-US" dirty="0"/>
              <a:t>Click to edit Master title style</a:t>
            </a:r>
          </a:p>
        </p:txBody>
      </p:sp>
      <p:sp>
        <p:nvSpPr>
          <p:cNvPr id="3" name="Subtitle 2"/>
          <p:cNvSpPr>
            <a:spLocks noGrp="1"/>
          </p:cNvSpPr>
          <p:nvPr>
            <p:ph type="subTitle" idx="1"/>
          </p:nvPr>
        </p:nvSpPr>
        <p:spPr>
          <a:xfrm>
            <a:off x="609600" y="4119523"/>
            <a:ext cx="10972800" cy="1655763"/>
          </a:xfrm>
          <a:prstGeom prst="rect">
            <a:avLst/>
          </a:prstGeom>
        </p:spPr>
        <p:txBody>
          <a:bodyPr>
            <a:normAutofit/>
          </a:bodyPr>
          <a:lstStyle>
            <a:lvl1pPr marL="0" indent="0" algn="ctr">
              <a:buNone/>
              <a:defRPr sz="2667">
                <a:solidFill>
                  <a:schemeClr val="bg2">
                    <a:lumMod val="50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pic>
        <p:nvPicPr>
          <p:cNvPr id="8" name="Picture 2">
            <a:extLst>
              <a:ext uri="{FF2B5EF4-FFF2-40B4-BE49-F238E27FC236}">
                <a16:creationId xmlns:a16="http://schemas.microsoft.com/office/drawing/2014/main" id="{4F6A9ED6-DB5B-5B49-9F3D-D7D80348D8F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4318000" y="1082715"/>
            <a:ext cx="3556000" cy="113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271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83195"/>
            <a:ext cx="10460736" cy="612648"/>
          </a:xfrm>
        </p:spPr>
        <p:txBody>
          <a:bodyPr>
            <a:noAutofit/>
          </a:bodyPr>
          <a:lstStyle>
            <a:lvl1pPr>
              <a:defRPr sz="3733">
                <a:solidFill>
                  <a:srgbClr val="72BF44"/>
                </a:solidFill>
                <a:latin typeface="+mn-lt"/>
              </a:defRPr>
            </a:lvl1pPr>
          </a:lstStyle>
          <a:p>
            <a:r>
              <a:rPr lang="en-US" dirty="0"/>
              <a:t>Click to edit Master title style</a:t>
            </a:r>
          </a:p>
        </p:txBody>
      </p:sp>
      <p:sp>
        <p:nvSpPr>
          <p:cNvPr id="3" name="Content Placeholder 2"/>
          <p:cNvSpPr>
            <a:spLocks noGrp="1"/>
          </p:cNvSpPr>
          <p:nvPr>
            <p:ph idx="1" hasCustomPrompt="1"/>
          </p:nvPr>
        </p:nvSpPr>
        <p:spPr>
          <a:xfrm>
            <a:off x="609600" y="2860686"/>
            <a:ext cx="10972800" cy="2462164"/>
          </a:xfrm>
          <a:prstGeom prst="rect">
            <a:avLst/>
          </a:prstGeom>
        </p:spPr>
        <p:txBody>
          <a:bodyPr/>
          <a:lstStyle>
            <a:lvl1pPr marL="457189" indent="-457189">
              <a:buClr>
                <a:srgbClr val="72BF44"/>
              </a:buClr>
              <a:buFont typeface="Wingdings" pitchFamily="2" charset="2"/>
              <a:buChar char="§"/>
              <a:defRPr>
                <a:solidFill>
                  <a:schemeClr val="bg2">
                    <a:lumMod val="50000"/>
                  </a:schemeClr>
                </a:solidFill>
              </a:defRPr>
            </a:lvl1pPr>
            <a:lvl2pPr marL="685783" indent="-228594">
              <a:buClr>
                <a:srgbClr val="72BF44"/>
              </a:buClr>
              <a:buFont typeface="System Font Regular"/>
              <a:buChar char="&gt;"/>
              <a:defRPr>
                <a:solidFill>
                  <a:schemeClr val="bg2">
                    <a:lumMod val="50000"/>
                  </a:schemeClr>
                </a:solidFill>
              </a:defRPr>
            </a:lvl2pPr>
            <a:lvl3pPr>
              <a:defRPr>
                <a:solidFill>
                  <a:schemeClr val="bg2">
                    <a:lumMod val="50000"/>
                  </a:schemeClr>
                </a:solidFill>
              </a:defRPr>
            </a:lvl3pPr>
          </a:lstStyle>
          <a:p>
            <a:pPr lvl="0"/>
            <a:r>
              <a:rPr lang="en-US" dirty="0"/>
              <a:t>Edit Master text styles</a:t>
            </a:r>
          </a:p>
          <a:p>
            <a:pPr lvl="1"/>
            <a:r>
              <a:rPr lang="en-US" dirty="0"/>
              <a:t>Second level</a:t>
            </a:r>
          </a:p>
          <a:p>
            <a:pPr lvl="2"/>
            <a:r>
              <a:rPr lang="en-US" dirty="0"/>
              <a:t>Third level</a:t>
            </a:r>
          </a:p>
        </p:txBody>
      </p:sp>
      <p:sp>
        <p:nvSpPr>
          <p:cNvPr id="8" name="Subtitle 2"/>
          <p:cNvSpPr>
            <a:spLocks noGrp="1"/>
          </p:cNvSpPr>
          <p:nvPr>
            <p:ph type="subTitle" idx="13"/>
          </p:nvPr>
        </p:nvSpPr>
        <p:spPr>
          <a:xfrm>
            <a:off x="609603" y="1361070"/>
            <a:ext cx="10972800" cy="1290636"/>
          </a:xfrm>
          <a:prstGeom prst="rect">
            <a:avLst/>
          </a:prstGeom>
        </p:spPr>
        <p:txBody>
          <a:bodyPr>
            <a:normAutofit/>
          </a:bodyPr>
          <a:lstStyle>
            <a:lvl1pPr marL="0" indent="0" algn="l">
              <a:buNone/>
              <a:defRPr sz="2800">
                <a:solidFill>
                  <a:schemeClr val="bg2">
                    <a:lumMod val="50000"/>
                  </a:schemeClr>
                </a:solidFill>
              </a:defRPr>
            </a:lvl1pPr>
            <a:lvl2pPr marL="609570" indent="0" algn="ctr">
              <a:buNone/>
              <a:defRPr sz="2667"/>
            </a:lvl2pPr>
            <a:lvl3pPr marL="1219139" indent="0" algn="ctr">
              <a:buNone/>
              <a:defRPr sz="2400"/>
            </a:lvl3pPr>
            <a:lvl4pPr marL="1828709" indent="0" algn="ctr">
              <a:buNone/>
              <a:defRPr sz="2133"/>
            </a:lvl4pPr>
            <a:lvl5pPr marL="2438278" indent="0" algn="ctr">
              <a:buNone/>
              <a:defRPr sz="2133"/>
            </a:lvl5pPr>
            <a:lvl6pPr marL="3047848" indent="0" algn="ctr">
              <a:buNone/>
              <a:defRPr sz="2133"/>
            </a:lvl6pPr>
            <a:lvl7pPr marL="3657417" indent="0" algn="ctr">
              <a:buNone/>
              <a:defRPr sz="2133"/>
            </a:lvl7pPr>
            <a:lvl8pPr marL="4266987" indent="0" algn="ctr">
              <a:buNone/>
              <a:defRPr sz="2133"/>
            </a:lvl8pPr>
            <a:lvl9pPr marL="4876557" indent="0" algn="ctr">
              <a:buNone/>
              <a:defRPr sz="2133"/>
            </a:lvl9pPr>
          </a:lstStyle>
          <a:p>
            <a:r>
              <a:rPr lang="en-US" dirty="0"/>
              <a:t>Click to edit Master subtitle style</a:t>
            </a:r>
          </a:p>
        </p:txBody>
      </p:sp>
      <p:pic>
        <p:nvPicPr>
          <p:cNvPr id="9" name="Picture 8">
            <a:extLst>
              <a:ext uri="{FF2B5EF4-FFF2-40B4-BE49-F238E27FC236}">
                <a16:creationId xmlns:a16="http://schemas.microsoft.com/office/drawing/2014/main" id="{0CE34BCC-5333-B247-867D-5CA0247E17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0440" y="5531829"/>
            <a:ext cx="2551961" cy="812800"/>
          </a:xfrm>
          <a:prstGeom prst="rect">
            <a:avLst/>
          </a:prstGeom>
        </p:spPr>
      </p:pic>
    </p:spTree>
    <p:extLst>
      <p:ext uri="{BB962C8B-B14F-4D97-AF65-F5344CB8AC3E}">
        <p14:creationId xmlns:p14="http://schemas.microsoft.com/office/powerpoint/2010/main" val="3262416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114480"/>
            <a:ext cx="10972800" cy="912968"/>
          </a:xfrm>
        </p:spPr>
        <p:txBody>
          <a:bodyPr anchor="t" anchorCtr="0">
            <a:normAutofit/>
          </a:bodyPr>
          <a:lstStyle>
            <a:lvl1pPr algn="ctr">
              <a:defRPr sz="4267">
                <a:solidFill>
                  <a:srgbClr val="72BF44"/>
                </a:solidFill>
                <a:latin typeface="+mn-lt"/>
              </a:defRPr>
            </a:lvl1pPr>
          </a:lstStyle>
          <a:p>
            <a:r>
              <a:rPr lang="en-US" dirty="0"/>
              <a:t>Click to edit Master title style</a:t>
            </a:r>
          </a:p>
        </p:txBody>
      </p:sp>
      <p:sp>
        <p:nvSpPr>
          <p:cNvPr id="3" name="Subtitle 2"/>
          <p:cNvSpPr>
            <a:spLocks noGrp="1"/>
          </p:cNvSpPr>
          <p:nvPr>
            <p:ph type="subTitle" idx="1"/>
          </p:nvPr>
        </p:nvSpPr>
        <p:spPr>
          <a:xfrm>
            <a:off x="609600" y="4119523"/>
            <a:ext cx="10972800" cy="1655763"/>
          </a:xfrm>
          <a:prstGeom prst="rect">
            <a:avLst/>
          </a:prstGeom>
        </p:spPr>
        <p:txBody>
          <a:bodyPr>
            <a:normAutofit/>
          </a:bodyPr>
          <a:lstStyle>
            <a:lvl1pPr marL="0" indent="0" algn="ctr">
              <a:buNone/>
              <a:defRPr sz="2667">
                <a:solidFill>
                  <a:schemeClr val="bg2">
                    <a:lumMod val="50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pic>
        <p:nvPicPr>
          <p:cNvPr id="8" name="Picture 2">
            <a:extLst>
              <a:ext uri="{FF2B5EF4-FFF2-40B4-BE49-F238E27FC236}">
                <a16:creationId xmlns:a16="http://schemas.microsoft.com/office/drawing/2014/main" id="{4F6A9ED6-DB5B-5B49-9F3D-D7D80348D8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4318000" y="1082715"/>
            <a:ext cx="3556000" cy="113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5632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5DBC0-C637-4DC5-B1CC-0960550B5FE2}"/>
              </a:ext>
            </a:extLst>
          </p:cNvPr>
          <p:cNvSpPr>
            <a:spLocks noGrp="1"/>
          </p:cNvSpPr>
          <p:nvPr>
            <p:ph type="title"/>
          </p:nvPr>
        </p:nvSpPr>
        <p:spPr/>
        <p:txBody>
          <a:bodyPr>
            <a:normAutofit/>
          </a:bodyPr>
          <a:lstStyle>
            <a:lvl1pPr>
              <a:defRPr sz="4800" b="1" cap="small" baseline="0"/>
            </a:lvl1pPr>
          </a:lstStyle>
          <a:p>
            <a:r>
              <a:rPr lang="en-US" dirty="0"/>
              <a:t>Click to edit Master title style</a:t>
            </a:r>
          </a:p>
        </p:txBody>
      </p:sp>
      <p:sp>
        <p:nvSpPr>
          <p:cNvPr id="3" name="Content Placeholder 2">
            <a:extLst>
              <a:ext uri="{FF2B5EF4-FFF2-40B4-BE49-F238E27FC236}">
                <a16:creationId xmlns:a16="http://schemas.microsoft.com/office/drawing/2014/main" id="{03B0D828-BB16-4104-AB4E-3BF3B02C5B3D}"/>
              </a:ext>
            </a:extLst>
          </p:cNvPr>
          <p:cNvSpPr>
            <a:spLocks noGrp="1"/>
          </p:cNvSpPr>
          <p:nvPr>
            <p:ph idx="1"/>
          </p:nvPr>
        </p:nvSpPr>
        <p:spPr/>
        <p:txBody>
          <a:bodyPr/>
          <a:lstStyle>
            <a:lvl1pPr marL="228594" indent="-228594">
              <a:buFont typeface="Wingdings" panose="05000000000000000000" pitchFamily="2" charset="2"/>
              <a:buChar char="§"/>
              <a:defRPr sz="3200" b="1"/>
            </a:lvl1pPr>
            <a:lvl2pPr marL="685783" indent="-228594">
              <a:buSzPct val="60000"/>
              <a:buFont typeface="Wingdings" panose="05000000000000000000" pitchFamily="2" charset="2"/>
              <a:buChar char=""/>
              <a:defRPr sz="2667"/>
            </a:lvl2pPr>
            <a:lvl3pPr marL="1142971" indent="-228594">
              <a:buClr>
                <a:srgbClr val="72BF44"/>
              </a:buClr>
              <a:buFont typeface="Courier New" panose="02070309020205020404" pitchFamily="49" charset="0"/>
              <a:buChar char="o"/>
              <a:defRPr sz="2133"/>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C4643C7-E015-4907-8846-F258AEC69E21}"/>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651FDAE1-0A66-4BAC-A93B-9DA191C3EDA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CE71F6D-5689-44E0-8F7D-35332DCE2CE3}"/>
              </a:ext>
            </a:extLst>
          </p:cNvPr>
          <p:cNvSpPr>
            <a:spLocks noGrp="1"/>
          </p:cNvSpPr>
          <p:nvPr>
            <p:ph type="sldNum" sz="quarter" idx="12"/>
          </p:nvPr>
        </p:nvSpPr>
        <p:spPr/>
        <p:txBody>
          <a:bodyPr/>
          <a:lstStyle/>
          <a:p>
            <a:endParaRPr lang="en-US" dirty="0"/>
          </a:p>
        </p:txBody>
      </p:sp>
      <p:pic>
        <p:nvPicPr>
          <p:cNvPr id="8" name="Picture 7" descr="A close up of a sign&#10;&#10;Description automatically generated">
            <a:extLst>
              <a:ext uri="{FF2B5EF4-FFF2-40B4-BE49-F238E27FC236}">
                <a16:creationId xmlns:a16="http://schemas.microsoft.com/office/drawing/2014/main" id="{0C31D939-AB1E-460A-BED6-98E9B8A060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10441" y="5821819"/>
            <a:ext cx="740608" cy="710291"/>
          </a:xfrm>
          <a:prstGeom prst="rect">
            <a:avLst/>
          </a:prstGeom>
        </p:spPr>
      </p:pic>
    </p:spTree>
    <p:extLst>
      <p:ext uri="{BB962C8B-B14F-4D97-AF65-F5344CB8AC3E}">
        <p14:creationId xmlns:p14="http://schemas.microsoft.com/office/powerpoint/2010/main" val="4061304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5DBC0-C637-4DC5-B1CC-0960550B5F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B0D828-BB16-4104-AB4E-3BF3B02C5B3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4643C7-E015-4907-8846-F258AEC69E21}"/>
              </a:ext>
            </a:extLst>
          </p:cNvPr>
          <p:cNvSpPr>
            <a:spLocks noGrp="1"/>
          </p:cNvSpPr>
          <p:nvPr>
            <p:ph type="dt" sz="half" idx="10"/>
          </p:nvPr>
        </p:nvSpPr>
        <p:spPr/>
        <p:txBody>
          <a:bodyPr/>
          <a:lstStyle/>
          <a:p>
            <a:fld id="{160C573D-E31C-470A-83DE-5C90659769F4}" type="datetimeFigureOut">
              <a:rPr lang="en-US" smtClean="0"/>
              <a:t>10/2/2026</a:t>
            </a:fld>
            <a:endParaRPr lang="en-US" dirty="0"/>
          </a:p>
        </p:txBody>
      </p:sp>
      <p:sp>
        <p:nvSpPr>
          <p:cNvPr id="5" name="Footer Placeholder 4">
            <a:extLst>
              <a:ext uri="{FF2B5EF4-FFF2-40B4-BE49-F238E27FC236}">
                <a16:creationId xmlns:a16="http://schemas.microsoft.com/office/drawing/2014/main" id="{651FDAE1-0A66-4BAC-A93B-9DA191C3EDA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CE71F6D-5689-44E0-8F7D-35332DCE2CE3}"/>
              </a:ext>
            </a:extLst>
          </p:cNvPr>
          <p:cNvSpPr>
            <a:spLocks noGrp="1"/>
          </p:cNvSpPr>
          <p:nvPr>
            <p:ph type="sldNum" sz="quarter" idx="12"/>
          </p:nvPr>
        </p:nvSpPr>
        <p:spPr/>
        <p:txBody>
          <a:bodyPr/>
          <a:lstStyle/>
          <a:p>
            <a:fld id="{91BBB540-2AFB-4995-A065-B21EDDE61828}" type="slidenum">
              <a:rPr lang="en-US" smtClean="0"/>
              <a:t>‹#›</a:t>
            </a:fld>
            <a:endParaRPr lang="en-US" dirty="0"/>
          </a:p>
        </p:txBody>
      </p:sp>
    </p:spTree>
    <p:extLst>
      <p:ext uri="{BB962C8B-B14F-4D97-AF65-F5344CB8AC3E}">
        <p14:creationId xmlns:p14="http://schemas.microsoft.com/office/powerpoint/2010/main" val="1756272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Title Slide_Opt 1">
  <p:cSld name="2_Title Slide_Opt 1">
    <p:spTree>
      <p:nvGrpSpPr>
        <p:cNvPr id="1" name="Shape 9"/>
        <p:cNvGrpSpPr/>
        <p:nvPr/>
      </p:nvGrpSpPr>
      <p:grpSpPr>
        <a:xfrm>
          <a:off x="0" y="0"/>
          <a:ext cx="0" cy="0"/>
          <a:chOff x="0" y="0"/>
          <a:chExt cx="0" cy="0"/>
        </a:xfrm>
      </p:grpSpPr>
      <p:pic>
        <p:nvPicPr>
          <p:cNvPr id="10" name="Google Shape;10;p11"/>
          <p:cNvPicPr preferRelativeResize="0"/>
          <p:nvPr/>
        </p:nvPicPr>
        <p:blipFill rotWithShape="1">
          <a:blip r:embed="rId2">
            <a:alphaModFix/>
          </a:blip>
          <a:srcRect/>
          <a:stretch/>
        </p:blipFill>
        <p:spPr>
          <a:xfrm>
            <a:off x="0" y="0"/>
            <a:ext cx="12181173" cy="6858000"/>
          </a:xfrm>
          <a:prstGeom prst="rect">
            <a:avLst/>
          </a:prstGeom>
          <a:noFill/>
          <a:ln>
            <a:noFill/>
          </a:ln>
        </p:spPr>
      </p:pic>
      <p:sp>
        <p:nvSpPr>
          <p:cNvPr id="11" name="Google Shape;11;p11"/>
          <p:cNvSpPr txBox="1">
            <a:spLocks noGrp="1"/>
          </p:cNvSpPr>
          <p:nvPr>
            <p:ph type="ctrTitle"/>
          </p:nvPr>
        </p:nvSpPr>
        <p:spPr>
          <a:xfrm>
            <a:off x="797933" y="782096"/>
            <a:ext cx="7805600" cy="1344000"/>
          </a:xfrm>
          <a:prstGeom prst="rect">
            <a:avLst/>
          </a:prstGeom>
          <a:noFill/>
          <a:ln>
            <a:noFill/>
          </a:ln>
        </p:spPr>
        <p:txBody>
          <a:bodyPr spcFirstLastPara="1" wrap="square" lIns="68575" tIns="34275" rIns="68575" bIns="34275" anchor="t" anchorCtr="0">
            <a:normAutofit/>
          </a:bodyPr>
          <a:lstStyle>
            <a:lvl1pPr marR="0" lvl="0" algn="l">
              <a:lnSpc>
                <a:spcPct val="103703"/>
              </a:lnSpc>
              <a:spcBef>
                <a:spcPts val="0"/>
              </a:spcBef>
              <a:spcAft>
                <a:spcPts val="0"/>
              </a:spcAft>
              <a:buClr>
                <a:schemeClr val="lt1"/>
              </a:buClr>
              <a:buSzPts val="4100"/>
              <a:buFont typeface="Georgia"/>
              <a:buNone/>
              <a:defRPr sz="5467" b="1" i="0" u="none" strike="noStrike" cap="none">
                <a:solidFill>
                  <a:schemeClr val="lt1"/>
                </a:solidFill>
                <a:latin typeface="Georgia"/>
                <a:ea typeface="Georgia"/>
                <a:cs typeface="Georgia"/>
                <a:sym typeface="Georgia"/>
              </a:defRPr>
            </a:lvl1pPr>
            <a:lvl2pPr lvl="1" algn="l">
              <a:lnSpc>
                <a:spcPct val="100000"/>
              </a:lnSpc>
              <a:spcBef>
                <a:spcPts val="0"/>
              </a:spcBef>
              <a:spcAft>
                <a:spcPts val="0"/>
              </a:spcAft>
              <a:buSzPts val="2800"/>
              <a:buNone/>
              <a:defRPr sz="1867"/>
            </a:lvl2pPr>
            <a:lvl3pPr lvl="2" algn="l">
              <a:lnSpc>
                <a:spcPct val="100000"/>
              </a:lnSpc>
              <a:spcBef>
                <a:spcPts val="0"/>
              </a:spcBef>
              <a:spcAft>
                <a:spcPts val="0"/>
              </a:spcAft>
              <a:buSzPts val="2800"/>
              <a:buNone/>
              <a:defRPr sz="1867"/>
            </a:lvl3pPr>
            <a:lvl4pPr lvl="3" algn="l">
              <a:lnSpc>
                <a:spcPct val="100000"/>
              </a:lnSpc>
              <a:spcBef>
                <a:spcPts val="0"/>
              </a:spcBef>
              <a:spcAft>
                <a:spcPts val="0"/>
              </a:spcAft>
              <a:buSzPts val="2800"/>
              <a:buNone/>
              <a:defRPr sz="1867"/>
            </a:lvl4pPr>
            <a:lvl5pPr lvl="4" algn="l">
              <a:lnSpc>
                <a:spcPct val="100000"/>
              </a:lnSpc>
              <a:spcBef>
                <a:spcPts val="0"/>
              </a:spcBef>
              <a:spcAft>
                <a:spcPts val="0"/>
              </a:spcAft>
              <a:buSzPts val="2800"/>
              <a:buNone/>
              <a:defRPr sz="1867"/>
            </a:lvl5pPr>
            <a:lvl6pPr lvl="5" algn="l">
              <a:lnSpc>
                <a:spcPct val="100000"/>
              </a:lnSpc>
              <a:spcBef>
                <a:spcPts val="0"/>
              </a:spcBef>
              <a:spcAft>
                <a:spcPts val="0"/>
              </a:spcAft>
              <a:buSzPts val="2800"/>
              <a:buNone/>
              <a:defRPr sz="1867"/>
            </a:lvl6pPr>
            <a:lvl7pPr lvl="6" algn="l">
              <a:lnSpc>
                <a:spcPct val="100000"/>
              </a:lnSpc>
              <a:spcBef>
                <a:spcPts val="0"/>
              </a:spcBef>
              <a:spcAft>
                <a:spcPts val="0"/>
              </a:spcAft>
              <a:buSzPts val="2800"/>
              <a:buNone/>
              <a:defRPr sz="1867"/>
            </a:lvl7pPr>
            <a:lvl8pPr lvl="7" algn="l">
              <a:lnSpc>
                <a:spcPct val="100000"/>
              </a:lnSpc>
              <a:spcBef>
                <a:spcPts val="0"/>
              </a:spcBef>
              <a:spcAft>
                <a:spcPts val="0"/>
              </a:spcAft>
              <a:buSzPts val="2800"/>
              <a:buNone/>
              <a:defRPr sz="1867"/>
            </a:lvl8pPr>
            <a:lvl9pPr lvl="8" algn="l">
              <a:lnSpc>
                <a:spcPct val="100000"/>
              </a:lnSpc>
              <a:spcBef>
                <a:spcPts val="0"/>
              </a:spcBef>
              <a:spcAft>
                <a:spcPts val="0"/>
              </a:spcAft>
              <a:buSzPts val="2800"/>
              <a:buNone/>
              <a:defRPr sz="1867"/>
            </a:lvl9pPr>
          </a:lstStyle>
          <a:p>
            <a:endParaRPr/>
          </a:p>
        </p:txBody>
      </p:sp>
      <p:sp>
        <p:nvSpPr>
          <p:cNvPr id="12" name="Google Shape;12;p11"/>
          <p:cNvSpPr txBox="1">
            <a:spLocks noGrp="1"/>
          </p:cNvSpPr>
          <p:nvPr>
            <p:ph type="subTitle" idx="1"/>
          </p:nvPr>
        </p:nvSpPr>
        <p:spPr>
          <a:xfrm>
            <a:off x="797933" y="2335261"/>
            <a:ext cx="7805600" cy="981200"/>
          </a:xfrm>
          <a:prstGeom prst="rect">
            <a:avLst/>
          </a:prstGeom>
          <a:noFill/>
          <a:ln>
            <a:noFill/>
          </a:ln>
        </p:spPr>
        <p:txBody>
          <a:bodyPr spcFirstLastPara="1" wrap="square" lIns="68575" tIns="34275" rIns="68575" bIns="34275" anchor="t" anchorCtr="0">
            <a:normAutofit/>
          </a:bodyPr>
          <a:lstStyle>
            <a:lvl1pPr marR="0" lvl="0" algn="l">
              <a:lnSpc>
                <a:spcPct val="90000"/>
              </a:lnSpc>
              <a:spcBef>
                <a:spcPts val="1067"/>
              </a:spcBef>
              <a:spcAft>
                <a:spcPts val="0"/>
              </a:spcAft>
              <a:buClr>
                <a:schemeClr val="lt1"/>
              </a:buClr>
              <a:buSzPts val="1800"/>
              <a:buFont typeface="Arial"/>
              <a:buNone/>
              <a:defRPr sz="2400" b="1" i="0" u="none" strike="noStrike" cap="none">
                <a:solidFill>
                  <a:schemeClr val="lt1"/>
                </a:solidFill>
                <a:latin typeface="Calibri"/>
                <a:ea typeface="Calibri"/>
                <a:cs typeface="Calibri"/>
                <a:sym typeface="Calibri"/>
              </a:defRPr>
            </a:lvl1pPr>
            <a:lvl2pPr marR="0" lvl="1" algn="ctr">
              <a:lnSpc>
                <a:spcPct val="90000"/>
              </a:lnSpc>
              <a:spcBef>
                <a:spcPts val="1600"/>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2pPr>
            <a:lvl3pPr marR="0" lvl="2" algn="ctr">
              <a:lnSpc>
                <a:spcPct val="90000"/>
              </a:lnSpc>
              <a:spcBef>
                <a:spcPts val="1600"/>
              </a:spcBef>
              <a:spcAft>
                <a:spcPts val="0"/>
              </a:spcAft>
              <a:buClr>
                <a:schemeClr val="dk1"/>
              </a:buClr>
              <a:buSzPts val="1400"/>
              <a:buFont typeface="Arial"/>
              <a:buNone/>
              <a:defRPr sz="1867" b="0" i="0" u="none" strike="noStrike" cap="none">
                <a:solidFill>
                  <a:schemeClr val="dk1"/>
                </a:solidFill>
                <a:latin typeface="Calibri"/>
                <a:ea typeface="Calibri"/>
                <a:cs typeface="Calibri"/>
                <a:sym typeface="Calibri"/>
              </a:defRPr>
            </a:lvl3pPr>
            <a:lvl4pPr marR="0" lvl="3" algn="ctr">
              <a:lnSpc>
                <a:spcPct val="90000"/>
              </a:lnSpc>
              <a:spcBef>
                <a:spcPts val="1600"/>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4pPr>
            <a:lvl5pPr marR="0" lvl="4" algn="ctr">
              <a:lnSpc>
                <a:spcPct val="90000"/>
              </a:lnSpc>
              <a:spcBef>
                <a:spcPts val="1600"/>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5pPr>
            <a:lvl6pPr marR="0" lvl="5" algn="ctr">
              <a:lnSpc>
                <a:spcPct val="90000"/>
              </a:lnSpc>
              <a:spcBef>
                <a:spcPts val="1600"/>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6pPr>
            <a:lvl7pPr marR="0" lvl="6" algn="ctr">
              <a:lnSpc>
                <a:spcPct val="90000"/>
              </a:lnSpc>
              <a:spcBef>
                <a:spcPts val="1600"/>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7pPr>
            <a:lvl8pPr marR="0" lvl="7" algn="ctr">
              <a:lnSpc>
                <a:spcPct val="90000"/>
              </a:lnSpc>
              <a:spcBef>
                <a:spcPts val="1600"/>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8pPr>
            <a:lvl9pPr marR="0" lvl="8" algn="ctr">
              <a:lnSpc>
                <a:spcPct val="90000"/>
              </a:lnSpc>
              <a:spcBef>
                <a:spcPts val="1600"/>
              </a:spcBef>
              <a:spcAft>
                <a:spcPts val="1600"/>
              </a:spcAft>
              <a:buClr>
                <a:schemeClr val="dk1"/>
              </a:buClr>
              <a:buSzPts val="1200"/>
              <a:buFont typeface="Arial"/>
              <a:buNone/>
              <a:defRPr sz="1600" b="0" i="0" u="none" strike="noStrike" cap="none">
                <a:solidFill>
                  <a:schemeClr val="dk1"/>
                </a:solidFill>
                <a:latin typeface="Calibri"/>
                <a:ea typeface="Calibri"/>
                <a:cs typeface="Calibri"/>
                <a:sym typeface="Calibri"/>
              </a:defRPr>
            </a:lvl9pPr>
          </a:lstStyle>
          <a:p>
            <a:endParaRPr/>
          </a:p>
        </p:txBody>
      </p:sp>
      <p:pic>
        <p:nvPicPr>
          <p:cNvPr id="13" name="Google Shape;13;p11"/>
          <p:cNvPicPr preferRelativeResize="0"/>
          <p:nvPr/>
        </p:nvPicPr>
        <p:blipFill rotWithShape="1">
          <a:blip r:embed="rId3">
            <a:alphaModFix/>
          </a:blip>
          <a:srcRect/>
          <a:stretch/>
        </p:blipFill>
        <p:spPr>
          <a:xfrm>
            <a:off x="537685" y="4502474"/>
            <a:ext cx="2450919" cy="1842245"/>
          </a:xfrm>
          <a:prstGeom prst="rect">
            <a:avLst/>
          </a:prstGeom>
          <a:noFill/>
          <a:ln>
            <a:noFill/>
          </a:ln>
        </p:spPr>
      </p:pic>
    </p:spTree>
    <p:extLst>
      <p:ext uri="{BB962C8B-B14F-4D97-AF65-F5344CB8AC3E}">
        <p14:creationId xmlns:p14="http://schemas.microsoft.com/office/powerpoint/2010/main" val="2210835899"/>
      </p:ext>
    </p:extLst>
  </p:cSld>
  <p:clrMapOvr>
    <a:masterClrMapping/>
  </p:clrMapOvr>
  <p:extLst>
    <p:ext uri="{DCECCB84-F9BA-43D5-87BE-67443E8EF086}">
      <p15:sldGuideLst xmlns:p15="http://schemas.microsoft.com/office/powerpoint/2012/main">
        <p15:guide id="1" pos="720">
          <p15:clr>
            <a:srgbClr val="FBAE40"/>
          </p15:clr>
        </p15:guide>
        <p15:guide id="2" pos="1440">
          <p15:clr>
            <a:srgbClr val="FBAE40"/>
          </p15:clr>
        </p15:guide>
        <p15:guide id="3" pos="2160">
          <p15:clr>
            <a:srgbClr val="FBAE40"/>
          </p15:clr>
        </p15:guide>
        <p15:guide id="4" pos="2880">
          <p15:clr>
            <a:srgbClr val="FBAE40"/>
          </p15:clr>
        </p15:guide>
        <p15:guide id="5" pos="216">
          <p15:clr>
            <a:srgbClr val="FBAE40"/>
          </p15:clr>
        </p15:guide>
        <p15:guide id="6" orient="horz" pos="216">
          <p15:clr>
            <a:srgbClr val="FBAE40"/>
          </p15:clr>
        </p15:guide>
        <p15:guide id="7" orient="horz" pos="3024">
          <p15:clr>
            <a:srgbClr val="FBAE40"/>
          </p15:clr>
        </p15:guide>
        <p15:guide id="8" pos="4104">
          <p15:clr>
            <a:srgbClr val="FBAE40"/>
          </p15:clr>
        </p15:guide>
        <p15:guide id="9" pos="388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2_Title and Content_Opt 1_3 Lines">
  <p:cSld name="2_Title and Content_Opt 1_3 Lines">
    <p:spTree>
      <p:nvGrpSpPr>
        <p:cNvPr id="1" name="Shape 14"/>
        <p:cNvGrpSpPr/>
        <p:nvPr/>
      </p:nvGrpSpPr>
      <p:grpSpPr>
        <a:xfrm>
          <a:off x="0" y="0"/>
          <a:ext cx="0" cy="0"/>
          <a:chOff x="0" y="0"/>
          <a:chExt cx="0" cy="0"/>
        </a:xfrm>
      </p:grpSpPr>
      <p:cxnSp>
        <p:nvCxnSpPr>
          <p:cNvPr id="15" name="Google Shape;15;p12"/>
          <p:cNvCxnSpPr/>
          <p:nvPr/>
        </p:nvCxnSpPr>
        <p:spPr>
          <a:xfrm>
            <a:off x="457200" y="5981700"/>
            <a:ext cx="11277600" cy="0"/>
          </a:xfrm>
          <a:prstGeom prst="straightConnector1">
            <a:avLst/>
          </a:prstGeom>
          <a:noFill/>
          <a:ln w="9525" cap="flat" cmpd="sng">
            <a:solidFill>
              <a:schemeClr val="dk1"/>
            </a:solidFill>
            <a:prstDash val="solid"/>
            <a:miter lim="8000"/>
            <a:headEnd type="none" w="sm" len="sm"/>
            <a:tailEnd type="none" w="sm" len="sm"/>
          </a:ln>
        </p:spPr>
      </p:cxnSp>
      <p:pic>
        <p:nvPicPr>
          <p:cNvPr id="16" name="Google Shape;16;p12"/>
          <p:cNvPicPr preferRelativeResize="0"/>
          <p:nvPr/>
        </p:nvPicPr>
        <p:blipFill rotWithShape="1">
          <a:blip r:embed="rId2">
            <a:alphaModFix/>
          </a:blip>
          <a:srcRect/>
          <a:stretch/>
        </p:blipFill>
        <p:spPr>
          <a:xfrm>
            <a:off x="227750" y="5918330"/>
            <a:ext cx="1991761" cy="844793"/>
          </a:xfrm>
          <a:prstGeom prst="rect">
            <a:avLst/>
          </a:prstGeom>
          <a:noFill/>
          <a:ln>
            <a:noFill/>
          </a:ln>
        </p:spPr>
      </p:pic>
      <p:sp>
        <p:nvSpPr>
          <p:cNvPr id="17" name="Google Shape;17;p12"/>
          <p:cNvSpPr txBox="1"/>
          <p:nvPr/>
        </p:nvSpPr>
        <p:spPr>
          <a:xfrm>
            <a:off x="11181607" y="6171449"/>
            <a:ext cx="671200" cy="338800"/>
          </a:xfrm>
          <a:prstGeom prst="rect">
            <a:avLst/>
          </a:prstGeom>
          <a:noFill/>
          <a:ln>
            <a:noFill/>
          </a:ln>
        </p:spPr>
        <p:txBody>
          <a:bodyPr spcFirstLastPara="1" wrap="square" lIns="91433" tIns="45700" rIns="91433" bIns="45700" anchor="t"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600" b="1" i="0" u="none" strike="noStrike" cap="none">
                <a:solidFill>
                  <a:schemeClr val="lt2"/>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Arial"/>
                <a:buNone/>
              </a:pPr>
              <a:t>‹#›</a:t>
            </a:fld>
            <a:endParaRPr sz="1867" b="1" i="0" u="none" strike="noStrike" cap="none">
              <a:solidFill>
                <a:schemeClr val="lt2"/>
              </a:solidFill>
              <a:latin typeface="Calibri"/>
              <a:ea typeface="Calibri"/>
              <a:cs typeface="Calibri"/>
              <a:sym typeface="Calibri"/>
            </a:endParaRPr>
          </a:p>
        </p:txBody>
      </p:sp>
      <p:sp>
        <p:nvSpPr>
          <p:cNvPr id="18" name="Google Shape;18;p12"/>
          <p:cNvSpPr txBox="1">
            <a:spLocks noGrp="1"/>
          </p:cNvSpPr>
          <p:nvPr>
            <p:ph type="title"/>
          </p:nvPr>
        </p:nvSpPr>
        <p:spPr>
          <a:xfrm>
            <a:off x="342900" y="894495"/>
            <a:ext cx="11392000" cy="1366800"/>
          </a:xfrm>
          <a:prstGeom prst="rect">
            <a:avLst/>
          </a:prstGeom>
          <a:noFill/>
          <a:ln>
            <a:noFill/>
          </a:ln>
        </p:spPr>
        <p:txBody>
          <a:bodyPr spcFirstLastPara="1" wrap="square" lIns="68575" tIns="34275" rIns="68575" bIns="34275" anchor="t" anchorCtr="0">
            <a:normAutofit/>
          </a:bodyPr>
          <a:lstStyle>
            <a:lvl1pPr marR="0" lvl="0" algn="l">
              <a:lnSpc>
                <a:spcPct val="100000"/>
              </a:lnSpc>
              <a:spcBef>
                <a:spcPts val="0"/>
              </a:spcBef>
              <a:spcAft>
                <a:spcPts val="0"/>
              </a:spcAft>
              <a:buClr>
                <a:schemeClr val="dk1"/>
              </a:buClr>
              <a:buSzPts val="2100"/>
              <a:buFont typeface="Georgia"/>
              <a:buNone/>
              <a:defRPr sz="2800" b="1" i="0" u="none" strike="noStrike" cap="none">
                <a:solidFill>
                  <a:schemeClr val="dk1"/>
                </a:solidFill>
                <a:latin typeface="Georgia"/>
                <a:ea typeface="Georgia"/>
                <a:cs typeface="Georgia"/>
                <a:sym typeface="Georgia"/>
              </a:defRPr>
            </a:lvl1pPr>
            <a:lvl2pPr lvl="1" algn="l">
              <a:lnSpc>
                <a:spcPct val="100000"/>
              </a:lnSpc>
              <a:spcBef>
                <a:spcPts val="0"/>
              </a:spcBef>
              <a:spcAft>
                <a:spcPts val="0"/>
              </a:spcAft>
              <a:buSzPts val="2800"/>
              <a:buNone/>
              <a:defRPr sz="1867"/>
            </a:lvl2pPr>
            <a:lvl3pPr lvl="2" algn="l">
              <a:lnSpc>
                <a:spcPct val="100000"/>
              </a:lnSpc>
              <a:spcBef>
                <a:spcPts val="0"/>
              </a:spcBef>
              <a:spcAft>
                <a:spcPts val="0"/>
              </a:spcAft>
              <a:buSzPts val="2800"/>
              <a:buNone/>
              <a:defRPr sz="1867"/>
            </a:lvl3pPr>
            <a:lvl4pPr lvl="3" algn="l">
              <a:lnSpc>
                <a:spcPct val="100000"/>
              </a:lnSpc>
              <a:spcBef>
                <a:spcPts val="0"/>
              </a:spcBef>
              <a:spcAft>
                <a:spcPts val="0"/>
              </a:spcAft>
              <a:buSzPts val="2800"/>
              <a:buNone/>
              <a:defRPr sz="1867"/>
            </a:lvl4pPr>
            <a:lvl5pPr lvl="4" algn="l">
              <a:lnSpc>
                <a:spcPct val="100000"/>
              </a:lnSpc>
              <a:spcBef>
                <a:spcPts val="0"/>
              </a:spcBef>
              <a:spcAft>
                <a:spcPts val="0"/>
              </a:spcAft>
              <a:buSzPts val="2800"/>
              <a:buNone/>
              <a:defRPr sz="1867"/>
            </a:lvl5pPr>
            <a:lvl6pPr lvl="5" algn="l">
              <a:lnSpc>
                <a:spcPct val="100000"/>
              </a:lnSpc>
              <a:spcBef>
                <a:spcPts val="0"/>
              </a:spcBef>
              <a:spcAft>
                <a:spcPts val="0"/>
              </a:spcAft>
              <a:buSzPts val="2800"/>
              <a:buNone/>
              <a:defRPr sz="1867"/>
            </a:lvl6pPr>
            <a:lvl7pPr lvl="6" algn="l">
              <a:lnSpc>
                <a:spcPct val="100000"/>
              </a:lnSpc>
              <a:spcBef>
                <a:spcPts val="0"/>
              </a:spcBef>
              <a:spcAft>
                <a:spcPts val="0"/>
              </a:spcAft>
              <a:buSzPts val="2800"/>
              <a:buNone/>
              <a:defRPr sz="1867"/>
            </a:lvl7pPr>
            <a:lvl8pPr lvl="7" algn="l">
              <a:lnSpc>
                <a:spcPct val="100000"/>
              </a:lnSpc>
              <a:spcBef>
                <a:spcPts val="0"/>
              </a:spcBef>
              <a:spcAft>
                <a:spcPts val="0"/>
              </a:spcAft>
              <a:buSzPts val="2800"/>
              <a:buNone/>
              <a:defRPr sz="1867"/>
            </a:lvl8pPr>
            <a:lvl9pPr lvl="8" algn="l">
              <a:lnSpc>
                <a:spcPct val="100000"/>
              </a:lnSpc>
              <a:spcBef>
                <a:spcPts val="0"/>
              </a:spcBef>
              <a:spcAft>
                <a:spcPts val="0"/>
              </a:spcAft>
              <a:buSzPts val="2800"/>
              <a:buNone/>
              <a:defRPr sz="1867"/>
            </a:lvl9pPr>
          </a:lstStyle>
          <a:p>
            <a:endParaRPr/>
          </a:p>
        </p:txBody>
      </p:sp>
      <p:cxnSp>
        <p:nvCxnSpPr>
          <p:cNvPr id="19" name="Google Shape;19;p12"/>
          <p:cNvCxnSpPr/>
          <p:nvPr/>
        </p:nvCxnSpPr>
        <p:spPr>
          <a:xfrm>
            <a:off x="457200" y="794452"/>
            <a:ext cx="457200" cy="0"/>
          </a:xfrm>
          <a:prstGeom prst="straightConnector1">
            <a:avLst/>
          </a:prstGeom>
          <a:noFill/>
          <a:ln w="57150" cap="flat" cmpd="sng">
            <a:solidFill>
              <a:srgbClr val="1E69D2"/>
            </a:solidFill>
            <a:prstDash val="solid"/>
            <a:miter lim="8000"/>
            <a:headEnd type="none" w="sm" len="sm"/>
            <a:tailEnd type="none" w="sm" len="sm"/>
          </a:ln>
        </p:spPr>
      </p:cxnSp>
      <p:sp>
        <p:nvSpPr>
          <p:cNvPr id="20" name="Google Shape;20;p12"/>
          <p:cNvSpPr txBox="1">
            <a:spLocks noGrp="1"/>
          </p:cNvSpPr>
          <p:nvPr>
            <p:ph type="body" idx="1"/>
          </p:nvPr>
        </p:nvSpPr>
        <p:spPr>
          <a:xfrm>
            <a:off x="342900" y="366836"/>
            <a:ext cx="11392000" cy="524400"/>
          </a:xfrm>
          <a:prstGeom prst="rect">
            <a:avLst/>
          </a:prstGeom>
          <a:noFill/>
          <a:ln>
            <a:noFill/>
          </a:ln>
        </p:spPr>
        <p:txBody>
          <a:bodyPr spcFirstLastPara="1" wrap="square" lIns="68575" tIns="34275" rIns="68575" bIns="34275" anchor="t" anchorCtr="0">
            <a:normAutofit/>
          </a:bodyPr>
          <a:lstStyle>
            <a:lvl1pPr marL="609585" marR="0" lvl="0" indent="-304792" algn="l">
              <a:lnSpc>
                <a:spcPct val="90000"/>
              </a:lnSpc>
              <a:spcBef>
                <a:spcPts val="1067"/>
              </a:spcBef>
              <a:spcAft>
                <a:spcPts val="0"/>
              </a:spcAft>
              <a:buClr>
                <a:schemeClr val="dk1"/>
              </a:buClr>
              <a:buSzPts val="1500"/>
              <a:buFont typeface="Arial"/>
              <a:buNone/>
              <a:defRPr sz="2000" b="1" i="0" u="none" strike="noStrike" cap="none">
                <a:solidFill>
                  <a:schemeClr val="dk1"/>
                </a:solidFill>
                <a:latin typeface="Calibri"/>
                <a:ea typeface="Calibri"/>
                <a:cs typeface="Calibri"/>
                <a:sym typeface="Calibri"/>
              </a:defRPr>
            </a:lvl1pPr>
            <a:lvl2pPr marL="1219170" marR="0" lvl="1" indent="-457189" algn="l">
              <a:lnSpc>
                <a:spcPct val="90000"/>
              </a:lnSpc>
              <a:spcBef>
                <a:spcPts val="16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31789" algn="l">
              <a:lnSpc>
                <a:spcPct val="90000"/>
              </a:lnSpc>
              <a:spcBef>
                <a:spcPts val="1600"/>
              </a:spcBef>
              <a:spcAft>
                <a:spcPts val="0"/>
              </a:spcAft>
              <a:buClr>
                <a:schemeClr val="dk1"/>
              </a:buClr>
              <a:buSzPts val="1500"/>
              <a:buFont typeface="Arial"/>
              <a:buChar char="•"/>
              <a:defRPr sz="2000" b="0" i="0" u="none" strike="noStrike" cap="none">
                <a:solidFill>
                  <a:schemeClr val="dk1"/>
                </a:solidFill>
                <a:latin typeface="Calibri"/>
                <a:ea typeface="Calibri"/>
                <a:cs typeface="Calibri"/>
                <a:sym typeface="Calibri"/>
              </a:defRPr>
            </a:lvl3pPr>
            <a:lvl4pPr marL="2438339" marR="0" lvl="3" indent="-423323" algn="l">
              <a:lnSpc>
                <a:spcPct val="90000"/>
              </a:lnSpc>
              <a:spcBef>
                <a:spcPts val="1600"/>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4pPr>
            <a:lvl5pPr marL="3047924" marR="0" lvl="4" indent="-423323" algn="l">
              <a:lnSpc>
                <a:spcPct val="90000"/>
              </a:lnSpc>
              <a:spcBef>
                <a:spcPts val="1600"/>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5pPr>
            <a:lvl6pPr marL="3657509" marR="0" lvl="5" indent="-423323" algn="l">
              <a:lnSpc>
                <a:spcPct val="90000"/>
              </a:lnSpc>
              <a:spcBef>
                <a:spcPts val="1600"/>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a:lnSpc>
                <a:spcPct val="90000"/>
              </a:lnSpc>
              <a:spcBef>
                <a:spcPts val="1600"/>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a:lnSpc>
                <a:spcPct val="90000"/>
              </a:lnSpc>
              <a:spcBef>
                <a:spcPts val="1600"/>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a:lnSpc>
                <a:spcPct val="90000"/>
              </a:lnSpc>
              <a:spcBef>
                <a:spcPts val="1600"/>
              </a:spcBef>
              <a:spcAft>
                <a:spcPts val="160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21" name="Google Shape;21;p12"/>
          <p:cNvSpPr txBox="1">
            <a:spLocks noGrp="1"/>
          </p:cNvSpPr>
          <p:nvPr>
            <p:ph type="body" idx="2"/>
          </p:nvPr>
        </p:nvSpPr>
        <p:spPr>
          <a:xfrm>
            <a:off x="342900" y="2708693"/>
            <a:ext cx="11392000" cy="3006400"/>
          </a:xfrm>
          <a:prstGeom prst="rect">
            <a:avLst/>
          </a:prstGeom>
          <a:noFill/>
          <a:ln>
            <a:noFill/>
          </a:ln>
        </p:spPr>
        <p:txBody>
          <a:bodyPr spcFirstLastPara="1" wrap="square" lIns="68575" tIns="34275" rIns="68575" bIns="34275" anchor="t" anchorCtr="0">
            <a:normAutofit/>
          </a:bodyPr>
          <a:lstStyle>
            <a:lvl1pPr marL="609585" marR="0" lvl="0" indent="-457189" algn="l">
              <a:lnSpc>
                <a:spcPct val="90000"/>
              </a:lnSpc>
              <a:spcBef>
                <a:spcPts val="1067"/>
              </a:spcBef>
              <a:spcAft>
                <a:spcPts val="0"/>
              </a:spcAft>
              <a:buClr>
                <a:srgbClr val="1E69D2"/>
              </a:buClr>
              <a:buSzPts val="1800"/>
              <a:buFont typeface="Arial"/>
              <a:buChar char="•"/>
              <a:defRPr sz="2400" b="0" i="0" u="none" strike="noStrike" cap="none">
                <a:solidFill>
                  <a:schemeClr val="dk1"/>
                </a:solidFill>
                <a:latin typeface="Calibri"/>
                <a:ea typeface="Calibri"/>
                <a:cs typeface="Calibri"/>
                <a:sym typeface="Calibri"/>
              </a:defRPr>
            </a:lvl1pPr>
            <a:lvl2pPr marL="1219170" marR="0" lvl="1" indent="-431789" algn="l">
              <a:lnSpc>
                <a:spcPct val="90000"/>
              </a:lnSpc>
              <a:spcBef>
                <a:spcPts val="1600"/>
              </a:spcBef>
              <a:spcAft>
                <a:spcPts val="0"/>
              </a:spcAft>
              <a:buClr>
                <a:srgbClr val="1E69D2"/>
              </a:buClr>
              <a:buSzPts val="1500"/>
              <a:buFont typeface="Arial"/>
              <a:buChar char="•"/>
              <a:defRPr sz="2000" b="0" i="0" u="none" strike="noStrike" cap="none">
                <a:solidFill>
                  <a:schemeClr val="dk1"/>
                </a:solidFill>
                <a:latin typeface="Calibri"/>
                <a:ea typeface="Calibri"/>
                <a:cs typeface="Calibri"/>
                <a:sym typeface="Calibri"/>
              </a:defRPr>
            </a:lvl2pPr>
            <a:lvl3pPr marL="1828754" marR="0" lvl="2" indent="-423323" algn="l">
              <a:lnSpc>
                <a:spcPct val="90000"/>
              </a:lnSpc>
              <a:spcBef>
                <a:spcPts val="1600"/>
              </a:spcBef>
              <a:spcAft>
                <a:spcPts val="0"/>
              </a:spcAft>
              <a:buClr>
                <a:srgbClr val="1E69D2"/>
              </a:buClr>
              <a:buSzPts val="1400"/>
              <a:buFont typeface="Arial"/>
              <a:buChar char="•"/>
              <a:defRPr sz="1867" b="0" i="0" u="none" strike="noStrike" cap="none">
                <a:solidFill>
                  <a:schemeClr val="dk1"/>
                </a:solidFill>
                <a:latin typeface="Calibri"/>
                <a:ea typeface="Calibri"/>
                <a:cs typeface="Calibri"/>
                <a:sym typeface="Calibri"/>
              </a:defRPr>
            </a:lvl3pPr>
            <a:lvl4pPr marL="2438339" marR="0" lvl="3" indent="-406390" algn="l">
              <a:lnSpc>
                <a:spcPct val="90000"/>
              </a:lnSpc>
              <a:spcBef>
                <a:spcPts val="1600"/>
              </a:spcBef>
              <a:spcAft>
                <a:spcPts val="0"/>
              </a:spcAft>
              <a:buClr>
                <a:srgbClr val="1E69D2"/>
              </a:buClr>
              <a:buSzPts val="1200"/>
              <a:buFont typeface="Arial"/>
              <a:buChar char="•"/>
              <a:defRPr sz="1600" b="0" i="0" u="none" strike="noStrike" cap="none">
                <a:solidFill>
                  <a:schemeClr val="dk1"/>
                </a:solidFill>
                <a:latin typeface="Calibri"/>
                <a:ea typeface="Calibri"/>
                <a:cs typeface="Calibri"/>
                <a:sym typeface="Calibri"/>
              </a:defRPr>
            </a:lvl4pPr>
            <a:lvl5pPr marL="3047924" marR="0" lvl="4" indent="-406390" algn="l">
              <a:lnSpc>
                <a:spcPct val="90000"/>
              </a:lnSpc>
              <a:spcBef>
                <a:spcPts val="1600"/>
              </a:spcBef>
              <a:spcAft>
                <a:spcPts val="0"/>
              </a:spcAft>
              <a:buClr>
                <a:srgbClr val="1E69D2"/>
              </a:buClr>
              <a:buSzPts val="1200"/>
              <a:buFont typeface="Arial"/>
              <a:buChar char="•"/>
              <a:defRPr sz="1600" b="0" i="0" u="none" strike="noStrike" cap="none">
                <a:solidFill>
                  <a:schemeClr val="dk1"/>
                </a:solidFill>
                <a:latin typeface="Calibri"/>
                <a:ea typeface="Calibri"/>
                <a:cs typeface="Calibri"/>
                <a:sym typeface="Calibri"/>
              </a:defRPr>
            </a:lvl5pPr>
            <a:lvl6pPr marL="3657509" marR="0" lvl="5" indent="-423323" algn="l">
              <a:lnSpc>
                <a:spcPct val="90000"/>
              </a:lnSpc>
              <a:spcBef>
                <a:spcPts val="1600"/>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a:lnSpc>
                <a:spcPct val="90000"/>
              </a:lnSpc>
              <a:spcBef>
                <a:spcPts val="1600"/>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a:lnSpc>
                <a:spcPct val="90000"/>
              </a:lnSpc>
              <a:spcBef>
                <a:spcPts val="1600"/>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a:lnSpc>
                <a:spcPct val="90000"/>
              </a:lnSpc>
              <a:spcBef>
                <a:spcPts val="1600"/>
              </a:spcBef>
              <a:spcAft>
                <a:spcPts val="160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133428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1"/>
        <p:cNvGrpSpPr/>
        <p:nvPr/>
      </p:nvGrpSpPr>
      <p:grpSpPr>
        <a:xfrm>
          <a:off x="0" y="0"/>
          <a:ext cx="0" cy="0"/>
          <a:chOff x="0" y="0"/>
          <a:chExt cx="0" cy="0"/>
        </a:xfrm>
      </p:grpSpPr>
      <p:sp>
        <p:nvSpPr>
          <p:cNvPr id="62" name="Google Shape;62;p15"/>
          <p:cNvSpPr txBox="1">
            <a:spLocks noGrp="1"/>
          </p:cNvSpPr>
          <p:nvPr>
            <p:ph type="dt" idx="10"/>
          </p:nvPr>
        </p:nvSpPr>
        <p:spPr>
          <a:xfrm>
            <a:off x="79627" y="6477000"/>
            <a:ext cx="3730400" cy="242400"/>
          </a:xfrm>
          <a:prstGeom prst="rect">
            <a:avLst/>
          </a:prstGeom>
          <a:noFill/>
          <a:ln>
            <a:noFill/>
          </a:ln>
        </p:spPr>
        <p:txBody>
          <a:bodyPr spcFirstLastPara="1" wrap="square" lIns="20225" tIns="10100" rIns="20225" bIns="10100" anchor="t" anchorCtr="0">
            <a:noAutofit/>
          </a:bodyPr>
          <a:lstStyle>
            <a:lvl1pPr marR="0" lvl="0" algn="l">
              <a:spcBef>
                <a:spcPts val="0"/>
              </a:spcBef>
              <a:spcAft>
                <a:spcPts val="0"/>
              </a:spcAft>
              <a:buSzPts val="300"/>
              <a:buNone/>
              <a:defRPr sz="1067" b="0" i="0" u="none" strike="noStrike" cap="none">
                <a:solidFill>
                  <a:schemeClr val="dk1"/>
                </a:solidFill>
                <a:latin typeface="Calibri"/>
                <a:ea typeface="Calibri"/>
                <a:cs typeface="Calibri"/>
                <a:sym typeface="Calibri"/>
              </a:defRPr>
            </a:lvl1pPr>
            <a:lvl2pPr marR="0" lvl="1" algn="l">
              <a:spcBef>
                <a:spcPts val="0"/>
              </a:spcBef>
              <a:spcAft>
                <a:spcPts val="0"/>
              </a:spcAft>
              <a:buSzPts val="300"/>
              <a:buNone/>
              <a:defRPr sz="2400" b="0" i="0" u="none" strike="noStrike" cap="none">
                <a:solidFill>
                  <a:schemeClr val="dk1"/>
                </a:solidFill>
                <a:latin typeface="Times"/>
                <a:ea typeface="Times"/>
                <a:cs typeface="Times"/>
                <a:sym typeface="Times"/>
              </a:defRPr>
            </a:lvl2pPr>
            <a:lvl3pPr marR="0" lvl="2" algn="l">
              <a:spcBef>
                <a:spcPts val="0"/>
              </a:spcBef>
              <a:spcAft>
                <a:spcPts val="0"/>
              </a:spcAft>
              <a:buSzPts val="300"/>
              <a:buNone/>
              <a:defRPr sz="2400" b="0" i="0" u="none" strike="noStrike" cap="none">
                <a:solidFill>
                  <a:schemeClr val="dk1"/>
                </a:solidFill>
                <a:latin typeface="Times"/>
                <a:ea typeface="Times"/>
                <a:cs typeface="Times"/>
                <a:sym typeface="Times"/>
              </a:defRPr>
            </a:lvl3pPr>
            <a:lvl4pPr marR="0" lvl="3" algn="l">
              <a:spcBef>
                <a:spcPts val="0"/>
              </a:spcBef>
              <a:spcAft>
                <a:spcPts val="0"/>
              </a:spcAft>
              <a:buSzPts val="300"/>
              <a:buNone/>
              <a:defRPr sz="2400" b="0" i="0" u="none" strike="noStrike" cap="none">
                <a:solidFill>
                  <a:schemeClr val="dk1"/>
                </a:solidFill>
                <a:latin typeface="Times"/>
                <a:ea typeface="Times"/>
                <a:cs typeface="Times"/>
                <a:sym typeface="Times"/>
              </a:defRPr>
            </a:lvl4pPr>
            <a:lvl5pPr marR="0" lvl="4" algn="l">
              <a:spcBef>
                <a:spcPts val="0"/>
              </a:spcBef>
              <a:spcAft>
                <a:spcPts val="0"/>
              </a:spcAft>
              <a:buSzPts val="300"/>
              <a:buNone/>
              <a:defRPr sz="2400" b="0" i="0" u="none" strike="noStrike" cap="none">
                <a:solidFill>
                  <a:schemeClr val="dk1"/>
                </a:solidFill>
                <a:latin typeface="Times"/>
                <a:ea typeface="Times"/>
                <a:cs typeface="Times"/>
                <a:sym typeface="Times"/>
              </a:defRPr>
            </a:lvl5pPr>
            <a:lvl6pPr marR="0" lvl="5" algn="l">
              <a:spcBef>
                <a:spcPts val="0"/>
              </a:spcBef>
              <a:spcAft>
                <a:spcPts val="0"/>
              </a:spcAft>
              <a:buSzPts val="300"/>
              <a:buNone/>
              <a:defRPr sz="2400" b="0" i="0" u="none" strike="noStrike" cap="none">
                <a:solidFill>
                  <a:schemeClr val="dk1"/>
                </a:solidFill>
                <a:latin typeface="Times"/>
                <a:ea typeface="Times"/>
                <a:cs typeface="Times"/>
                <a:sym typeface="Times"/>
              </a:defRPr>
            </a:lvl6pPr>
            <a:lvl7pPr marR="0" lvl="6" algn="l">
              <a:spcBef>
                <a:spcPts val="0"/>
              </a:spcBef>
              <a:spcAft>
                <a:spcPts val="0"/>
              </a:spcAft>
              <a:buSzPts val="300"/>
              <a:buNone/>
              <a:defRPr sz="2400" b="0" i="0" u="none" strike="noStrike" cap="none">
                <a:solidFill>
                  <a:schemeClr val="dk1"/>
                </a:solidFill>
                <a:latin typeface="Times"/>
                <a:ea typeface="Times"/>
                <a:cs typeface="Times"/>
                <a:sym typeface="Times"/>
              </a:defRPr>
            </a:lvl7pPr>
            <a:lvl8pPr marR="0" lvl="7" algn="l">
              <a:spcBef>
                <a:spcPts val="0"/>
              </a:spcBef>
              <a:spcAft>
                <a:spcPts val="0"/>
              </a:spcAft>
              <a:buSzPts val="300"/>
              <a:buNone/>
              <a:defRPr sz="2400" b="0" i="0" u="none" strike="noStrike" cap="none">
                <a:solidFill>
                  <a:schemeClr val="dk1"/>
                </a:solidFill>
                <a:latin typeface="Times"/>
                <a:ea typeface="Times"/>
                <a:cs typeface="Times"/>
                <a:sym typeface="Times"/>
              </a:defRPr>
            </a:lvl8pPr>
            <a:lvl9pPr marR="0" lvl="8" algn="l">
              <a:spcBef>
                <a:spcPts val="0"/>
              </a:spcBef>
              <a:spcAft>
                <a:spcPts val="0"/>
              </a:spcAft>
              <a:buSzPts val="300"/>
              <a:buNone/>
              <a:defRPr sz="2400" b="0" i="0" u="none" strike="noStrike" cap="none">
                <a:solidFill>
                  <a:schemeClr val="dk1"/>
                </a:solidFill>
                <a:latin typeface="Times"/>
                <a:ea typeface="Times"/>
                <a:cs typeface="Times"/>
                <a:sym typeface="Times"/>
              </a:defRPr>
            </a:lvl9pPr>
          </a:lstStyle>
          <a:p>
            <a:endParaRPr/>
          </a:p>
        </p:txBody>
      </p:sp>
      <p:sp>
        <p:nvSpPr>
          <p:cNvPr id="63" name="Google Shape;63;p15"/>
          <p:cNvSpPr txBox="1">
            <a:spLocks noGrp="1"/>
          </p:cNvSpPr>
          <p:nvPr>
            <p:ph type="sldNum" idx="12"/>
          </p:nvPr>
        </p:nvSpPr>
        <p:spPr>
          <a:xfrm>
            <a:off x="9252353" y="6490891"/>
            <a:ext cx="2540000" cy="228800"/>
          </a:xfrm>
          <a:prstGeom prst="rect">
            <a:avLst/>
          </a:prstGeom>
          <a:noFill/>
          <a:ln>
            <a:noFill/>
          </a:ln>
        </p:spPr>
        <p:txBody>
          <a:bodyPr spcFirstLastPara="1" wrap="square" lIns="20225" tIns="10100" rIns="20225" bIns="10100" anchor="t" anchorCtr="0">
            <a:noAutofit/>
          </a:bodyPr>
          <a:lstStyle>
            <a:lvl1pPr marL="0" marR="0" lvl="0" indent="0" algn="r">
              <a:spcBef>
                <a:spcPts val="0"/>
              </a:spcBef>
              <a:spcAft>
                <a:spcPts val="0"/>
              </a:spcAft>
              <a:buNone/>
              <a:defRPr sz="1067" b="0" i="0" u="none" strike="noStrike" cap="none">
                <a:solidFill>
                  <a:schemeClr val="dk1"/>
                </a:solidFill>
                <a:latin typeface="Calibri"/>
                <a:ea typeface="Calibri"/>
                <a:cs typeface="Calibri"/>
                <a:sym typeface="Calibri"/>
              </a:defRPr>
            </a:lvl1pPr>
            <a:lvl2pPr marL="0" marR="0" lvl="1" indent="0" algn="r">
              <a:spcBef>
                <a:spcPts val="0"/>
              </a:spcBef>
              <a:spcAft>
                <a:spcPts val="0"/>
              </a:spcAft>
              <a:buNone/>
              <a:defRPr sz="1067" b="0" i="0" u="none" strike="noStrike" cap="none">
                <a:solidFill>
                  <a:schemeClr val="dk1"/>
                </a:solidFill>
                <a:latin typeface="Calibri"/>
                <a:ea typeface="Calibri"/>
                <a:cs typeface="Calibri"/>
                <a:sym typeface="Calibri"/>
              </a:defRPr>
            </a:lvl2pPr>
            <a:lvl3pPr marL="0" marR="0" lvl="2" indent="0" algn="r">
              <a:spcBef>
                <a:spcPts val="0"/>
              </a:spcBef>
              <a:spcAft>
                <a:spcPts val="0"/>
              </a:spcAft>
              <a:buNone/>
              <a:defRPr sz="1067" b="0" i="0" u="none" strike="noStrike" cap="none">
                <a:solidFill>
                  <a:schemeClr val="dk1"/>
                </a:solidFill>
                <a:latin typeface="Calibri"/>
                <a:ea typeface="Calibri"/>
                <a:cs typeface="Calibri"/>
                <a:sym typeface="Calibri"/>
              </a:defRPr>
            </a:lvl3pPr>
            <a:lvl4pPr marL="0" marR="0" lvl="3" indent="0" algn="r">
              <a:spcBef>
                <a:spcPts val="0"/>
              </a:spcBef>
              <a:spcAft>
                <a:spcPts val="0"/>
              </a:spcAft>
              <a:buNone/>
              <a:defRPr sz="1067" b="0" i="0" u="none" strike="noStrike" cap="none">
                <a:solidFill>
                  <a:schemeClr val="dk1"/>
                </a:solidFill>
                <a:latin typeface="Calibri"/>
                <a:ea typeface="Calibri"/>
                <a:cs typeface="Calibri"/>
                <a:sym typeface="Calibri"/>
              </a:defRPr>
            </a:lvl4pPr>
            <a:lvl5pPr marL="0" marR="0" lvl="4" indent="0" algn="r">
              <a:spcBef>
                <a:spcPts val="0"/>
              </a:spcBef>
              <a:spcAft>
                <a:spcPts val="0"/>
              </a:spcAft>
              <a:buNone/>
              <a:defRPr sz="1067" b="0" i="0" u="none" strike="noStrike" cap="none">
                <a:solidFill>
                  <a:schemeClr val="dk1"/>
                </a:solidFill>
                <a:latin typeface="Calibri"/>
                <a:ea typeface="Calibri"/>
                <a:cs typeface="Calibri"/>
                <a:sym typeface="Calibri"/>
              </a:defRPr>
            </a:lvl5pPr>
            <a:lvl6pPr marL="0" marR="0" lvl="5" indent="0" algn="r">
              <a:spcBef>
                <a:spcPts val="0"/>
              </a:spcBef>
              <a:spcAft>
                <a:spcPts val="0"/>
              </a:spcAft>
              <a:buNone/>
              <a:defRPr sz="1067" b="0" i="0" u="none" strike="noStrike" cap="none">
                <a:solidFill>
                  <a:schemeClr val="dk1"/>
                </a:solidFill>
                <a:latin typeface="Calibri"/>
                <a:ea typeface="Calibri"/>
                <a:cs typeface="Calibri"/>
                <a:sym typeface="Calibri"/>
              </a:defRPr>
            </a:lvl6pPr>
            <a:lvl7pPr marL="0" marR="0" lvl="6" indent="0" algn="r">
              <a:spcBef>
                <a:spcPts val="0"/>
              </a:spcBef>
              <a:spcAft>
                <a:spcPts val="0"/>
              </a:spcAft>
              <a:buNone/>
              <a:defRPr sz="1067" b="0" i="0" u="none" strike="noStrike" cap="none">
                <a:solidFill>
                  <a:schemeClr val="dk1"/>
                </a:solidFill>
                <a:latin typeface="Calibri"/>
                <a:ea typeface="Calibri"/>
                <a:cs typeface="Calibri"/>
                <a:sym typeface="Calibri"/>
              </a:defRPr>
            </a:lvl7pPr>
            <a:lvl8pPr marL="0" marR="0" lvl="7" indent="0" algn="r">
              <a:spcBef>
                <a:spcPts val="0"/>
              </a:spcBef>
              <a:spcAft>
                <a:spcPts val="0"/>
              </a:spcAft>
              <a:buNone/>
              <a:defRPr sz="1067" b="0" i="0" u="none" strike="noStrike" cap="none">
                <a:solidFill>
                  <a:schemeClr val="dk1"/>
                </a:solidFill>
                <a:latin typeface="Calibri"/>
                <a:ea typeface="Calibri"/>
                <a:cs typeface="Calibri"/>
                <a:sym typeface="Calibri"/>
              </a:defRPr>
            </a:lvl8pPr>
            <a:lvl9pPr marL="0" marR="0" lvl="8" indent="0" algn="r">
              <a:spcBef>
                <a:spcPts val="0"/>
              </a:spcBef>
              <a:spcAft>
                <a:spcPts val="0"/>
              </a:spcAft>
              <a:buNone/>
              <a:defRPr sz="1067" b="0" i="0" u="none" strike="noStrike" cap="none">
                <a:solidFill>
                  <a:schemeClr val="dk1"/>
                </a:solidFill>
                <a:latin typeface="Calibri"/>
                <a:ea typeface="Calibri"/>
                <a:cs typeface="Calibri"/>
                <a:sym typeface="Calibri"/>
              </a:defRPr>
            </a:lvl9pPr>
          </a:lstStyle>
          <a:p>
            <a:r>
              <a:rPr lang="en-US"/>
              <a:t>Tucson, Arizona</a:t>
            </a:r>
            <a:endParaRPr lang="en-US" sz="400">
              <a:solidFill>
                <a:srgbClr val="000000"/>
              </a:solidFill>
              <a:latin typeface="Arial"/>
              <a:ea typeface="Arial"/>
              <a:cs typeface="Arial"/>
              <a:sym typeface="Arial"/>
            </a:endParaRPr>
          </a:p>
        </p:txBody>
      </p:sp>
    </p:spTree>
    <p:extLst>
      <p:ext uri="{BB962C8B-B14F-4D97-AF65-F5344CB8AC3E}">
        <p14:creationId xmlns:p14="http://schemas.microsoft.com/office/powerpoint/2010/main" val="3181139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ED6E7DF-1268-EBF7-A49A-4CE4F37612BB}"/>
              </a:ext>
            </a:extLst>
          </p:cNvPr>
          <p:cNvSpPr>
            <a:spLocks noGrp="1" noChangeArrowheads="1"/>
          </p:cNvSpPr>
          <p:nvPr>
            <p:ph type="dt" sz="half" idx="10"/>
          </p:nvPr>
        </p:nvSpPr>
        <p:spPr>
          <a:xfrm>
            <a:off x="79627" y="6477000"/>
            <a:ext cx="3730373" cy="242491"/>
          </a:xfrm>
        </p:spPr>
        <p:txBody>
          <a:bodyPr/>
          <a:lstStyle>
            <a:lvl1pPr>
              <a:defRPr sz="900">
                <a:latin typeface="Calibri" panose="020F0502020204030204" pitchFamily="34" charset="0"/>
                <a:cs typeface="Calibri" panose="020F0502020204030204" pitchFamily="34" charset="0"/>
              </a:defRPr>
            </a:lvl1pPr>
          </a:lstStyle>
          <a:p>
            <a:pPr>
              <a:defRPr/>
            </a:pPr>
            <a:r>
              <a:rPr lang="en-US"/>
              <a:t>NI IX Meeting #2: April 5-6 2024</a:t>
            </a:r>
          </a:p>
        </p:txBody>
      </p:sp>
      <p:sp>
        <p:nvSpPr>
          <p:cNvPr id="3" name="Rectangle 6">
            <a:extLst>
              <a:ext uri="{FF2B5EF4-FFF2-40B4-BE49-F238E27FC236}">
                <a16:creationId xmlns:a16="http://schemas.microsoft.com/office/drawing/2014/main" id="{ABEB279C-21F5-FEDA-4D07-951325052066}"/>
              </a:ext>
            </a:extLst>
          </p:cNvPr>
          <p:cNvSpPr>
            <a:spLocks noGrp="1" noChangeArrowheads="1"/>
          </p:cNvSpPr>
          <p:nvPr>
            <p:ph type="sldNum" sz="quarter" idx="11"/>
          </p:nvPr>
        </p:nvSpPr>
        <p:spPr>
          <a:xfrm>
            <a:off x="9252353" y="6490891"/>
            <a:ext cx="2540000" cy="228600"/>
          </a:xfrm>
        </p:spPr>
        <p:txBody>
          <a:bodyPr/>
          <a:lstStyle>
            <a:lvl1pPr algn="r" rtl="0" eaLnBrk="0" fontAlgn="base" hangingPunct="0">
              <a:spcBef>
                <a:spcPct val="0"/>
              </a:spcBef>
              <a:spcAft>
                <a:spcPct val="0"/>
              </a:spcAft>
              <a:defRPr lang="en-US" altLang="en-US" sz="900" kern="1200">
                <a:solidFill>
                  <a:schemeClr val="tx1"/>
                </a:solidFill>
                <a:latin typeface="Calibri" panose="020F0502020204030204" pitchFamily="34" charset="0"/>
                <a:ea typeface="+mn-ea"/>
                <a:cs typeface="Calibri" panose="020F0502020204030204" pitchFamily="34" charset="0"/>
              </a:defRPr>
            </a:lvl1pPr>
          </a:lstStyle>
          <a:p>
            <a:pPr>
              <a:defRPr/>
            </a:pPr>
            <a:r>
              <a:t>Tucson, Arizona</a:t>
            </a:r>
          </a:p>
        </p:txBody>
      </p:sp>
    </p:spTree>
    <p:extLst>
      <p:ext uri="{BB962C8B-B14F-4D97-AF65-F5344CB8AC3E}">
        <p14:creationId xmlns:p14="http://schemas.microsoft.com/office/powerpoint/2010/main" val="582704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4648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10/2/2026</a:t>
            </a:fld>
            <a:endParaRPr lang="en-US"/>
          </a:p>
        </p:txBody>
      </p:sp>
      <p:sp>
        <p:nvSpPr>
          <p:cNvPr id="3" name="Footer Placeholder 2"/>
          <p:cNvSpPr>
            <a:spLocks noGrp="1"/>
          </p:cNvSpPr>
          <p:nvPr>
            <p:ph type="ftr" sz="quarter" idx="11"/>
          </p:nvPr>
        </p:nvSpPr>
        <p:spPr/>
        <p:txBody>
          <a:bodyPr/>
          <a:lstStyle/>
          <a:p>
            <a:r>
              <a:rPr lang="en-US"/>
              <a:t>NI X Meeting Three: October 9, 2026​</a:t>
            </a:r>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7019163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87680"/>
            <a:ext cx="10972800" cy="81686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7" name="Rectangle 6">
            <a:extLst>
              <a:ext uri="{FF2B5EF4-FFF2-40B4-BE49-F238E27FC236}">
                <a16:creationId xmlns:a16="http://schemas.microsoft.com/office/drawing/2014/main" id="{68CC9780-5230-0043-98E8-1B6A25155B7F}"/>
              </a:ext>
            </a:extLst>
          </p:cNvPr>
          <p:cNvSpPr/>
          <p:nvPr userDrawn="1"/>
        </p:nvSpPr>
        <p:spPr>
          <a:xfrm>
            <a:off x="0" y="6593712"/>
            <a:ext cx="406400" cy="264288"/>
          </a:xfrm>
          <a:prstGeom prst="rect">
            <a:avLst/>
          </a:prstGeom>
          <a:solidFill>
            <a:srgbClr val="72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3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endParaRPr>
          </a:p>
        </p:txBody>
      </p:sp>
      <p:sp>
        <p:nvSpPr>
          <p:cNvPr id="8" name="Rectangle 7">
            <a:extLst>
              <a:ext uri="{FF2B5EF4-FFF2-40B4-BE49-F238E27FC236}">
                <a16:creationId xmlns:a16="http://schemas.microsoft.com/office/drawing/2014/main" id="{83401891-CC52-8947-9762-A9C5903112ED}"/>
              </a:ext>
            </a:extLst>
          </p:cNvPr>
          <p:cNvSpPr/>
          <p:nvPr userDrawn="1"/>
        </p:nvSpPr>
        <p:spPr>
          <a:xfrm>
            <a:off x="406400" y="6593712"/>
            <a:ext cx="11785600" cy="26428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3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737682329"/>
      </p:ext>
    </p:extLst>
  </p:cSld>
  <p:clrMap bg1="lt1" tx1="dk1" bg2="lt2" tx2="dk2" accent1="accent1" accent2="accent2" accent3="accent3" accent4="accent4" accent5="accent5" accent6="accent6" hlink="hlink" folHlink="folHlink"/>
  <p:sldLayoutIdLst>
    <p:sldLayoutId id="2147483682" r:id="rId1"/>
    <p:sldLayoutId id="2147483664" r:id="rId2"/>
    <p:sldLayoutId id="2147483661" r:id="rId3"/>
    <p:sldLayoutId id="2147483662" r:id="rId4"/>
    <p:sldLayoutId id="2147483676" r:id="rId5"/>
    <p:sldLayoutId id="2147483663" r:id="rId6"/>
  </p:sldLayoutIdLst>
  <p:txStyles>
    <p:titleStyle>
      <a:lvl1pPr algn="l" defTabSz="914377" rtl="0" eaLnBrk="1" latinLnBrk="0" hangingPunct="1">
        <a:lnSpc>
          <a:spcPct val="90000"/>
        </a:lnSpc>
        <a:spcBef>
          <a:spcPct val="0"/>
        </a:spcBef>
        <a:buNone/>
        <a:defRPr sz="3733" kern="1200">
          <a:solidFill>
            <a:srgbClr val="72BF44"/>
          </a:solidFill>
          <a:latin typeface="+mj-lt"/>
          <a:ea typeface="+mj-ea"/>
          <a:cs typeface="+mj-cs"/>
        </a:defRPr>
      </a:lvl1pPr>
    </p:titleStyle>
    <p:bodyStyle>
      <a:lvl1pPr marL="228594" indent="-228594" algn="l" defTabSz="914377" rtl="0" eaLnBrk="1" latinLnBrk="0" hangingPunct="1">
        <a:lnSpc>
          <a:spcPct val="90000"/>
        </a:lnSpc>
        <a:spcBef>
          <a:spcPts val="1000"/>
        </a:spcBef>
        <a:buClr>
          <a:srgbClr val="72BF44"/>
        </a:buClr>
        <a:buFont typeface="Wingdings" pitchFamily="2" charset="2"/>
        <a:buChar char="§"/>
        <a:defRPr sz="2800" kern="1200">
          <a:solidFill>
            <a:schemeClr val="bg2">
              <a:lumMod val="50000"/>
            </a:schemeClr>
          </a:solidFill>
          <a:latin typeface="+mn-lt"/>
          <a:ea typeface="+mn-ea"/>
          <a:cs typeface="+mn-cs"/>
        </a:defRPr>
      </a:lvl1pPr>
      <a:lvl2pPr marL="685783" indent="-228594" algn="l" defTabSz="914377" rtl="0" eaLnBrk="1" latinLnBrk="0" hangingPunct="1">
        <a:lnSpc>
          <a:spcPct val="90000"/>
        </a:lnSpc>
        <a:spcBef>
          <a:spcPts val="500"/>
        </a:spcBef>
        <a:buClr>
          <a:srgbClr val="72BF44"/>
        </a:buClr>
        <a:buFont typeface="System Font Regular"/>
        <a:buChar char="&gt;"/>
        <a:defRPr sz="2400" kern="1200">
          <a:solidFill>
            <a:schemeClr val="bg2">
              <a:lumMod val="50000"/>
            </a:schemeClr>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2">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0"/>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0"/>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00557138"/>
      </p:ext>
    </p:extLst>
  </p:cSld>
  <p:clrMap bg1="lt1" tx1="dk1" bg2="dk2" tx2="lt2" accent1="accent1" accent2="accent2" accent3="accent3" accent4="accent4" accent5="accent5" accent6="accent6" hlink="hlink" folHlink="folHlink"/>
  <p:sldLayoutIdLst>
    <p:sldLayoutId id="2147483684" r:id="rId1"/>
    <p:sldLayoutId id="2147483685"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838201" y="487680"/>
            <a:ext cx="10972800" cy="816800"/>
          </a:xfrm>
          <a:prstGeom prst="rect">
            <a:avLst/>
          </a:prstGeom>
          <a:noFill/>
          <a:ln>
            <a:noFill/>
          </a:ln>
        </p:spPr>
        <p:txBody>
          <a:bodyPr spcFirstLastPara="1" wrap="square" lIns="20225" tIns="10100" rIns="20225" bIns="10100" anchor="ctr" anchorCtr="0">
            <a:normAutofit/>
          </a:bodyPr>
          <a:lstStyle>
            <a:lvl1pPr marR="0" lvl="0" algn="l">
              <a:lnSpc>
                <a:spcPct val="90000"/>
              </a:lnSpc>
              <a:spcBef>
                <a:spcPts val="0"/>
              </a:spcBef>
              <a:spcAft>
                <a:spcPts val="0"/>
              </a:spcAft>
              <a:buClr>
                <a:srgbClr val="72BF44"/>
              </a:buClr>
              <a:buSzPts val="2600"/>
              <a:buFont typeface="Calibri"/>
              <a:buNone/>
              <a:defRPr sz="2600" b="0" i="0" u="none" strike="noStrike" cap="none">
                <a:solidFill>
                  <a:srgbClr val="72BF44"/>
                </a:solidFill>
                <a:latin typeface="Calibri"/>
                <a:ea typeface="Calibri"/>
                <a:cs typeface="Calibri"/>
                <a:sym typeface="Calibri"/>
              </a:defRPr>
            </a:lvl1pPr>
            <a:lvl2pPr lvl="1">
              <a:spcBef>
                <a:spcPts val="0"/>
              </a:spcBef>
              <a:spcAft>
                <a:spcPts val="0"/>
              </a:spcAft>
              <a:buSzPts val="300"/>
              <a:buNone/>
              <a:defRPr sz="400"/>
            </a:lvl2pPr>
            <a:lvl3pPr lvl="2">
              <a:spcBef>
                <a:spcPts val="0"/>
              </a:spcBef>
              <a:spcAft>
                <a:spcPts val="0"/>
              </a:spcAft>
              <a:buSzPts val="300"/>
              <a:buNone/>
              <a:defRPr sz="400"/>
            </a:lvl3pPr>
            <a:lvl4pPr lvl="3">
              <a:spcBef>
                <a:spcPts val="0"/>
              </a:spcBef>
              <a:spcAft>
                <a:spcPts val="0"/>
              </a:spcAft>
              <a:buSzPts val="300"/>
              <a:buNone/>
              <a:defRPr sz="400"/>
            </a:lvl4pPr>
            <a:lvl5pPr lvl="4">
              <a:spcBef>
                <a:spcPts val="0"/>
              </a:spcBef>
              <a:spcAft>
                <a:spcPts val="0"/>
              </a:spcAft>
              <a:buSzPts val="300"/>
              <a:buNone/>
              <a:defRPr sz="400"/>
            </a:lvl5pPr>
            <a:lvl6pPr lvl="5">
              <a:spcBef>
                <a:spcPts val="0"/>
              </a:spcBef>
              <a:spcAft>
                <a:spcPts val="0"/>
              </a:spcAft>
              <a:buSzPts val="300"/>
              <a:buNone/>
              <a:defRPr sz="400"/>
            </a:lvl6pPr>
            <a:lvl7pPr lvl="6">
              <a:spcBef>
                <a:spcPts val="0"/>
              </a:spcBef>
              <a:spcAft>
                <a:spcPts val="0"/>
              </a:spcAft>
              <a:buSzPts val="300"/>
              <a:buNone/>
              <a:defRPr sz="400"/>
            </a:lvl7pPr>
            <a:lvl8pPr lvl="7">
              <a:spcBef>
                <a:spcPts val="0"/>
              </a:spcBef>
              <a:spcAft>
                <a:spcPts val="0"/>
              </a:spcAft>
              <a:buSzPts val="300"/>
              <a:buNone/>
              <a:defRPr sz="400"/>
            </a:lvl8pPr>
            <a:lvl9pPr lvl="8">
              <a:spcBef>
                <a:spcPts val="0"/>
              </a:spcBef>
              <a:spcAft>
                <a:spcPts val="0"/>
              </a:spcAft>
              <a:buSzPts val="300"/>
              <a:buNone/>
              <a:defRPr sz="400"/>
            </a:lvl9pPr>
          </a:lstStyle>
          <a:p>
            <a:endParaRPr/>
          </a:p>
        </p:txBody>
      </p:sp>
      <p:sp>
        <p:nvSpPr>
          <p:cNvPr id="52" name="Google Shape;52;p13"/>
          <p:cNvSpPr txBox="1">
            <a:spLocks noGrp="1"/>
          </p:cNvSpPr>
          <p:nvPr>
            <p:ph type="body" idx="1"/>
          </p:nvPr>
        </p:nvSpPr>
        <p:spPr>
          <a:xfrm>
            <a:off x="838201" y="1825625"/>
            <a:ext cx="10515600" cy="4351200"/>
          </a:xfrm>
          <a:prstGeom prst="rect">
            <a:avLst/>
          </a:prstGeom>
          <a:noFill/>
          <a:ln>
            <a:noFill/>
          </a:ln>
        </p:spPr>
        <p:txBody>
          <a:bodyPr spcFirstLastPara="1" wrap="square" lIns="20225" tIns="10100" rIns="20225" bIns="10100" anchor="t" anchorCtr="0">
            <a:normAutofit/>
          </a:bodyPr>
          <a:lstStyle>
            <a:lvl1pPr marL="457200" marR="0" lvl="0" indent="-355600" algn="l">
              <a:lnSpc>
                <a:spcPct val="90000"/>
              </a:lnSpc>
              <a:spcBef>
                <a:spcPts val="700"/>
              </a:spcBef>
              <a:spcAft>
                <a:spcPts val="0"/>
              </a:spcAft>
              <a:buClr>
                <a:srgbClr val="72BF44"/>
              </a:buClr>
              <a:buSzPts val="2000"/>
              <a:buFont typeface="Noto Sans Symbols"/>
              <a:buChar char="▪"/>
              <a:defRPr sz="2000" b="0" i="0" u="none" strike="noStrike" cap="none">
                <a:solidFill>
                  <a:srgbClr val="757070"/>
                </a:solidFill>
                <a:latin typeface="Calibri"/>
                <a:ea typeface="Calibri"/>
                <a:cs typeface="Calibri"/>
                <a:sym typeface="Calibri"/>
              </a:defRPr>
            </a:lvl1pPr>
            <a:lvl2pPr marL="914400" marR="0" lvl="1" indent="-336550" algn="l">
              <a:lnSpc>
                <a:spcPct val="90000"/>
              </a:lnSpc>
              <a:spcBef>
                <a:spcPts val="300"/>
              </a:spcBef>
              <a:spcAft>
                <a:spcPts val="0"/>
              </a:spcAft>
              <a:buClr>
                <a:srgbClr val="72BF44"/>
              </a:buClr>
              <a:buSzPts val="1700"/>
              <a:buFont typeface="NTR"/>
              <a:buChar char="&gt;"/>
              <a:defRPr sz="1700" b="0" i="0" u="none" strike="noStrike" cap="none">
                <a:solidFill>
                  <a:srgbClr val="757070"/>
                </a:solidFill>
                <a:latin typeface="Calibri"/>
                <a:ea typeface="Calibri"/>
                <a:cs typeface="Calibri"/>
                <a:sym typeface="Calibri"/>
              </a:defRPr>
            </a:lvl2pPr>
            <a:lvl3pPr marL="1371600" marR="0" lvl="2" indent="-317500" algn="l">
              <a:lnSpc>
                <a:spcPct val="90000"/>
              </a:lnSpc>
              <a:spcBef>
                <a:spcPts val="300"/>
              </a:spcBef>
              <a:spcAft>
                <a:spcPts val="0"/>
              </a:spcAft>
              <a:buClr>
                <a:srgbClr val="757070"/>
              </a:buClr>
              <a:buSzPts val="1400"/>
              <a:buFont typeface="Arial"/>
              <a:buChar char="•"/>
              <a:defRPr sz="1400" b="0" i="0" u="none" strike="noStrike" cap="none">
                <a:solidFill>
                  <a:srgbClr val="757070"/>
                </a:solidFill>
                <a:latin typeface="Calibri"/>
                <a:ea typeface="Calibri"/>
                <a:cs typeface="Calibri"/>
                <a:sym typeface="Calibri"/>
              </a:defRPr>
            </a:lvl3pPr>
            <a:lvl4pPr marL="1828800" marR="0" lvl="3" indent="-311150" algn="l">
              <a:lnSpc>
                <a:spcPct val="90000"/>
              </a:lnSpc>
              <a:spcBef>
                <a:spcPts val="3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4pPr>
            <a:lvl5pPr marL="2286000" marR="0" lvl="4" indent="-311150" algn="l">
              <a:lnSpc>
                <a:spcPct val="90000"/>
              </a:lnSpc>
              <a:spcBef>
                <a:spcPts val="3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5pPr>
            <a:lvl6pPr marL="2743200" marR="0" lvl="5" indent="-311150" algn="l">
              <a:lnSpc>
                <a:spcPct val="90000"/>
              </a:lnSpc>
              <a:spcBef>
                <a:spcPts val="3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6pPr>
            <a:lvl7pPr marL="3200400" marR="0" lvl="6" indent="-311150" algn="l">
              <a:lnSpc>
                <a:spcPct val="90000"/>
              </a:lnSpc>
              <a:spcBef>
                <a:spcPts val="3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7pPr>
            <a:lvl8pPr marL="3657600" marR="0" lvl="7" indent="-311150" algn="l">
              <a:lnSpc>
                <a:spcPct val="90000"/>
              </a:lnSpc>
              <a:spcBef>
                <a:spcPts val="3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8pPr>
            <a:lvl9pPr marL="4114800" marR="0" lvl="8" indent="-311150" algn="l">
              <a:lnSpc>
                <a:spcPct val="90000"/>
              </a:lnSpc>
              <a:spcBef>
                <a:spcPts val="30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9pPr>
          </a:lstStyle>
          <a:p>
            <a:endParaRPr/>
          </a:p>
        </p:txBody>
      </p:sp>
      <p:sp>
        <p:nvSpPr>
          <p:cNvPr id="53" name="Google Shape;53;p13"/>
          <p:cNvSpPr/>
          <p:nvPr/>
        </p:nvSpPr>
        <p:spPr>
          <a:xfrm>
            <a:off x="0" y="6593712"/>
            <a:ext cx="406400" cy="264400"/>
          </a:xfrm>
          <a:prstGeom prst="rect">
            <a:avLst/>
          </a:prstGeom>
          <a:solidFill>
            <a:srgbClr val="72BF44"/>
          </a:solidFill>
          <a:ln>
            <a:noFill/>
          </a:ln>
        </p:spPr>
        <p:txBody>
          <a:bodyPr spcFirstLastPara="1" wrap="square" lIns="26967" tIns="13467" rIns="26967" bIns="13467" anchor="ctr" anchorCtr="0">
            <a:noAutofit/>
          </a:bodyPr>
          <a:lstStyle/>
          <a:p>
            <a:pPr marL="0" marR="0" lvl="0" indent="0" algn="ctr" rtl="0">
              <a:lnSpc>
                <a:spcPct val="100000"/>
              </a:lnSpc>
              <a:spcBef>
                <a:spcPts val="0"/>
              </a:spcBef>
              <a:spcAft>
                <a:spcPts val="0"/>
              </a:spcAft>
              <a:buClr>
                <a:schemeClr val="lt1"/>
              </a:buClr>
              <a:buSzPts val="1700"/>
              <a:buFont typeface="Times"/>
              <a:buNone/>
            </a:pPr>
            <a:endParaRPr sz="2267" b="0" i="0" u="none" strike="noStrike" cap="none">
              <a:solidFill>
                <a:srgbClr val="000000"/>
              </a:solidFill>
              <a:latin typeface="Times"/>
              <a:ea typeface="Times"/>
              <a:cs typeface="Times"/>
              <a:sym typeface="Times"/>
            </a:endParaRPr>
          </a:p>
        </p:txBody>
      </p:sp>
      <p:sp>
        <p:nvSpPr>
          <p:cNvPr id="54" name="Google Shape;54;p13"/>
          <p:cNvSpPr/>
          <p:nvPr/>
        </p:nvSpPr>
        <p:spPr>
          <a:xfrm>
            <a:off x="406400" y="6593712"/>
            <a:ext cx="11785600" cy="264400"/>
          </a:xfrm>
          <a:prstGeom prst="rect">
            <a:avLst/>
          </a:prstGeom>
          <a:solidFill>
            <a:srgbClr val="757070"/>
          </a:solidFill>
          <a:ln>
            <a:noFill/>
          </a:ln>
        </p:spPr>
        <p:txBody>
          <a:bodyPr spcFirstLastPara="1" wrap="square" lIns="26967" tIns="13467" rIns="26967" bIns="13467" anchor="ctr" anchorCtr="0">
            <a:noAutofit/>
          </a:bodyPr>
          <a:lstStyle/>
          <a:p>
            <a:pPr marL="0" marR="0" lvl="0" indent="0" algn="ctr" rtl="0">
              <a:lnSpc>
                <a:spcPct val="100000"/>
              </a:lnSpc>
              <a:spcBef>
                <a:spcPts val="0"/>
              </a:spcBef>
              <a:spcAft>
                <a:spcPts val="0"/>
              </a:spcAft>
              <a:buClr>
                <a:schemeClr val="lt1"/>
              </a:buClr>
              <a:buSzPts val="1700"/>
              <a:buFont typeface="Times"/>
              <a:buNone/>
            </a:pPr>
            <a:endParaRPr sz="2267" b="0" i="0" u="none" strike="noStrike" cap="none">
              <a:solidFill>
                <a:srgbClr val="000000"/>
              </a:solidFill>
              <a:latin typeface="Times"/>
              <a:ea typeface="Times"/>
              <a:cs typeface="Times"/>
              <a:sym typeface="Times"/>
            </a:endParaRPr>
          </a:p>
        </p:txBody>
      </p:sp>
    </p:spTree>
    <p:extLst>
      <p:ext uri="{BB962C8B-B14F-4D97-AF65-F5344CB8AC3E}">
        <p14:creationId xmlns:p14="http://schemas.microsoft.com/office/powerpoint/2010/main" val="832441992"/>
      </p:ext>
    </p:extLst>
  </p:cSld>
  <p:clrMap bg1="lt1" tx1="dk1" bg2="dk2" tx2="lt2" accent1="accent1" accent2="accent2" accent3="accent3" accent4="accent4" accent5="accent5" accent6="accent6" hlink="hlink" folHlink="folHlink"/>
  <p:sldLayoutIdLst>
    <p:sldLayoutId id="214748368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487680"/>
            <a:ext cx="10972800" cy="81686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1" y="1825625"/>
            <a:ext cx="10515600" cy="435133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p:txBody>
      </p:sp>
      <p:sp>
        <p:nvSpPr>
          <p:cNvPr id="7" name="Rectangle 6">
            <a:extLst>
              <a:ext uri="{FF2B5EF4-FFF2-40B4-BE49-F238E27FC236}">
                <a16:creationId xmlns:a16="http://schemas.microsoft.com/office/drawing/2014/main" id="{68CC9780-5230-0043-98E8-1B6A25155B7F}"/>
              </a:ext>
            </a:extLst>
          </p:cNvPr>
          <p:cNvSpPr/>
          <p:nvPr userDrawn="1"/>
        </p:nvSpPr>
        <p:spPr>
          <a:xfrm>
            <a:off x="0" y="6593712"/>
            <a:ext cx="406400" cy="264288"/>
          </a:xfrm>
          <a:prstGeom prst="rect">
            <a:avLst/>
          </a:prstGeom>
          <a:solidFill>
            <a:srgbClr val="72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60072" eaLnBrk="1" fontAlgn="auto" latinLnBrk="0" hangingPunct="1">
              <a:lnSpc>
                <a:spcPct val="100000"/>
              </a:lnSpc>
              <a:spcBef>
                <a:spcPts val="0"/>
              </a:spcBef>
              <a:spcAft>
                <a:spcPts val="0"/>
              </a:spcAft>
              <a:buClrTx/>
              <a:buSzTx/>
              <a:buFontTx/>
              <a:buNone/>
              <a:tabLst/>
              <a:defRPr/>
            </a:pPr>
            <a:endParaRPr kumimoji="0" lang="en-US" sz="1890" b="0" i="0" u="none" strike="noStrike" kern="0" cap="none" spc="0" normalizeH="0" baseline="0" noProof="0">
              <a:ln>
                <a:noFill/>
              </a:ln>
              <a:solidFill>
                <a:sysClr val="windowText" lastClr="000000"/>
              </a:solidFill>
              <a:effectLst/>
              <a:uLnTx/>
              <a:uFillTx/>
            </a:endParaRPr>
          </a:p>
        </p:txBody>
      </p:sp>
      <p:sp>
        <p:nvSpPr>
          <p:cNvPr id="8" name="Rectangle 7">
            <a:extLst>
              <a:ext uri="{FF2B5EF4-FFF2-40B4-BE49-F238E27FC236}">
                <a16:creationId xmlns:a16="http://schemas.microsoft.com/office/drawing/2014/main" id="{83401891-CC52-8947-9762-A9C5903112ED}"/>
              </a:ext>
            </a:extLst>
          </p:cNvPr>
          <p:cNvSpPr/>
          <p:nvPr userDrawn="1"/>
        </p:nvSpPr>
        <p:spPr>
          <a:xfrm>
            <a:off x="406400" y="6593712"/>
            <a:ext cx="11785600" cy="26428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60072" eaLnBrk="1" fontAlgn="auto" latinLnBrk="0" hangingPunct="1">
              <a:lnSpc>
                <a:spcPct val="100000"/>
              </a:lnSpc>
              <a:spcBef>
                <a:spcPts val="0"/>
              </a:spcBef>
              <a:spcAft>
                <a:spcPts val="0"/>
              </a:spcAft>
              <a:buClrTx/>
              <a:buSzTx/>
              <a:buFontTx/>
              <a:buNone/>
              <a:tabLst/>
              <a:defRPr/>
            </a:pPr>
            <a:endParaRPr kumimoji="0" lang="en-US" sz="189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01944304"/>
      </p:ext>
    </p:extLst>
  </p:cSld>
  <p:clrMap bg1="lt1" tx1="dk1" bg2="lt2" tx2="dk2" accent1="accent1" accent2="accent2" accent3="accent3" accent4="accent4" accent5="accent5" accent6="accent6" hlink="hlink" folHlink="folHlink"/>
  <p:sldLayoutIdLst>
    <p:sldLayoutId id="2147483689" r:id="rId1"/>
    <p:sldLayoutId id="2147483690" r:id="rId2"/>
  </p:sldLayoutIdLst>
  <p:txStyles>
    <p:titleStyle>
      <a:lvl1pPr algn="l" defTabSz="720072" rtl="0" eaLnBrk="1" latinLnBrk="0" hangingPunct="1">
        <a:lnSpc>
          <a:spcPct val="90000"/>
        </a:lnSpc>
        <a:spcBef>
          <a:spcPct val="0"/>
        </a:spcBef>
        <a:buNone/>
        <a:defRPr sz="2940" kern="1200">
          <a:solidFill>
            <a:srgbClr val="72BF44"/>
          </a:solidFill>
          <a:latin typeface="+mj-lt"/>
          <a:ea typeface="+mj-ea"/>
          <a:cs typeface="+mj-cs"/>
        </a:defRPr>
      </a:lvl1pPr>
    </p:titleStyle>
    <p:bodyStyle>
      <a:lvl1pPr marL="180018" indent="-180018" algn="l" defTabSz="720072" rtl="0" eaLnBrk="1" latinLnBrk="0" hangingPunct="1">
        <a:lnSpc>
          <a:spcPct val="90000"/>
        </a:lnSpc>
        <a:spcBef>
          <a:spcPts val="789"/>
        </a:spcBef>
        <a:buClr>
          <a:srgbClr val="72BF44"/>
        </a:buClr>
        <a:buFont typeface="Wingdings" pitchFamily="2" charset="2"/>
        <a:buChar char="§"/>
        <a:defRPr sz="2205" kern="1200">
          <a:solidFill>
            <a:schemeClr val="bg2">
              <a:lumMod val="50000"/>
            </a:schemeClr>
          </a:solidFill>
          <a:latin typeface="+mn-lt"/>
          <a:ea typeface="+mn-ea"/>
          <a:cs typeface="+mn-cs"/>
        </a:defRPr>
      </a:lvl1pPr>
      <a:lvl2pPr marL="540055" indent="-180018" algn="l" defTabSz="720072" rtl="0" eaLnBrk="1" latinLnBrk="0" hangingPunct="1">
        <a:lnSpc>
          <a:spcPct val="90000"/>
        </a:lnSpc>
        <a:spcBef>
          <a:spcPts val="394"/>
        </a:spcBef>
        <a:buClr>
          <a:srgbClr val="72BF44"/>
        </a:buClr>
        <a:buFont typeface="System Font Regular"/>
        <a:buChar char="&gt;"/>
        <a:defRPr sz="1890" kern="1200">
          <a:solidFill>
            <a:schemeClr val="bg2">
              <a:lumMod val="50000"/>
            </a:schemeClr>
          </a:solidFill>
          <a:latin typeface="+mn-lt"/>
          <a:ea typeface="+mn-ea"/>
          <a:cs typeface="+mn-cs"/>
        </a:defRPr>
      </a:lvl2pPr>
      <a:lvl3pPr marL="900091" indent="-180018" algn="l" defTabSz="720072" rtl="0" eaLnBrk="1" latinLnBrk="0" hangingPunct="1">
        <a:lnSpc>
          <a:spcPct val="90000"/>
        </a:lnSpc>
        <a:spcBef>
          <a:spcPts val="394"/>
        </a:spcBef>
        <a:buFont typeface="Arial" panose="020B0604020202020204" pitchFamily="34" charset="0"/>
        <a:buChar char="•"/>
        <a:defRPr sz="1575" kern="1200">
          <a:solidFill>
            <a:schemeClr val="bg2">
              <a:lumMod val="50000"/>
            </a:schemeClr>
          </a:solidFill>
          <a:latin typeface="+mn-lt"/>
          <a:ea typeface="+mn-ea"/>
          <a:cs typeface="+mn-cs"/>
        </a:defRPr>
      </a:lvl3pPr>
      <a:lvl4pPr marL="1260127" indent="-180018" algn="l" defTabSz="720072" rtl="0" eaLnBrk="1" latinLnBrk="0" hangingPunct="1">
        <a:lnSpc>
          <a:spcPct val="90000"/>
        </a:lnSpc>
        <a:spcBef>
          <a:spcPts val="394"/>
        </a:spcBef>
        <a:buFont typeface="Arial" panose="020B0604020202020204" pitchFamily="34" charset="0"/>
        <a:buChar char="•"/>
        <a:defRPr sz="1419" kern="1200">
          <a:solidFill>
            <a:schemeClr val="tx1"/>
          </a:solidFill>
          <a:latin typeface="+mn-lt"/>
          <a:ea typeface="+mn-ea"/>
          <a:cs typeface="+mn-cs"/>
        </a:defRPr>
      </a:lvl4pPr>
      <a:lvl5pPr marL="1620163" indent="-180018" algn="l" defTabSz="720072" rtl="0" eaLnBrk="1" latinLnBrk="0" hangingPunct="1">
        <a:lnSpc>
          <a:spcPct val="90000"/>
        </a:lnSpc>
        <a:spcBef>
          <a:spcPts val="394"/>
        </a:spcBef>
        <a:buFont typeface="Arial" panose="020B0604020202020204" pitchFamily="34" charset="0"/>
        <a:buChar char="•"/>
        <a:defRPr sz="1419" kern="1200">
          <a:solidFill>
            <a:schemeClr val="tx1"/>
          </a:solidFill>
          <a:latin typeface="+mn-lt"/>
          <a:ea typeface="+mn-ea"/>
          <a:cs typeface="+mn-cs"/>
        </a:defRPr>
      </a:lvl5pPr>
      <a:lvl6pPr marL="1980199" indent="-180018" algn="l" defTabSz="720072" rtl="0" eaLnBrk="1" latinLnBrk="0" hangingPunct="1">
        <a:lnSpc>
          <a:spcPct val="90000"/>
        </a:lnSpc>
        <a:spcBef>
          <a:spcPts val="394"/>
        </a:spcBef>
        <a:buFont typeface="Arial" panose="020B0604020202020204" pitchFamily="34" charset="0"/>
        <a:buChar char="•"/>
        <a:defRPr sz="1419" kern="1200">
          <a:solidFill>
            <a:schemeClr val="tx1"/>
          </a:solidFill>
          <a:latin typeface="+mn-lt"/>
          <a:ea typeface="+mn-ea"/>
          <a:cs typeface="+mn-cs"/>
        </a:defRPr>
      </a:lvl6pPr>
      <a:lvl7pPr marL="2340235" indent="-180018" algn="l" defTabSz="720072" rtl="0" eaLnBrk="1" latinLnBrk="0" hangingPunct="1">
        <a:lnSpc>
          <a:spcPct val="90000"/>
        </a:lnSpc>
        <a:spcBef>
          <a:spcPts val="394"/>
        </a:spcBef>
        <a:buFont typeface="Arial" panose="020B0604020202020204" pitchFamily="34" charset="0"/>
        <a:buChar char="•"/>
        <a:defRPr sz="1419" kern="1200">
          <a:solidFill>
            <a:schemeClr val="tx1"/>
          </a:solidFill>
          <a:latin typeface="+mn-lt"/>
          <a:ea typeface="+mn-ea"/>
          <a:cs typeface="+mn-cs"/>
        </a:defRPr>
      </a:lvl7pPr>
      <a:lvl8pPr marL="2700270" indent="-180018" algn="l" defTabSz="720072" rtl="0" eaLnBrk="1" latinLnBrk="0" hangingPunct="1">
        <a:lnSpc>
          <a:spcPct val="90000"/>
        </a:lnSpc>
        <a:spcBef>
          <a:spcPts val="394"/>
        </a:spcBef>
        <a:buFont typeface="Arial" panose="020B0604020202020204" pitchFamily="34" charset="0"/>
        <a:buChar char="•"/>
        <a:defRPr sz="1419" kern="1200">
          <a:solidFill>
            <a:schemeClr val="tx1"/>
          </a:solidFill>
          <a:latin typeface="+mn-lt"/>
          <a:ea typeface="+mn-ea"/>
          <a:cs typeface="+mn-cs"/>
        </a:defRPr>
      </a:lvl8pPr>
      <a:lvl9pPr marL="3060307" indent="-180018" algn="l" defTabSz="720072" rtl="0" eaLnBrk="1" latinLnBrk="0" hangingPunct="1">
        <a:lnSpc>
          <a:spcPct val="90000"/>
        </a:lnSpc>
        <a:spcBef>
          <a:spcPts val="394"/>
        </a:spcBef>
        <a:buFont typeface="Arial" panose="020B0604020202020204" pitchFamily="34" charset="0"/>
        <a:buChar char="•"/>
        <a:defRPr sz="1419" kern="1200">
          <a:solidFill>
            <a:schemeClr val="tx1"/>
          </a:solidFill>
          <a:latin typeface="+mn-lt"/>
          <a:ea typeface="+mn-ea"/>
          <a:cs typeface="+mn-cs"/>
        </a:defRPr>
      </a:lvl9pPr>
    </p:bodyStyle>
    <p:otherStyle>
      <a:defPPr>
        <a:defRPr lang="en-US"/>
      </a:defPPr>
      <a:lvl1pPr marL="0" algn="l" defTabSz="720072" rtl="0" eaLnBrk="1" latinLnBrk="0" hangingPunct="1">
        <a:defRPr sz="1419" kern="1200">
          <a:solidFill>
            <a:schemeClr val="tx1"/>
          </a:solidFill>
          <a:latin typeface="+mn-lt"/>
          <a:ea typeface="+mn-ea"/>
          <a:cs typeface="+mn-cs"/>
        </a:defRPr>
      </a:lvl1pPr>
      <a:lvl2pPr marL="360036" algn="l" defTabSz="720072" rtl="0" eaLnBrk="1" latinLnBrk="0" hangingPunct="1">
        <a:defRPr sz="1419" kern="1200">
          <a:solidFill>
            <a:schemeClr val="tx1"/>
          </a:solidFill>
          <a:latin typeface="+mn-lt"/>
          <a:ea typeface="+mn-ea"/>
          <a:cs typeface="+mn-cs"/>
        </a:defRPr>
      </a:lvl2pPr>
      <a:lvl3pPr marL="720072" algn="l" defTabSz="720072" rtl="0" eaLnBrk="1" latinLnBrk="0" hangingPunct="1">
        <a:defRPr sz="1419" kern="1200">
          <a:solidFill>
            <a:schemeClr val="tx1"/>
          </a:solidFill>
          <a:latin typeface="+mn-lt"/>
          <a:ea typeface="+mn-ea"/>
          <a:cs typeface="+mn-cs"/>
        </a:defRPr>
      </a:lvl3pPr>
      <a:lvl4pPr marL="1080108" algn="l" defTabSz="720072" rtl="0" eaLnBrk="1" latinLnBrk="0" hangingPunct="1">
        <a:defRPr sz="1419" kern="1200">
          <a:solidFill>
            <a:schemeClr val="tx1"/>
          </a:solidFill>
          <a:latin typeface="+mn-lt"/>
          <a:ea typeface="+mn-ea"/>
          <a:cs typeface="+mn-cs"/>
        </a:defRPr>
      </a:lvl4pPr>
      <a:lvl5pPr marL="1440144" algn="l" defTabSz="720072" rtl="0" eaLnBrk="1" latinLnBrk="0" hangingPunct="1">
        <a:defRPr sz="1419" kern="1200">
          <a:solidFill>
            <a:schemeClr val="tx1"/>
          </a:solidFill>
          <a:latin typeface="+mn-lt"/>
          <a:ea typeface="+mn-ea"/>
          <a:cs typeface="+mn-cs"/>
        </a:defRPr>
      </a:lvl5pPr>
      <a:lvl6pPr marL="1800180" algn="l" defTabSz="720072" rtl="0" eaLnBrk="1" latinLnBrk="0" hangingPunct="1">
        <a:defRPr sz="1419" kern="1200">
          <a:solidFill>
            <a:schemeClr val="tx1"/>
          </a:solidFill>
          <a:latin typeface="+mn-lt"/>
          <a:ea typeface="+mn-ea"/>
          <a:cs typeface="+mn-cs"/>
        </a:defRPr>
      </a:lvl6pPr>
      <a:lvl7pPr marL="2160217" algn="l" defTabSz="720072" rtl="0" eaLnBrk="1" latinLnBrk="0" hangingPunct="1">
        <a:defRPr sz="1419" kern="1200">
          <a:solidFill>
            <a:schemeClr val="tx1"/>
          </a:solidFill>
          <a:latin typeface="+mn-lt"/>
          <a:ea typeface="+mn-ea"/>
          <a:cs typeface="+mn-cs"/>
        </a:defRPr>
      </a:lvl7pPr>
      <a:lvl8pPr marL="2520252" algn="l" defTabSz="720072" rtl="0" eaLnBrk="1" latinLnBrk="0" hangingPunct="1">
        <a:defRPr sz="1419" kern="1200">
          <a:solidFill>
            <a:schemeClr val="tx1"/>
          </a:solidFill>
          <a:latin typeface="+mn-lt"/>
          <a:ea typeface="+mn-ea"/>
          <a:cs typeface="+mn-cs"/>
        </a:defRPr>
      </a:lvl8pPr>
      <a:lvl9pPr marL="2880288" algn="l" defTabSz="720072" rtl="0" eaLnBrk="1" latinLnBrk="0" hangingPunct="1">
        <a:defRPr sz="1419"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NI X Meeting Three: October 9, 2026​</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231322928"/>
      </p:ext>
    </p:extLst>
  </p:cSld>
  <p:clrMap bg1="lt1" tx1="dk1" bg2="lt2" tx2="dk2" accent1="accent1" accent2="accent2" accent3="accent3" accent4="accent4" accent5="accent5" accent6="accent6" hlink="hlink" folHlink="folHlink"/>
  <p:sldLayoutIdLst>
    <p:sldLayoutId id="2147483692" r:id="rId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16.png"/><Relationship Id="rId5" Type="http://schemas.openxmlformats.org/officeDocument/2006/relationships/image" Target="../media/image15.jp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microsoft.com/office/2018/10/relationships/comments" Target="../comments/modernComment_15F_98A92028.xml"/><Relationship Id="rId1" Type="http://schemas.openxmlformats.org/officeDocument/2006/relationships/slideLayout" Target="../slideLayouts/slideLayout10.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3.png"/><Relationship Id="rId7"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image" Target="../media/image20.png"/><Relationship Id="rId5" Type="http://schemas.openxmlformats.org/officeDocument/2006/relationships/image" Target="../media/image25.png"/><Relationship Id="rId4" Type="http://schemas.openxmlformats.org/officeDocument/2006/relationships/image" Target="../media/image14.png"/><Relationship Id="rId9" Type="http://schemas.openxmlformats.org/officeDocument/2006/relationships/chart" Target="../charts/chart1.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10.xml"/><Relationship Id="rId5" Type="http://schemas.openxmlformats.org/officeDocument/2006/relationships/image" Target="../media/image29.jpeg"/><Relationship Id="rId4" Type="http://schemas.openxmlformats.org/officeDocument/2006/relationships/image" Target="../media/image14.png"/></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10.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10.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jpeg"/></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3.png"/><Relationship Id="rId7" Type="http://schemas.openxmlformats.org/officeDocument/2006/relationships/image" Target="../media/image40.png"/><Relationship Id="rId2" Type="http://schemas.openxmlformats.org/officeDocument/2006/relationships/image" Target="../media/image37.png"/><Relationship Id="rId1" Type="http://schemas.openxmlformats.org/officeDocument/2006/relationships/slideLayout" Target="../slideLayouts/slideLayout1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14.png"/></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2.xml"/><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7.png"/><Relationship Id="rId1" Type="http://schemas.openxmlformats.org/officeDocument/2006/relationships/slideLayout" Target="../slideLayouts/slideLayout12.xml"/><Relationship Id="rId4" Type="http://schemas.openxmlformats.org/officeDocument/2006/relationships/image" Target="../media/image42.png"/></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7.png"/><Relationship Id="rId1" Type="http://schemas.openxmlformats.org/officeDocument/2006/relationships/slideLayout" Target="../slideLayouts/slideLayout12.xml"/><Relationship Id="rId4" Type="http://schemas.openxmlformats.org/officeDocument/2006/relationships/image" Target="../media/image42.png"/></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7.png"/><Relationship Id="rId1" Type="http://schemas.openxmlformats.org/officeDocument/2006/relationships/slideLayout" Target="../slideLayouts/slideLayout12.xml"/><Relationship Id="rId4" Type="http://schemas.openxmlformats.org/officeDocument/2006/relationships/image" Target="../media/image42.png"/></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7.png"/><Relationship Id="rId1" Type="http://schemas.openxmlformats.org/officeDocument/2006/relationships/slideLayout" Target="../slideLayouts/slideLayout12.xml"/><Relationship Id="rId4" Type="http://schemas.openxmlformats.org/officeDocument/2006/relationships/image" Target="../media/image42.png"/></Relationships>
</file>

<file path=ppt/slides/_rels/slide5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0.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3"/>
          </p:nvPr>
        </p:nvSpPr>
        <p:spPr>
          <a:xfrm>
            <a:off x="-184485" y="3359972"/>
            <a:ext cx="11417980" cy="3899081"/>
          </a:xfrm>
        </p:spPr>
        <p:txBody>
          <a:bodyPr>
            <a:normAutofit/>
          </a:bodyPr>
          <a:lstStyle/>
          <a:p>
            <a:pPr marL="0" algn="ctr" rtl="0" eaLnBrk="1" fontAlgn="t" latinLnBrk="0" hangingPunct="1">
              <a:buNone/>
            </a:pPr>
            <a:r>
              <a:rPr lang="en-US" sz="1800" b="1" i="0" u="none" strike="noStrike" kern="1200" dirty="0">
                <a:solidFill>
                  <a:srgbClr val="FFFFFF"/>
                </a:solidFill>
                <a:effectLst/>
                <a:latin typeface="Calibri" panose="020F0502020204030204" pitchFamily="34" charset="0"/>
              </a:rPr>
              <a:t>Ascension St. Vincent Evansville</a:t>
            </a:r>
            <a:endParaRPr lang="en-US" sz="3200" b="0" i="0" u="none" strike="noStrike" dirty="0">
              <a:effectLst/>
              <a:latin typeface="Arial" panose="020B0604020202020204" pitchFamily="34" charset="0"/>
            </a:endParaRPr>
          </a:p>
          <a:p>
            <a:pPr algn="ctr" fontAlgn="t">
              <a:lnSpc>
                <a:spcPct val="100000"/>
              </a:lnSpc>
            </a:pPr>
            <a:r>
              <a:rPr lang="en-US" sz="1600" b="1" dirty="0">
                <a:solidFill>
                  <a:srgbClr val="92D050"/>
                </a:solidFill>
              </a:rPr>
              <a:t>Ascension St. Vincent Evansville</a:t>
            </a:r>
            <a:endParaRPr lang="en-US" sz="1600" b="1" i="0" u="none" strike="noStrike" kern="1200" dirty="0">
              <a:solidFill>
                <a:srgbClr val="92D050"/>
              </a:solidFill>
              <a:effectLst/>
              <a:ea typeface="Calibri" panose="020F0502020204030204" pitchFamily="34" charset="0"/>
              <a:cs typeface="Times New Roman" panose="02020603050405020304" pitchFamily="18" charset="0"/>
            </a:endParaRPr>
          </a:p>
          <a:p>
            <a:pPr marL="0" marR="0" algn="ctr" rtl="0" eaLnBrk="1" fontAlgn="t" latinLnBrk="0" hangingPunct="1">
              <a:lnSpc>
                <a:spcPct val="100000"/>
              </a:lnSpc>
              <a:buNone/>
            </a:pPr>
            <a:r>
              <a:rPr lang="en-US" sz="1600" b="1" i="0" u="none" strike="noStrike" kern="1200" dirty="0">
                <a:solidFill>
                  <a:srgbClr val="92D050"/>
                </a:solidFill>
                <a:effectLst/>
                <a:ea typeface="Calibri" panose="020F0502020204030204" pitchFamily="34" charset="0"/>
                <a:cs typeface="Times New Roman" panose="02020603050405020304" pitchFamily="18" charset="0"/>
              </a:rPr>
              <a:t>St. Lukes University  Health Network</a:t>
            </a:r>
            <a:endParaRPr lang="en-US" sz="1600" b="1" i="0" u="none" strike="noStrike" dirty="0">
              <a:solidFill>
                <a:srgbClr val="92D050"/>
              </a:solidFill>
              <a:effectLst/>
            </a:endParaRPr>
          </a:p>
          <a:p>
            <a:pPr marL="342900" marR="0" indent="-342900" algn="ctr" rtl="0" eaLnBrk="1" fontAlgn="t" latinLnBrk="0" hangingPunct="1">
              <a:lnSpc>
                <a:spcPct val="100000"/>
              </a:lnSpc>
              <a:spcBef>
                <a:spcPts val="0"/>
              </a:spcBef>
              <a:buFont typeface="Arial" panose="020B0604020202020204" pitchFamily="34" charset="0"/>
              <a:buChar char="•"/>
            </a:pPr>
            <a:r>
              <a:rPr lang="en-US" sz="1600" b="0" i="0" u="none" strike="noStrike" kern="1200" dirty="0">
                <a:solidFill>
                  <a:srgbClr val="92D050"/>
                </a:solidFill>
                <a:effectLst/>
                <a:ea typeface="Calibri" panose="020F0502020204030204" pitchFamily="34" charset="0"/>
                <a:cs typeface="Times New Roman" panose="02020603050405020304" pitchFamily="18" charset="0"/>
              </a:rPr>
              <a:t>Pediatrics EM</a:t>
            </a:r>
            <a:endParaRPr lang="en-US" sz="1600" b="0" i="0" u="none" strike="noStrike" dirty="0">
              <a:solidFill>
                <a:srgbClr val="92D050"/>
              </a:solidFill>
              <a:effectLst/>
            </a:endParaRPr>
          </a:p>
          <a:p>
            <a:pPr marL="342900" marR="0" indent="-342900" algn="ctr" rtl="0" eaLnBrk="1" fontAlgn="t" latinLnBrk="0" hangingPunct="1">
              <a:lnSpc>
                <a:spcPct val="100000"/>
              </a:lnSpc>
              <a:spcBef>
                <a:spcPts val="0"/>
              </a:spcBef>
              <a:buFont typeface="Arial" panose="020B0604020202020204" pitchFamily="34" charset="0"/>
              <a:buChar char="•"/>
            </a:pPr>
            <a:r>
              <a:rPr lang="en-US" sz="1600" b="0" i="0" u="none" strike="noStrike" kern="1200" dirty="0">
                <a:solidFill>
                  <a:srgbClr val="92D050"/>
                </a:solidFill>
                <a:effectLst/>
                <a:ea typeface="Calibri" panose="020F0502020204030204" pitchFamily="34" charset="0"/>
                <a:cs typeface="Times New Roman" panose="02020603050405020304" pitchFamily="18" charset="0"/>
              </a:rPr>
              <a:t>Push Dose</a:t>
            </a:r>
            <a:endParaRPr lang="en-US" sz="1600" b="0" i="0" u="none" strike="noStrike" dirty="0">
              <a:solidFill>
                <a:srgbClr val="92D050"/>
              </a:solidFill>
              <a:effectLst/>
            </a:endParaRPr>
          </a:p>
          <a:p>
            <a:pPr marL="0" marR="0" indent="0" algn="ctr" rtl="0" eaLnBrk="1" fontAlgn="auto" latinLnBrk="0" hangingPunct="1">
              <a:lnSpc>
                <a:spcPct val="100000"/>
              </a:lnSpc>
              <a:buNone/>
            </a:pPr>
            <a:r>
              <a:rPr lang="en-US" sz="1600" b="1" i="0" u="none" strike="noStrike" kern="1200" dirty="0">
                <a:solidFill>
                  <a:srgbClr val="92D050"/>
                </a:solidFill>
                <a:effectLst/>
                <a:ea typeface="Calibri" panose="020F0502020204030204" pitchFamily="34" charset="0"/>
                <a:cs typeface="Times New Roman" panose="02020603050405020304" pitchFamily="18" charset="0"/>
              </a:rPr>
              <a:t>Guthrie Robert Packer Hospital</a:t>
            </a:r>
            <a:endParaRPr lang="en-US" sz="1600" b="1" i="0" u="none" strike="noStrike" dirty="0">
              <a:solidFill>
                <a:srgbClr val="92D050"/>
              </a:solidFill>
              <a:effectLst/>
            </a:endParaRPr>
          </a:p>
          <a:p>
            <a:pPr marL="342900" marR="0" indent="-342900" algn="ctr" rtl="0" eaLnBrk="1" fontAlgn="auto" latinLnBrk="0" hangingPunct="1">
              <a:lnSpc>
                <a:spcPct val="100000"/>
              </a:lnSpc>
              <a:spcBef>
                <a:spcPts val="0"/>
              </a:spcBef>
              <a:buFont typeface="Arial" panose="020B0604020202020204" pitchFamily="34" charset="0"/>
              <a:buChar char="•"/>
            </a:pPr>
            <a:r>
              <a:rPr lang="en-US" sz="1600" b="0" i="0" u="none" strike="noStrike" kern="1200" dirty="0">
                <a:solidFill>
                  <a:srgbClr val="92D050"/>
                </a:solidFill>
                <a:effectLst/>
                <a:ea typeface="Calibri" panose="020F0502020204030204" pitchFamily="34" charset="0"/>
                <a:cs typeface="Times New Roman" panose="02020603050405020304" pitchFamily="18" charset="0"/>
              </a:rPr>
              <a:t>X + Y</a:t>
            </a:r>
            <a:endParaRPr lang="en-US" sz="1600" b="0" i="0" u="none" strike="noStrike" dirty="0">
              <a:solidFill>
                <a:srgbClr val="92D050"/>
              </a:solidFill>
              <a:effectLst/>
            </a:endParaRPr>
          </a:p>
          <a:p>
            <a:pPr marL="342900" marR="0" indent="-342900" algn="ctr" rtl="0" eaLnBrk="1" fontAlgn="auto" latinLnBrk="0" hangingPunct="1">
              <a:lnSpc>
                <a:spcPct val="100000"/>
              </a:lnSpc>
              <a:spcBef>
                <a:spcPts val="0"/>
              </a:spcBef>
              <a:buFont typeface="Arial" panose="020B0604020202020204" pitchFamily="34" charset="0"/>
              <a:buChar char="•"/>
            </a:pPr>
            <a:r>
              <a:rPr lang="en-US" sz="1600" b="0" i="0" u="none" strike="noStrike" kern="1200" dirty="0">
                <a:solidFill>
                  <a:srgbClr val="92D050"/>
                </a:solidFill>
                <a:effectLst/>
              </a:rPr>
              <a:t>Inbasket</a:t>
            </a:r>
            <a:endParaRPr lang="en-US" sz="1600" b="0" i="0" u="none" strike="noStrike" dirty="0">
              <a:solidFill>
                <a:srgbClr val="92D050"/>
              </a:solidFill>
              <a:effectLst/>
            </a:endParaRPr>
          </a:p>
          <a:p>
            <a:pPr marL="342900" marR="0" indent="-342900" algn="ctr" rtl="0" eaLnBrk="1" fontAlgn="auto" latinLnBrk="0" hangingPunct="1">
              <a:lnSpc>
                <a:spcPct val="100000"/>
              </a:lnSpc>
              <a:spcBef>
                <a:spcPts val="0"/>
              </a:spcBef>
              <a:buFont typeface="Arial" panose="020B0604020202020204" pitchFamily="34" charset="0"/>
              <a:buChar char="•"/>
            </a:pPr>
            <a:r>
              <a:rPr lang="en-US" sz="1600" b="0" i="0" u="none" strike="noStrike" kern="1200" dirty="0">
                <a:solidFill>
                  <a:srgbClr val="92D050"/>
                </a:solidFill>
                <a:effectLst/>
                <a:ea typeface="Calibri" panose="020F0502020204030204" pitchFamily="34" charset="0"/>
                <a:cs typeface="Times New Roman" panose="02020603050405020304" pitchFamily="18" charset="0"/>
              </a:rPr>
              <a:t>Resident Education- Alcohol</a:t>
            </a:r>
            <a:endParaRPr lang="en-US" sz="1600" b="0" i="0" u="none" strike="noStrike" dirty="0">
              <a:solidFill>
                <a:srgbClr val="92D050"/>
              </a:solidFill>
              <a:effectLst/>
            </a:endParaRPr>
          </a:p>
          <a:p>
            <a:pPr marL="342900" marR="0" indent="-342900" algn="ctr" rtl="0" eaLnBrk="1" fontAlgn="auto" latinLnBrk="0" hangingPunct="1">
              <a:lnSpc>
                <a:spcPct val="100000"/>
              </a:lnSpc>
              <a:spcBef>
                <a:spcPts val="0"/>
              </a:spcBef>
              <a:buFont typeface="Arial" panose="020B0604020202020204" pitchFamily="34" charset="0"/>
              <a:buChar char="•"/>
            </a:pPr>
            <a:r>
              <a:rPr lang="en-US" sz="1600" b="0" i="0" u="none" strike="noStrike" kern="1200" dirty="0">
                <a:solidFill>
                  <a:srgbClr val="92D050"/>
                </a:solidFill>
                <a:effectLst/>
                <a:ea typeface="Calibri" panose="020F0502020204030204" pitchFamily="34" charset="0"/>
                <a:cs typeface="Times New Roman" panose="02020603050405020304" pitchFamily="18" charset="0"/>
              </a:rPr>
              <a:t>Tradition to Transformation</a:t>
            </a:r>
            <a:endParaRPr lang="en-US" sz="1600" b="0" i="0" u="none" strike="noStrike" dirty="0">
              <a:solidFill>
                <a:srgbClr val="92D050"/>
              </a:solidFill>
              <a:effectLst/>
            </a:endParaRPr>
          </a:p>
          <a:p>
            <a:pPr algn="ctr"/>
            <a:endParaRPr lang="en-US" sz="1800" dirty="0"/>
          </a:p>
        </p:txBody>
      </p:sp>
      <p:pic>
        <p:nvPicPr>
          <p:cNvPr id="8" name="Picture 7" descr="A close up of a sign&#10;&#10;Description automatically generated">
            <a:extLst>
              <a:ext uri="{FF2B5EF4-FFF2-40B4-BE49-F238E27FC236}">
                <a16:creationId xmlns:a16="http://schemas.microsoft.com/office/drawing/2014/main" id="{1C15B287-F599-4F84-9E04-4ECD45B8E9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845" y="270492"/>
            <a:ext cx="1935573" cy="595065"/>
          </a:xfrm>
          <a:prstGeom prst="rect">
            <a:avLst/>
          </a:prstGeom>
        </p:spPr>
      </p:pic>
      <p:sp>
        <p:nvSpPr>
          <p:cNvPr id="12" name="TextBox 11">
            <a:extLst>
              <a:ext uri="{FF2B5EF4-FFF2-40B4-BE49-F238E27FC236}">
                <a16:creationId xmlns:a16="http://schemas.microsoft.com/office/drawing/2014/main" id="{D49D54D1-C346-4FD0-8F4A-063D8FBAA1B3}"/>
              </a:ext>
            </a:extLst>
          </p:cNvPr>
          <p:cNvSpPr txBox="1"/>
          <p:nvPr/>
        </p:nvSpPr>
        <p:spPr>
          <a:xfrm>
            <a:off x="169845" y="6105012"/>
            <a:ext cx="3618269" cy="307777"/>
          </a:xfrm>
          <a:prstGeom prst="rect">
            <a:avLst/>
          </a:prstGeom>
          <a:noFill/>
        </p:spPr>
        <p:txBody>
          <a:bodyPr wrap="square" rtlCol="0">
            <a:spAutoFit/>
          </a:bodyPr>
          <a:lstStyle/>
          <a:p>
            <a:pPr defTabSz="609585"/>
            <a:r>
              <a:rPr lang="en-US" sz="1400" dirty="0">
                <a:solidFill>
                  <a:srgbClr val="E7E6E6">
                    <a:lumMod val="50000"/>
                  </a:srgbClr>
                </a:solidFill>
                <a:latin typeface="Calibri" panose="020F0502020204030204"/>
              </a:rPr>
              <a:t>NI X Meeting Three Storyboard Presentations </a:t>
            </a:r>
          </a:p>
        </p:txBody>
      </p:sp>
      <p:sp>
        <p:nvSpPr>
          <p:cNvPr id="13" name="TextBox 12">
            <a:extLst>
              <a:ext uri="{FF2B5EF4-FFF2-40B4-BE49-F238E27FC236}">
                <a16:creationId xmlns:a16="http://schemas.microsoft.com/office/drawing/2014/main" id="{97156C59-BEA4-4BDD-92F8-EAD757FE4D61}"/>
              </a:ext>
            </a:extLst>
          </p:cNvPr>
          <p:cNvSpPr txBox="1"/>
          <p:nvPr/>
        </p:nvSpPr>
        <p:spPr>
          <a:xfrm>
            <a:off x="-80619" y="568024"/>
            <a:ext cx="11210249" cy="861774"/>
          </a:xfrm>
          <a:prstGeom prst="rect">
            <a:avLst/>
          </a:prstGeom>
          <a:noFill/>
        </p:spPr>
        <p:txBody>
          <a:bodyPr wrap="square" rtlCol="0">
            <a:spAutoFit/>
          </a:bodyPr>
          <a:lstStyle/>
          <a:p>
            <a:pPr algn="ctr" defTabSz="609585"/>
            <a:r>
              <a:rPr lang="en-US" sz="3200" b="1" dirty="0">
                <a:solidFill>
                  <a:srgbClr val="70AD47"/>
                </a:solidFill>
              </a:rPr>
              <a:t>WELCOME COHORT FOUR! </a:t>
            </a:r>
          </a:p>
          <a:p>
            <a:pPr algn="ctr" defTabSz="609585"/>
            <a:endParaRPr lang="en-US" sz="1800" i="1" dirty="0">
              <a:solidFill>
                <a:schemeClr val="bg2">
                  <a:lumMod val="50000"/>
                </a:schemeClr>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646F6652-749C-BCEA-5891-648B46361D1D}"/>
              </a:ext>
            </a:extLst>
          </p:cNvPr>
          <p:cNvSpPr txBox="1"/>
          <p:nvPr/>
        </p:nvSpPr>
        <p:spPr>
          <a:xfrm>
            <a:off x="465220" y="1496216"/>
            <a:ext cx="10359609" cy="1661993"/>
          </a:xfrm>
          <a:prstGeom prst="rect">
            <a:avLst/>
          </a:prstGeom>
          <a:noFill/>
        </p:spPr>
        <p:txBody>
          <a:bodyPr wrap="square">
            <a:spAutoFit/>
          </a:bodyPr>
          <a:lstStyle/>
          <a:p>
            <a:pPr lvl="1"/>
            <a:r>
              <a:rPr lang="en-US" sz="1700" b="1" i="1" dirty="0">
                <a:solidFill>
                  <a:srgbClr val="92D050"/>
                </a:solidFill>
              </a:rPr>
              <a:t>Facilitator: </a:t>
            </a:r>
            <a:r>
              <a:rPr lang="en-US" sz="1700" i="1" dirty="0">
                <a:solidFill>
                  <a:schemeClr val="bg2">
                    <a:lumMod val="50000"/>
                  </a:schemeClr>
                </a:solidFill>
              </a:rPr>
              <a:t>Victor O. Kolade, MD Core Faculty, Internal Medicine Residency, The Guthrie Clinic; Professor of Medicine &amp; Regional Clerkship Director for Internal Medicine</a:t>
            </a:r>
          </a:p>
          <a:p>
            <a:pPr lvl="1"/>
            <a:endParaRPr lang="en-US" sz="1700" i="1" dirty="0">
              <a:solidFill>
                <a:schemeClr val="tx1">
                  <a:lumMod val="50000"/>
                  <a:lumOff val="50000"/>
                </a:schemeClr>
              </a:solidFill>
            </a:endParaRPr>
          </a:p>
          <a:p>
            <a:pPr lvl="1"/>
            <a:r>
              <a:rPr lang="en-US" sz="1700" b="1" i="1" dirty="0">
                <a:solidFill>
                  <a:srgbClr val="92D050"/>
                </a:solidFill>
              </a:rPr>
              <a:t>National Advisory Council:   </a:t>
            </a:r>
            <a:r>
              <a:rPr lang="en-US" sz="1700" i="1" dirty="0">
                <a:solidFill>
                  <a:schemeClr val="bg2">
                    <a:lumMod val="50000"/>
                  </a:schemeClr>
                </a:solidFill>
                <a:ea typeface="Times New Roman" panose="02020603050405020304" pitchFamily="18" charset="0"/>
                <a:cs typeface="Calibri" panose="020F0502020204030204" pitchFamily="34" charset="0"/>
              </a:rPr>
              <a:t>Elisa Arespacochaga, MBA, Vice President, Clinical Affairs and Workforce, American Hospital Association   and   Sherry Turner, DO, MPH</a:t>
            </a:r>
            <a:r>
              <a:rPr lang="en-US" sz="1700" i="1">
                <a:solidFill>
                  <a:schemeClr val="bg2">
                    <a:lumMod val="50000"/>
                  </a:schemeClr>
                </a:solidFill>
                <a:ea typeface="Times New Roman" panose="02020603050405020304" pitchFamily="18" charset="0"/>
                <a:cs typeface="Calibri" panose="020F0502020204030204" pitchFamily="34" charset="0"/>
              </a:rPr>
              <a:t>,  </a:t>
            </a:r>
            <a:r>
              <a:rPr lang="en-US" sz="1700" i="1" dirty="0">
                <a:solidFill>
                  <a:schemeClr val="bg2">
                    <a:lumMod val="50000"/>
                  </a:schemeClr>
                </a:solidFill>
                <a:ea typeface="Times New Roman" panose="02020603050405020304" pitchFamily="18" charset="0"/>
                <a:cs typeface="Calibri" panose="020F0502020204030204" pitchFamily="34" charset="0"/>
              </a:rPr>
              <a:t>Representative of the American Association of Colleges of Osteopathic Medicine </a:t>
            </a:r>
          </a:p>
        </p:txBody>
      </p:sp>
    </p:spTree>
    <p:extLst>
      <p:ext uri="{BB962C8B-B14F-4D97-AF65-F5344CB8AC3E}">
        <p14:creationId xmlns:p14="http://schemas.microsoft.com/office/powerpoint/2010/main" val="444888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1292B1-4640-4ABB-844B-EA84F3B787F9}"/>
              </a:ext>
            </a:extLst>
          </p:cNvPr>
          <p:cNvSpPr>
            <a:spLocks noGrp="1"/>
          </p:cNvSpPr>
          <p:nvPr>
            <p:ph idx="1"/>
          </p:nvPr>
        </p:nvSpPr>
        <p:spPr>
          <a:xfrm>
            <a:off x="2330115" y="5654842"/>
            <a:ext cx="8033085" cy="844586"/>
          </a:xfrm>
        </p:spPr>
        <p:txBody>
          <a:bodyPr>
            <a:normAutofit fontScale="77500" lnSpcReduction="20000"/>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indent="0" algn="ctr">
              <a:buNone/>
            </a:pPr>
            <a:endParaRPr lang="en-US" sz="2000" dirty="0">
              <a:solidFill>
                <a:schemeClr val="bg2">
                  <a:lumMod val="50000"/>
                </a:schemeClr>
              </a:solidFill>
            </a:endParaRPr>
          </a:p>
          <a:p>
            <a:pPr indent="0" algn="ctr">
              <a:buNone/>
            </a:pPr>
            <a:r>
              <a:rPr lang="en-US" sz="1800" i="1" dirty="0">
                <a:solidFill>
                  <a:schemeClr val="bg2">
                    <a:lumMod val="50000"/>
                  </a:schemeClr>
                </a:solidFill>
              </a:rPr>
              <a:t>1:00 – 1:10 pm: Suggested Break time</a:t>
            </a:r>
          </a:p>
          <a:p>
            <a:pPr indent="0" algn="ctr">
              <a:buNone/>
            </a:pPr>
            <a:r>
              <a:rPr lang="en-US" sz="1800" i="1" dirty="0">
                <a:solidFill>
                  <a:schemeClr val="bg2">
                    <a:lumMod val="50000"/>
                  </a:schemeClr>
                </a:solidFill>
              </a:rPr>
              <a:t> (Facilitators and team to determine when/if a short break is needed)</a:t>
            </a:r>
          </a:p>
        </p:txBody>
      </p:sp>
      <p:pic>
        <p:nvPicPr>
          <p:cNvPr id="5" name="Picture 4">
            <a:extLst>
              <a:ext uri="{FF2B5EF4-FFF2-40B4-BE49-F238E27FC236}">
                <a16:creationId xmlns:a16="http://schemas.microsoft.com/office/drawing/2014/main" id="{BA2118D5-0B3A-4C23-AB0B-60A5F2322182}"/>
              </a:ext>
            </a:extLst>
          </p:cNvPr>
          <p:cNvPicPr>
            <a:picLocks noChangeAspect="1"/>
          </p:cNvPicPr>
          <p:nvPr/>
        </p:nvPicPr>
        <p:blipFill>
          <a:blip r:embed="rId3"/>
          <a:stretch>
            <a:fillRect/>
          </a:stretch>
        </p:blipFill>
        <p:spPr>
          <a:xfrm>
            <a:off x="10517572" y="4878774"/>
            <a:ext cx="1398137" cy="1349365"/>
          </a:xfrm>
          <a:prstGeom prst="rect">
            <a:avLst/>
          </a:prstGeom>
        </p:spPr>
      </p:pic>
      <p:sp>
        <p:nvSpPr>
          <p:cNvPr id="2" name="Title 1">
            <a:extLst>
              <a:ext uri="{FF2B5EF4-FFF2-40B4-BE49-F238E27FC236}">
                <a16:creationId xmlns:a16="http://schemas.microsoft.com/office/drawing/2014/main" id="{7F22568A-74E5-569A-8348-99541FAFE463}"/>
              </a:ext>
            </a:extLst>
          </p:cNvPr>
          <p:cNvSpPr txBox="1">
            <a:spLocks/>
          </p:cNvSpPr>
          <p:nvPr/>
        </p:nvSpPr>
        <p:spPr>
          <a:xfrm>
            <a:off x="741110" y="422740"/>
            <a:ext cx="9910848" cy="4806778"/>
          </a:xfrm>
          <a:prstGeom prst="rect">
            <a:avLst/>
          </a:prstGeom>
        </p:spPr>
        <p:txBody>
          <a:bodyPr vert="horz" lIns="91440" tIns="45720" rIns="91440" bIns="45720" rtlCol="0" anchor="ctr">
            <a:normAutofit fontScale="92500" lnSpcReduction="10000"/>
          </a:bodyPr>
          <a:lstStyle>
            <a:defPPr>
              <a:defRPr lang="en-US"/>
            </a:defPPr>
            <a:lvl1pPr marL="0" algn="l" defTabSz="609585" rtl="0" eaLnBrk="1" latinLnBrk="0" hangingPunct="1">
              <a:lnSpc>
                <a:spcPct val="90000"/>
              </a:lnSpc>
              <a:spcBef>
                <a:spcPct val="0"/>
              </a:spcBef>
              <a:buNone/>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b="1" dirty="0">
                <a:solidFill>
                  <a:schemeClr val="accent6"/>
                </a:solidFill>
              </a:rPr>
              <a:t> </a:t>
            </a:r>
          </a:p>
          <a:p>
            <a:endParaRPr lang="en-US" b="1" dirty="0">
              <a:solidFill>
                <a:schemeClr val="accent6"/>
              </a:solidFill>
            </a:endParaRPr>
          </a:p>
          <a:p>
            <a:r>
              <a:rPr lang="en-US" b="1" dirty="0">
                <a:solidFill>
                  <a:schemeClr val="accent6"/>
                </a:solidFill>
              </a:rPr>
              <a:t>11:35 – 1:45 pm: Storyboard Presentations </a:t>
            </a:r>
          </a:p>
          <a:p>
            <a:endParaRPr lang="en-US" sz="2600" dirty="0">
              <a:solidFill>
                <a:schemeClr val="accent6"/>
              </a:solidFill>
            </a:endParaRPr>
          </a:p>
          <a:p>
            <a:pPr marL="285750" indent="-285750">
              <a:buFont typeface="Wingdings" panose="05000000000000000000" pitchFamily="2" charset="2"/>
              <a:buChar char="ü"/>
            </a:pPr>
            <a:r>
              <a:rPr lang="en-US" sz="1700" dirty="0">
                <a:solidFill>
                  <a:schemeClr val="tx1">
                    <a:lumMod val="50000"/>
                    <a:lumOff val="50000"/>
                  </a:schemeClr>
                </a:solidFill>
              </a:rPr>
              <a:t>Welcome &amp; Introductions</a:t>
            </a:r>
          </a:p>
          <a:p>
            <a:endParaRPr lang="en-US" sz="1700" dirty="0">
              <a:solidFill>
                <a:schemeClr val="tx1">
                  <a:lumMod val="50000"/>
                  <a:lumOff val="50000"/>
                </a:schemeClr>
              </a:solidFill>
            </a:endParaRPr>
          </a:p>
          <a:p>
            <a:pPr lvl="1"/>
            <a:r>
              <a:rPr lang="en-US" sz="1700" b="1" i="1" dirty="0">
                <a:solidFill>
                  <a:srgbClr val="92D050"/>
                </a:solidFill>
              </a:rPr>
              <a:t>Facilitator: </a:t>
            </a:r>
            <a:r>
              <a:rPr lang="en-US" sz="1700" i="1" dirty="0">
                <a:solidFill>
                  <a:schemeClr val="bg2">
                    <a:lumMod val="50000"/>
                  </a:schemeClr>
                </a:solidFill>
              </a:rPr>
              <a:t>Victor O. Kolade, MD Core Faculty, Internal Medicine Residency, The Guthrie Clinic; Professor of Medicine &amp; Regional Clerkship Director for Internal Medicine</a:t>
            </a:r>
          </a:p>
          <a:p>
            <a:pPr lvl="1"/>
            <a:endParaRPr lang="en-US" sz="1700" i="1" dirty="0">
              <a:solidFill>
                <a:schemeClr val="tx1">
                  <a:lumMod val="50000"/>
                  <a:lumOff val="50000"/>
                </a:schemeClr>
              </a:solidFill>
            </a:endParaRPr>
          </a:p>
          <a:p>
            <a:pPr lvl="1"/>
            <a:endParaRPr lang="en-US" sz="1700" i="1" dirty="0">
              <a:solidFill>
                <a:schemeClr val="tx1">
                  <a:lumMod val="50000"/>
                  <a:lumOff val="50000"/>
                </a:schemeClr>
              </a:solidFill>
            </a:endParaRPr>
          </a:p>
          <a:p>
            <a:pPr lvl="1"/>
            <a:r>
              <a:rPr lang="en-US" sz="1700" b="1" i="1" dirty="0">
                <a:solidFill>
                  <a:srgbClr val="92D050"/>
                </a:solidFill>
              </a:rPr>
              <a:t>National Advisory Council:   </a:t>
            </a:r>
            <a:r>
              <a:rPr lang="en-US" sz="1700" i="1" dirty="0">
                <a:solidFill>
                  <a:schemeClr val="bg2">
                    <a:lumMod val="50000"/>
                  </a:schemeClr>
                </a:solidFill>
                <a:ea typeface="Times New Roman" panose="02020603050405020304" pitchFamily="18" charset="0"/>
                <a:cs typeface="Calibri" panose="020F0502020204030204" pitchFamily="34" charset="0"/>
              </a:rPr>
              <a:t>Elisa Arespacochaga, MBA, Vice President, Clinical Affairs and Workforce, American Hospital Association  and Sherry Turner, DO, MPH,   Representative of the American Association of Colleges of Osteopathic Medicine </a:t>
            </a:r>
          </a:p>
          <a:p>
            <a:pPr lvl="1"/>
            <a:endParaRPr lang="en-US" sz="1700" i="1" dirty="0">
              <a:solidFill>
                <a:schemeClr val="bg2">
                  <a:lumMod val="50000"/>
                </a:schemeClr>
              </a:solidFill>
              <a:ea typeface="Times New Roman" panose="02020603050405020304" pitchFamily="18" charset="0"/>
              <a:cs typeface="Calibri" panose="020F0502020204030204" pitchFamily="34" charset="0"/>
            </a:endParaRPr>
          </a:p>
          <a:p>
            <a:pPr lvl="1"/>
            <a:endParaRPr lang="en-US" sz="1700" i="1" dirty="0">
              <a:solidFill>
                <a:schemeClr val="tx1">
                  <a:lumMod val="50000"/>
                  <a:lumOff val="50000"/>
                </a:schemeClr>
              </a:solidFill>
            </a:endParaRPr>
          </a:p>
          <a:p>
            <a:pPr marL="457200" indent="-457200">
              <a:buFont typeface="Wingdings" panose="05000000000000000000" pitchFamily="2" charset="2"/>
              <a:buChar char="ü"/>
            </a:pPr>
            <a:endParaRPr lang="en-US" sz="1700" dirty="0">
              <a:solidFill>
                <a:schemeClr val="tx1">
                  <a:lumMod val="50000"/>
                  <a:lumOff val="50000"/>
                </a:schemeClr>
              </a:solidFill>
            </a:endParaRPr>
          </a:p>
          <a:p>
            <a:pPr marL="457200" indent="-457200">
              <a:buFont typeface="Wingdings" panose="05000000000000000000" pitchFamily="2" charset="2"/>
              <a:buChar char="ü"/>
            </a:pPr>
            <a:r>
              <a:rPr lang="en-US" sz="1700" dirty="0">
                <a:solidFill>
                  <a:schemeClr val="tx1">
                    <a:lumMod val="50000"/>
                    <a:lumOff val="50000"/>
                  </a:schemeClr>
                </a:solidFill>
              </a:rPr>
              <a:t>Assign a Timekeeper </a:t>
            </a:r>
          </a:p>
          <a:p>
            <a:pPr marL="457200" indent="-457200">
              <a:buFont typeface="Wingdings" panose="05000000000000000000" pitchFamily="2" charset="2"/>
              <a:buChar char="ü"/>
            </a:pPr>
            <a:r>
              <a:rPr lang="en-US" sz="1700" dirty="0">
                <a:solidFill>
                  <a:schemeClr val="tx1">
                    <a:lumMod val="50000"/>
                    <a:lumOff val="50000"/>
                  </a:schemeClr>
                </a:solidFill>
              </a:rPr>
              <a:t>8-10 Minute Storyboard Presentations </a:t>
            </a:r>
          </a:p>
          <a:p>
            <a:pPr marL="457200" indent="-457200">
              <a:buFont typeface="Wingdings" panose="05000000000000000000" pitchFamily="2" charset="2"/>
              <a:buChar char="ü"/>
            </a:pPr>
            <a:r>
              <a:rPr lang="en-US" sz="1700" dirty="0">
                <a:solidFill>
                  <a:srgbClr val="92D050"/>
                </a:solidFill>
              </a:rPr>
              <a:t>Purpose: Share &amp; Learn = </a:t>
            </a:r>
            <a:r>
              <a:rPr lang="en-US" sz="1700" dirty="0">
                <a:solidFill>
                  <a:schemeClr val="tx1">
                    <a:lumMod val="50000"/>
                    <a:lumOff val="50000"/>
                  </a:schemeClr>
                </a:solidFill>
              </a:rPr>
              <a:t>Please provide feedback &amp; join in discussion after each presentation </a:t>
            </a:r>
          </a:p>
          <a:p>
            <a:pPr marL="285750" indent="-285750">
              <a:buFont typeface="Wingdings" panose="05000000000000000000" pitchFamily="2" charset="2"/>
              <a:buChar char="ü"/>
            </a:pPr>
            <a:r>
              <a:rPr lang="en-US" sz="1700" dirty="0">
                <a:solidFill>
                  <a:schemeClr val="tx1">
                    <a:lumMod val="50000"/>
                    <a:lumOff val="50000"/>
                  </a:schemeClr>
                </a:solidFill>
              </a:rPr>
              <a:t>   1:35  – 1:45:  Overall Reflections from Facilitator &amp; National Advisory Council </a:t>
            </a:r>
          </a:p>
          <a:p>
            <a:endParaRPr lang="en-US" b="1" dirty="0">
              <a:solidFill>
                <a:schemeClr val="accent6"/>
              </a:solidFill>
            </a:endParaRPr>
          </a:p>
          <a:p>
            <a:endParaRPr lang="en-US" sz="3400" b="1" dirty="0">
              <a:solidFill>
                <a:schemeClr val="accent6"/>
              </a:solidFill>
            </a:endParaRPr>
          </a:p>
          <a:p>
            <a:endParaRPr lang="en-US" sz="3400" b="1" dirty="0">
              <a:solidFill>
                <a:schemeClr val="accent6"/>
              </a:solidFill>
            </a:endParaRPr>
          </a:p>
        </p:txBody>
      </p:sp>
    </p:spTree>
    <p:extLst>
      <p:ext uri="{BB962C8B-B14F-4D97-AF65-F5344CB8AC3E}">
        <p14:creationId xmlns:p14="http://schemas.microsoft.com/office/powerpoint/2010/main" val="812589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83195"/>
            <a:ext cx="10460736" cy="4684996"/>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3200" dirty="0">
                <a:solidFill>
                  <a:srgbClr val="92D050"/>
                </a:solidFill>
              </a:rPr>
              <a:t>Ascension St. Vincent</a:t>
            </a:r>
            <a:br>
              <a:rPr lang="en-US" sz="3200" dirty="0"/>
            </a:br>
            <a:br>
              <a:rPr lang="en-US" sz="3200" dirty="0"/>
            </a:br>
            <a:br>
              <a:rPr lang="en-US" sz="3200" dirty="0">
                <a:solidFill>
                  <a:schemeClr val="accent6"/>
                </a:solidFill>
              </a:rPr>
            </a:br>
            <a:endParaRPr lang="en-US" sz="3200" dirty="0">
              <a:solidFill>
                <a:schemeClr val="accent6"/>
              </a:solidFill>
            </a:endParaRPr>
          </a:p>
        </p:txBody>
      </p:sp>
    </p:spTree>
    <p:extLst>
      <p:ext uri="{BB962C8B-B14F-4D97-AF65-F5344CB8AC3E}">
        <p14:creationId xmlns:p14="http://schemas.microsoft.com/office/powerpoint/2010/main" val="1072058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
          <p:cNvSpPr txBox="1">
            <a:spLocks noGrp="1"/>
          </p:cNvSpPr>
          <p:nvPr>
            <p:ph type="ctrTitle"/>
          </p:nvPr>
        </p:nvSpPr>
        <p:spPr>
          <a:xfrm>
            <a:off x="797933" y="782100"/>
            <a:ext cx="10678400" cy="2084800"/>
          </a:xfrm>
          <a:prstGeom prst="rect">
            <a:avLst/>
          </a:prstGeom>
          <a:noFill/>
          <a:ln>
            <a:noFill/>
          </a:ln>
        </p:spPr>
        <p:txBody>
          <a:bodyPr spcFirstLastPara="1" wrap="square" lIns="91433" tIns="45700" rIns="91433" bIns="45700" anchor="t" anchorCtr="0">
            <a:normAutofit fontScale="90000"/>
          </a:bodyPr>
          <a:lstStyle/>
          <a:p>
            <a:pPr>
              <a:lnSpc>
                <a:spcPct val="116666"/>
              </a:lnSpc>
              <a:buSzPct val="119118"/>
            </a:pPr>
            <a:r>
              <a:rPr lang="en" sz="4029"/>
              <a:t>Graduate Education and Resource Alignment for Social Determinants of Health and Patient-centered care (GRASP)</a:t>
            </a:r>
            <a:endParaRPr sz="4029"/>
          </a:p>
        </p:txBody>
      </p:sp>
      <p:sp>
        <p:nvSpPr>
          <p:cNvPr id="83" name="Google Shape;83;p1"/>
          <p:cNvSpPr txBox="1">
            <a:spLocks noGrp="1"/>
          </p:cNvSpPr>
          <p:nvPr>
            <p:ph type="ctrTitle"/>
          </p:nvPr>
        </p:nvSpPr>
        <p:spPr>
          <a:xfrm>
            <a:off x="885368" y="2866900"/>
            <a:ext cx="10590800" cy="1344000"/>
          </a:xfrm>
          <a:prstGeom prst="rect">
            <a:avLst/>
          </a:prstGeom>
          <a:noFill/>
          <a:ln>
            <a:noFill/>
          </a:ln>
        </p:spPr>
        <p:txBody>
          <a:bodyPr spcFirstLastPara="1" wrap="square" lIns="91433" tIns="45700" rIns="91433" bIns="45700" anchor="t" anchorCtr="0">
            <a:noAutofit/>
          </a:bodyPr>
          <a:lstStyle/>
          <a:p>
            <a:pPr>
              <a:lnSpc>
                <a:spcPct val="116666"/>
              </a:lnSpc>
              <a:buSzPts val="3600"/>
            </a:pPr>
            <a:br>
              <a:rPr lang="en" sz="1867" b="0"/>
            </a:br>
            <a:r>
              <a:rPr lang="en" sz="1867" b="0"/>
              <a:t>Gautam Dagur, MD, PhD; Colin M. Mackay, MD; Jesse E. Doyle, MD; Jacob K. Weinzapfel, MD; Robert D. Ficalora, MD</a:t>
            </a:r>
            <a:endParaRPr sz="1867" b="0"/>
          </a:p>
          <a:p>
            <a:pPr>
              <a:lnSpc>
                <a:spcPct val="116666"/>
              </a:lnSpc>
              <a:buSzPts val="3600"/>
            </a:pPr>
            <a:endParaRPr sz="1867" b="0"/>
          </a:p>
          <a:p>
            <a:pPr>
              <a:lnSpc>
                <a:spcPct val="116666"/>
              </a:lnSpc>
              <a:buSzPts val="3600"/>
            </a:pPr>
            <a:endParaRPr sz="1867" b="0"/>
          </a:p>
        </p:txBody>
      </p:sp>
    </p:spTree>
    <p:extLst>
      <p:ext uri="{BB962C8B-B14F-4D97-AF65-F5344CB8AC3E}">
        <p14:creationId xmlns:p14="http://schemas.microsoft.com/office/powerpoint/2010/main" val="3709266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2"/>
          <p:cNvSpPr/>
          <p:nvPr/>
        </p:nvSpPr>
        <p:spPr>
          <a:xfrm>
            <a:off x="349233" y="1"/>
            <a:ext cx="11247200" cy="822800"/>
          </a:xfrm>
          <a:prstGeom prst="rect">
            <a:avLst/>
          </a:prstGeom>
          <a:noFill/>
          <a:ln>
            <a:noFill/>
          </a:ln>
        </p:spPr>
        <p:txBody>
          <a:bodyPr spcFirstLastPara="1" wrap="square" lIns="91433" tIns="45700" rIns="91433" bIns="45700" anchor="ctr" anchorCtr="0">
            <a:noAutofit/>
          </a:bodyPr>
          <a:lstStyle/>
          <a:p>
            <a:pPr defTabSz="1219170">
              <a:buClr>
                <a:srgbClr val="143A7A"/>
              </a:buClr>
              <a:buSzPts val="2400"/>
            </a:pPr>
            <a:r>
              <a:rPr lang="en" sz="3200" b="1" kern="0">
                <a:solidFill>
                  <a:srgbClr val="143A7A"/>
                </a:solidFill>
                <a:latin typeface="Cambria"/>
                <a:ea typeface="Cambria"/>
                <a:cs typeface="Cambria"/>
                <a:sym typeface="Cambria"/>
              </a:rPr>
              <a:t>Background and context</a:t>
            </a:r>
            <a:endParaRPr sz="3200" kern="0">
              <a:solidFill>
                <a:srgbClr val="000000"/>
              </a:solidFill>
              <a:latin typeface="Calibri"/>
              <a:ea typeface="Calibri"/>
              <a:cs typeface="Calibri"/>
              <a:sym typeface="Calibri"/>
            </a:endParaRPr>
          </a:p>
        </p:txBody>
      </p:sp>
      <p:sp>
        <p:nvSpPr>
          <p:cNvPr id="89" name="Google Shape;89;p2"/>
          <p:cNvSpPr/>
          <p:nvPr/>
        </p:nvSpPr>
        <p:spPr>
          <a:xfrm>
            <a:off x="232267" y="1134527"/>
            <a:ext cx="4937600" cy="4023200"/>
          </a:xfrm>
          <a:prstGeom prst="roundRect">
            <a:avLst>
              <a:gd name="adj" fmla="val 2273"/>
            </a:avLst>
          </a:prstGeom>
          <a:solidFill>
            <a:srgbClr val="143A7A"/>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90" name="Google Shape;90;p2"/>
          <p:cNvSpPr/>
          <p:nvPr/>
        </p:nvSpPr>
        <p:spPr>
          <a:xfrm>
            <a:off x="415147" y="1363127"/>
            <a:ext cx="4572000" cy="1006000"/>
          </a:xfrm>
          <a:prstGeom prst="rect">
            <a:avLst/>
          </a:prstGeom>
          <a:noFill/>
          <a:ln>
            <a:noFill/>
          </a:ln>
        </p:spPr>
        <p:txBody>
          <a:bodyPr spcFirstLastPara="1" wrap="square" lIns="91433" tIns="45700" rIns="91433" bIns="45700" anchor="ctr" anchorCtr="0">
            <a:noAutofit/>
          </a:bodyPr>
          <a:lstStyle/>
          <a:p>
            <a:pPr defTabSz="1219170">
              <a:buClr>
                <a:srgbClr val="78A6E4"/>
              </a:buClr>
              <a:buSzPts val="4500"/>
            </a:pPr>
            <a:r>
              <a:rPr lang="en" sz="6000" b="1" kern="0">
                <a:solidFill>
                  <a:srgbClr val="78A6E4"/>
                </a:solidFill>
                <a:latin typeface="Calibri"/>
                <a:ea typeface="Calibri"/>
                <a:cs typeface="Calibri"/>
                <a:sym typeface="Calibri"/>
              </a:rPr>
              <a:t>10 - 20%</a:t>
            </a:r>
            <a:endParaRPr sz="6000" kern="0">
              <a:solidFill>
                <a:srgbClr val="000000"/>
              </a:solidFill>
              <a:latin typeface="Calibri"/>
              <a:ea typeface="Calibri"/>
              <a:cs typeface="Calibri"/>
              <a:sym typeface="Calibri"/>
            </a:endParaRPr>
          </a:p>
        </p:txBody>
      </p:sp>
      <p:sp>
        <p:nvSpPr>
          <p:cNvPr id="91" name="Google Shape;91;p2"/>
          <p:cNvSpPr/>
          <p:nvPr/>
        </p:nvSpPr>
        <p:spPr>
          <a:xfrm>
            <a:off x="415147" y="2643287"/>
            <a:ext cx="4572000" cy="640400"/>
          </a:xfrm>
          <a:prstGeom prst="rect">
            <a:avLst/>
          </a:prstGeom>
          <a:noFill/>
          <a:ln>
            <a:noFill/>
          </a:ln>
        </p:spPr>
        <p:txBody>
          <a:bodyPr spcFirstLastPara="1" wrap="square" lIns="91433" tIns="45700" rIns="91433" bIns="45700" anchor="ctr" anchorCtr="0">
            <a:noAutofit/>
          </a:bodyPr>
          <a:lstStyle/>
          <a:p>
            <a:pPr defTabSz="1219170">
              <a:buClr>
                <a:srgbClr val="FFFFFF"/>
              </a:buClr>
              <a:buSzPts val="1700"/>
            </a:pPr>
            <a:r>
              <a:rPr lang="en" sz="2267" b="1" kern="0">
                <a:solidFill>
                  <a:srgbClr val="FFFFFF"/>
                </a:solidFill>
                <a:latin typeface="Calibri"/>
                <a:ea typeface="Calibri"/>
                <a:cs typeface="Calibri"/>
                <a:sym typeface="Calibri"/>
              </a:rPr>
              <a:t>of health outcomes are driven by medical care</a:t>
            </a:r>
            <a:endParaRPr sz="2267" b="1" kern="0">
              <a:solidFill>
                <a:srgbClr val="000000"/>
              </a:solidFill>
              <a:latin typeface="Calibri"/>
              <a:ea typeface="Calibri"/>
              <a:cs typeface="Calibri"/>
              <a:sym typeface="Calibri"/>
            </a:endParaRPr>
          </a:p>
        </p:txBody>
      </p:sp>
      <p:sp>
        <p:nvSpPr>
          <p:cNvPr id="92" name="Google Shape;92;p2"/>
          <p:cNvSpPr/>
          <p:nvPr/>
        </p:nvSpPr>
        <p:spPr>
          <a:xfrm>
            <a:off x="415147" y="3420527"/>
            <a:ext cx="4572000" cy="1463200"/>
          </a:xfrm>
          <a:prstGeom prst="rect">
            <a:avLst/>
          </a:prstGeom>
          <a:noFill/>
          <a:ln>
            <a:noFill/>
          </a:ln>
        </p:spPr>
        <p:txBody>
          <a:bodyPr spcFirstLastPara="1" wrap="square" lIns="91433" tIns="45700" rIns="91433" bIns="45700" anchor="ctr" anchorCtr="0">
            <a:noAutofit/>
          </a:bodyPr>
          <a:lstStyle/>
          <a:p>
            <a:pPr defTabSz="1219170">
              <a:lnSpc>
                <a:spcPct val="122222"/>
              </a:lnSpc>
              <a:buClr>
                <a:srgbClr val="D6E4F7"/>
              </a:buClr>
              <a:buSzPts val="1400"/>
            </a:pPr>
            <a:r>
              <a:rPr lang="en" sz="1867" kern="0">
                <a:solidFill>
                  <a:srgbClr val="D6E4F7"/>
                </a:solidFill>
                <a:latin typeface="Calibri"/>
                <a:ea typeface="Calibri"/>
                <a:cs typeface="Calibri"/>
                <a:sym typeface="Calibri"/>
              </a:rPr>
              <a:t>Up to 80–90% reflect social, behavioral, and environmental factors; where people live, eat, work, and whether they can get to a clinic.</a:t>
            </a:r>
            <a:endParaRPr sz="1867" kern="0">
              <a:solidFill>
                <a:srgbClr val="000000"/>
              </a:solidFill>
              <a:latin typeface="Calibri"/>
              <a:ea typeface="Calibri"/>
              <a:cs typeface="Calibri"/>
              <a:sym typeface="Calibri"/>
            </a:endParaRPr>
          </a:p>
        </p:txBody>
      </p:sp>
      <p:sp>
        <p:nvSpPr>
          <p:cNvPr id="93" name="Google Shape;93;p2"/>
          <p:cNvSpPr/>
          <p:nvPr/>
        </p:nvSpPr>
        <p:spPr>
          <a:xfrm>
            <a:off x="5535787" y="318213"/>
            <a:ext cx="5943600" cy="1234400"/>
          </a:xfrm>
          <a:prstGeom prst="roundRect">
            <a:avLst>
              <a:gd name="adj" fmla="val 5926"/>
            </a:avLst>
          </a:prstGeom>
          <a:solidFill>
            <a:srgbClr val="EEF4F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94" name="Google Shape;94;p2"/>
          <p:cNvSpPr/>
          <p:nvPr/>
        </p:nvSpPr>
        <p:spPr>
          <a:xfrm>
            <a:off x="5535787" y="327320"/>
            <a:ext cx="5532000" cy="731200"/>
          </a:xfrm>
          <a:prstGeom prst="rect">
            <a:avLst/>
          </a:prstGeom>
          <a:noFill/>
          <a:ln>
            <a:noFill/>
          </a:ln>
        </p:spPr>
        <p:txBody>
          <a:bodyPr spcFirstLastPara="1" wrap="square" lIns="91433" tIns="45700" rIns="91433" bIns="45700" anchor="ctr" anchorCtr="0">
            <a:noAutofit/>
          </a:bodyPr>
          <a:lstStyle/>
          <a:p>
            <a:pPr defTabSz="1219170">
              <a:lnSpc>
                <a:spcPct val="72727"/>
              </a:lnSpc>
              <a:buClr>
                <a:srgbClr val="000000"/>
              </a:buClr>
              <a:buSzPts val="1700"/>
            </a:pPr>
            <a:endParaRPr sz="2267" kern="0">
              <a:solidFill>
                <a:srgbClr val="000000"/>
              </a:solidFill>
              <a:latin typeface="Calibri"/>
              <a:ea typeface="Calibri"/>
              <a:cs typeface="Calibri"/>
              <a:sym typeface="Calibri"/>
            </a:endParaRPr>
          </a:p>
        </p:txBody>
      </p:sp>
      <p:sp>
        <p:nvSpPr>
          <p:cNvPr id="95" name="Google Shape;95;p2"/>
          <p:cNvSpPr/>
          <p:nvPr/>
        </p:nvSpPr>
        <p:spPr>
          <a:xfrm>
            <a:off x="5558647" y="1648628"/>
            <a:ext cx="5943600" cy="1234400"/>
          </a:xfrm>
          <a:prstGeom prst="roundRect">
            <a:avLst>
              <a:gd name="adj" fmla="val 5926"/>
            </a:avLst>
          </a:prstGeom>
          <a:solidFill>
            <a:srgbClr val="EEF4F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96" name="Google Shape;96;p2"/>
          <p:cNvSpPr/>
          <p:nvPr/>
        </p:nvSpPr>
        <p:spPr>
          <a:xfrm>
            <a:off x="5558647" y="1900088"/>
            <a:ext cx="5532000" cy="731200"/>
          </a:xfrm>
          <a:prstGeom prst="rect">
            <a:avLst/>
          </a:prstGeom>
          <a:noFill/>
          <a:ln>
            <a:noFill/>
          </a:ln>
        </p:spPr>
        <p:txBody>
          <a:bodyPr spcFirstLastPara="1" wrap="square" lIns="91433" tIns="45700" rIns="91433" bIns="45700" anchor="ctr" anchorCtr="0">
            <a:noAutofit/>
          </a:bodyPr>
          <a:lstStyle/>
          <a:p>
            <a:pPr defTabSz="1219170">
              <a:lnSpc>
                <a:spcPct val="80000"/>
              </a:lnSpc>
              <a:buClr>
                <a:srgbClr val="15294D"/>
              </a:buClr>
              <a:buSzPts val="1500"/>
            </a:pPr>
            <a:r>
              <a:rPr lang="en" sz="2000" b="1" kern="0">
                <a:solidFill>
                  <a:srgbClr val="15294D"/>
                </a:solidFill>
                <a:latin typeface="Calibri"/>
                <a:ea typeface="Calibri"/>
                <a:cs typeface="Calibri"/>
                <a:sym typeface="Calibri"/>
              </a:rPr>
              <a:t>Transitions of care remain high risk for patients with unaddressed barriers; these lead to readmissions, missed appointments and adverse outcomes</a:t>
            </a:r>
            <a:endParaRPr sz="2000" b="1" kern="0">
              <a:solidFill>
                <a:srgbClr val="000000"/>
              </a:solidFill>
              <a:latin typeface="Calibri"/>
              <a:ea typeface="Calibri"/>
              <a:cs typeface="Calibri"/>
              <a:sym typeface="Calibri"/>
            </a:endParaRPr>
          </a:p>
        </p:txBody>
      </p:sp>
      <p:sp>
        <p:nvSpPr>
          <p:cNvPr id="97" name="Google Shape;97;p2"/>
          <p:cNvSpPr/>
          <p:nvPr/>
        </p:nvSpPr>
        <p:spPr>
          <a:xfrm>
            <a:off x="5535787" y="2979080"/>
            <a:ext cx="5943600" cy="1234400"/>
          </a:xfrm>
          <a:prstGeom prst="roundRect">
            <a:avLst>
              <a:gd name="adj" fmla="val 5926"/>
            </a:avLst>
          </a:prstGeom>
          <a:solidFill>
            <a:srgbClr val="EEF4F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98" name="Google Shape;98;p2"/>
          <p:cNvSpPr/>
          <p:nvPr/>
        </p:nvSpPr>
        <p:spPr>
          <a:xfrm>
            <a:off x="5535787" y="442441"/>
            <a:ext cx="5532000" cy="731200"/>
          </a:xfrm>
          <a:prstGeom prst="rect">
            <a:avLst/>
          </a:prstGeom>
          <a:noFill/>
          <a:ln>
            <a:noFill/>
          </a:ln>
        </p:spPr>
        <p:txBody>
          <a:bodyPr spcFirstLastPara="1" wrap="square" lIns="91433" tIns="45700" rIns="91433" bIns="45700" anchor="ctr" anchorCtr="0">
            <a:noAutofit/>
          </a:bodyPr>
          <a:lstStyle/>
          <a:p>
            <a:pPr defTabSz="1219170">
              <a:buClr>
                <a:srgbClr val="000000"/>
              </a:buClr>
              <a:buSzPts val="1500"/>
            </a:pPr>
            <a:endParaRPr sz="2000" kern="0">
              <a:solidFill>
                <a:srgbClr val="000000"/>
              </a:solidFill>
              <a:latin typeface="Calibri"/>
              <a:ea typeface="Calibri"/>
              <a:cs typeface="Calibri"/>
              <a:sym typeface="Calibri"/>
            </a:endParaRPr>
          </a:p>
        </p:txBody>
      </p:sp>
      <p:sp>
        <p:nvSpPr>
          <p:cNvPr id="99" name="Google Shape;99;p2"/>
          <p:cNvSpPr/>
          <p:nvPr/>
        </p:nvSpPr>
        <p:spPr>
          <a:xfrm>
            <a:off x="5535787" y="533015"/>
            <a:ext cx="5532000" cy="731200"/>
          </a:xfrm>
          <a:prstGeom prst="rect">
            <a:avLst/>
          </a:prstGeom>
          <a:noFill/>
          <a:ln>
            <a:noFill/>
          </a:ln>
        </p:spPr>
        <p:txBody>
          <a:bodyPr spcFirstLastPara="1" wrap="square" lIns="91433" tIns="45700" rIns="91433" bIns="45700" anchor="ctr" anchorCtr="0">
            <a:noAutofit/>
          </a:bodyPr>
          <a:lstStyle/>
          <a:p>
            <a:pPr defTabSz="1219170">
              <a:lnSpc>
                <a:spcPct val="80000"/>
              </a:lnSpc>
              <a:buClr>
                <a:srgbClr val="15294D"/>
              </a:buClr>
              <a:buSzPts val="1500"/>
            </a:pPr>
            <a:r>
              <a:rPr lang="en" sz="2000" b="1" kern="0">
                <a:solidFill>
                  <a:srgbClr val="15294D"/>
                </a:solidFill>
                <a:latin typeface="Calibri"/>
                <a:ea typeface="Calibri"/>
                <a:cs typeface="Calibri"/>
                <a:sym typeface="Calibri"/>
              </a:rPr>
              <a:t>Relevant Social and Moral Determinants of Health are no longer incentivized as a standard quality metric during inpatient hospitalization </a:t>
            </a:r>
            <a:endParaRPr sz="2000" b="1" kern="0">
              <a:solidFill>
                <a:srgbClr val="000000"/>
              </a:solidFill>
              <a:latin typeface="Calibri"/>
              <a:ea typeface="Calibri"/>
              <a:cs typeface="Calibri"/>
              <a:sym typeface="Calibri"/>
            </a:endParaRPr>
          </a:p>
        </p:txBody>
      </p:sp>
      <p:sp>
        <p:nvSpPr>
          <p:cNvPr id="100" name="Google Shape;100;p2"/>
          <p:cNvSpPr/>
          <p:nvPr/>
        </p:nvSpPr>
        <p:spPr>
          <a:xfrm>
            <a:off x="5558647" y="3344840"/>
            <a:ext cx="5532000" cy="731200"/>
          </a:xfrm>
          <a:prstGeom prst="rect">
            <a:avLst/>
          </a:prstGeom>
          <a:noFill/>
          <a:ln>
            <a:noFill/>
          </a:ln>
        </p:spPr>
        <p:txBody>
          <a:bodyPr spcFirstLastPara="1" wrap="square" lIns="91433" tIns="45700" rIns="91433" bIns="45700" anchor="ctr" anchorCtr="0">
            <a:noAutofit/>
          </a:bodyPr>
          <a:lstStyle/>
          <a:p>
            <a:pPr defTabSz="1219170">
              <a:lnSpc>
                <a:spcPct val="80000"/>
              </a:lnSpc>
              <a:buClr>
                <a:srgbClr val="15294D"/>
              </a:buClr>
              <a:buSzPts val="1500"/>
            </a:pPr>
            <a:r>
              <a:rPr lang="en" sz="2000" b="1" kern="0">
                <a:solidFill>
                  <a:srgbClr val="15294D"/>
                </a:solidFill>
                <a:latin typeface="Calibri"/>
                <a:ea typeface="Calibri"/>
                <a:cs typeface="Calibri"/>
                <a:sym typeface="Calibri"/>
              </a:rPr>
              <a:t>There is a great need for a standardized approach to identify and individualize social support intervention, and educate providers on local resources</a:t>
            </a:r>
            <a:endParaRPr sz="2000" b="1" kern="0">
              <a:solidFill>
                <a:srgbClr val="000000"/>
              </a:solidFill>
              <a:latin typeface="Calibri"/>
              <a:ea typeface="Calibri"/>
              <a:cs typeface="Calibri"/>
              <a:sym typeface="Calibri"/>
            </a:endParaRPr>
          </a:p>
        </p:txBody>
      </p:sp>
      <p:sp>
        <p:nvSpPr>
          <p:cNvPr id="101" name="Google Shape;101;p2"/>
          <p:cNvSpPr/>
          <p:nvPr/>
        </p:nvSpPr>
        <p:spPr>
          <a:xfrm>
            <a:off x="5558620" y="4309513"/>
            <a:ext cx="5943600" cy="1234400"/>
          </a:xfrm>
          <a:prstGeom prst="roundRect">
            <a:avLst>
              <a:gd name="adj" fmla="val 5926"/>
            </a:avLst>
          </a:prstGeom>
          <a:solidFill>
            <a:srgbClr val="EEF4F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102" name="Google Shape;102;p2"/>
          <p:cNvSpPr/>
          <p:nvPr/>
        </p:nvSpPr>
        <p:spPr>
          <a:xfrm>
            <a:off x="5664147" y="4537840"/>
            <a:ext cx="5532000" cy="731200"/>
          </a:xfrm>
          <a:prstGeom prst="rect">
            <a:avLst/>
          </a:prstGeom>
          <a:noFill/>
          <a:ln>
            <a:noFill/>
          </a:ln>
        </p:spPr>
        <p:txBody>
          <a:bodyPr spcFirstLastPara="1" wrap="square" lIns="91433" tIns="45700" rIns="91433" bIns="45700" anchor="ctr" anchorCtr="0">
            <a:noAutofit/>
          </a:bodyPr>
          <a:lstStyle/>
          <a:p>
            <a:pPr defTabSz="1219170">
              <a:lnSpc>
                <a:spcPct val="80000"/>
              </a:lnSpc>
              <a:buClr>
                <a:srgbClr val="15294D"/>
              </a:buClr>
              <a:buSzPts val="1500"/>
            </a:pPr>
            <a:r>
              <a:rPr lang="en" sz="2000" b="1" kern="0">
                <a:solidFill>
                  <a:srgbClr val="15294D"/>
                </a:solidFill>
                <a:latin typeface="Calibri"/>
                <a:ea typeface="Calibri"/>
                <a:cs typeface="Calibri"/>
                <a:sym typeface="Calibri"/>
              </a:rPr>
              <a:t>The post discharge/transitional care clinic is the perfect point for guided intervention</a:t>
            </a:r>
            <a:endParaRPr sz="2000" b="1" kern="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815531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3"/>
          <p:cNvSpPr/>
          <p:nvPr/>
        </p:nvSpPr>
        <p:spPr>
          <a:xfrm>
            <a:off x="150067" y="1046800"/>
            <a:ext cx="11891600" cy="2382000"/>
          </a:xfrm>
          <a:prstGeom prst="roundRect">
            <a:avLst>
              <a:gd name="adj" fmla="val 7042"/>
            </a:avLst>
          </a:prstGeom>
          <a:solidFill>
            <a:srgbClr val="143A7A"/>
          </a:solidFill>
          <a:ln>
            <a:noFill/>
          </a:ln>
        </p:spPr>
        <p:txBody>
          <a:bodyPr spcFirstLastPara="1" wrap="square" lIns="96667" tIns="96667" rIns="96667" bIns="96667"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08" name="Google Shape;108;p3"/>
          <p:cNvSpPr/>
          <p:nvPr/>
        </p:nvSpPr>
        <p:spPr>
          <a:xfrm>
            <a:off x="312569" y="1565800"/>
            <a:ext cx="11215200" cy="1372800"/>
          </a:xfrm>
          <a:prstGeom prst="rect">
            <a:avLst/>
          </a:prstGeom>
          <a:noFill/>
          <a:ln>
            <a:noFill/>
          </a:ln>
        </p:spPr>
        <p:txBody>
          <a:bodyPr spcFirstLastPara="1" wrap="square" lIns="96667" tIns="48300" rIns="96667" bIns="48300" anchor="ctr" anchorCtr="0">
            <a:noAutofit/>
          </a:bodyPr>
          <a:lstStyle/>
          <a:p>
            <a:pPr defTabSz="1219170">
              <a:lnSpc>
                <a:spcPct val="138888"/>
              </a:lnSpc>
              <a:buClr>
                <a:srgbClr val="FFFFFF"/>
              </a:buClr>
              <a:buSzPts val="1427"/>
            </a:pPr>
            <a:r>
              <a:rPr lang="en" sz="2667" kern="0">
                <a:solidFill>
                  <a:srgbClr val="FFFFFF"/>
                </a:solidFill>
                <a:latin typeface="Calibri"/>
                <a:ea typeface="Calibri"/>
                <a:cs typeface="Calibri"/>
                <a:sym typeface="Calibri"/>
              </a:rPr>
              <a:t>Among </a:t>
            </a:r>
            <a:r>
              <a:rPr lang="en" sz="2667" b="1" kern="0">
                <a:solidFill>
                  <a:srgbClr val="78A6E4"/>
                </a:solidFill>
                <a:latin typeface="Calibri"/>
                <a:ea typeface="Calibri"/>
                <a:cs typeface="Calibri"/>
                <a:sym typeface="Calibri"/>
              </a:rPr>
              <a:t>internal medicine patients</a:t>
            </a:r>
            <a:r>
              <a:rPr lang="en" sz="2667" kern="0">
                <a:solidFill>
                  <a:srgbClr val="FFFFFF"/>
                </a:solidFill>
                <a:latin typeface="Calibri"/>
                <a:ea typeface="Calibri"/>
                <a:cs typeface="Calibri"/>
                <a:sym typeface="Calibri"/>
              </a:rPr>
              <a:t>, we will identify </a:t>
            </a:r>
            <a:r>
              <a:rPr lang="en" sz="2667" b="1" kern="0">
                <a:solidFill>
                  <a:srgbClr val="78A6E4"/>
                </a:solidFill>
                <a:latin typeface="Calibri"/>
                <a:ea typeface="Calibri"/>
                <a:cs typeface="Calibri"/>
                <a:sym typeface="Calibri"/>
              </a:rPr>
              <a:t>individual health barriers</a:t>
            </a:r>
            <a:r>
              <a:rPr lang="en" sz="2667" kern="0">
                <a:solidFill>
                  <a:srgbClr val="FFFFFF"/>
                </a:solidFill>
                <a:latin typeface="Calibri"/>
                <a:ea typeface="Calibri"/>
                <a:cs typeface="Calibri"/>
                <a:sym typeface="Calibri"/>
              </a:rPr>
              <a:t> to increase post-discharge clinic attendance to </a:t>
            </a:r>
            <a:r>
              <a:rPr lang="en" sz="2667" b="1" kern="0">
                <a:solidFill>
                  <a:srgbClr val="78A6E4"/>
                </a:solidFill>
                <a:latin typeface="Calibri"/>
                <a:ea typeface="Calibri"/>
                <a:cs typeface="Calibri"/>
                <a:sym typeface="Calibri"/>
              </a:rPr>
              <a:t>80%</a:t>
            </a:r>
            <a:r>
              <a:rPr lang="en" sz="2667" kern="0">
                <a:solidFill>
                  <a:srgbClr val="FFFFFF"/>
                </a:solidFill>
                <a:latin typeface="Calibri"/>
                <a:ea typeface="Calibri"/>
                <a:cs typeface="Calibri"/>
                <a:sym typeface="Calibri"/>
              </a:rPr>
              <a:t> over a </a:t>
            </a:r>
            <a:r>
              <a:rPr lang="en" sz="2667" b="1" kern="0">
                <a:solidFill>
                  <a:srgbClr val="78A6E4"/>
                </a:solidFill>
                <a:latin typeface="Calibri"/>
                <a:ea typeface="Calibri"/>
                <a:cs typeface="Calibri"/>
                <a:sym typeface="Calibri"/>
              </a:rPr>
              <a:t>6 month </a:t>
            </a:r>
            <a:r>
              <a:rPr lang="en" sz="2667" kern="0">
                <a:solidFill>
                  <a:srgbClr val="FFFFFF"/>
                </a:solidFill>
                <a:latin typeface="Calibri"/>
                <a:ea typeface="Calibri"/>
                <a:cs typeface="Calibri"/>
                <a:sym typeface="Calibri"/>
              </a:rPr>
              <a:t>period, educate our residents on a </a:t>
            </a:r>
            <a:r>
              <a:rPr lang="en" sz="2667" b="1" kern="0">
                <a:solidFill>
                  <a:srgbClr val="78A6E4"/>
                </a:solidFill>
                <a:latin typeface="Calibri"/>
                <a:ea typeface="Calibri"/>
                <a:cs typeface="Calibri"/>
                <a:sym typeface="Calibri"/>
              </a:rPr>
              <a:t>targeted SDOH curriculum</a:t>
            </a:r>
            <a:r>
              <a:rPr lang="en" sz="2667" kern="0">
                <a:solidFill>
                  <a:srgbClr val="FFFFFF"/>
                </a:solidFill>
                <a:latin typeface="Calibri"/>
                <a:ea typeface="Calibri"/>
                <a:cs typeface="Calibri"/>
                <a:sym typeface="Calibri"/>
              </a:rPr>
              <a:t> and observe the impact on </a:t>
            </a:r>
            <a:r>
              <a:rPr lang="en" sz="2667" b="1" kern="0">
                <a:solidFill>
                  <a:srgbClr val="78A6E4"/>
                </a:solidFill>
                <a:latin typeface="Calibri"/>
                <a:ea typeface="Calibri"/>
                <a:cs typeface="Calibri"/>
                <a:sym typeface="Calibri"/>
              </a:rPr>
              <a:t>30 day readmissions, ED visits, and mortality </a:t>
            </a:r>
            <a:endParaRPr sz="2667" kern="0">
              <a:solidFill>
                <a:srgbClr val="78A6E4"/>
              </a:solidFill>
              <a:latin typeface="Calibri"/>
              <a:ea typeface="Calibri"/>
              <a:cs typeface="Calibri"/>
              <a:sym typeface="Calibri"/>
            </a:endParaRPr>
          </a:p>
        </p:txBody>
      </p:sp>
      <p:sp>
        <p:nvSpPr>
          <p:cNvPr id="109" name="Google Shape;109;p3"/>
          <p:cNvSpPr/>
          <p:nvPr/>
        </p:nvSpPr>
        <p:spPr>
          <a:xfrm>
            <a:off x="150067" y="3766800"/>
            <a:ext cx="11891600" cy="1904400"/>
          </a:xfrm>
          <a:prstGeom prst="roundRect">
            <a:avLst>
              <a:gd name="adj" fmla="val 7042"/>
            </a:avLst>
          </a:prstGeom>
          <a:solidFill>
            <a:srgbClr val="143A7A"/>
          </a:solidFill>
          <a:ln>
            <a:noFill/>
          </a:ln>
        </p:spPr>
        <p:txBody>
          <a:bodyPr spcFirstLastPara="1" wrap="square" lIns="96667" tIns="96667" rIns="96667" bIns="96667" anchor="ctr" anchorCtr="0">
            <a:noAutofit/>
          </a:bodyPr>
          <a:lstStyle/>
          <a:p>
            <a:pPr defTabSz="1219170">
              <a:lnSpc>
                <a:spcPct val="138888"/>
              </a:lnSpc>
              <a:buClr>
                <a:srgbClr val="FFFFFF"/>
              </a:buClr>
              <a:buSzPts val="1427"/>
            </a:pPr>
            <a:endParaRPr sz="2667" kern="0">
              <a:solidFill>
                <a:srgbClr val="78A6E4"/>
              </a:solidFill>
              <a:latin typeface="Calibri"/>
              <a:ea typeface="Calibri"/>
              <a:cs typeface="Calibri"/>
              <a:sym typeface="Calibri"/>
            </a:endParaRPr>
          </a:p>
        </p:txBody>
      </p:sp>
      <p:sp>
        <p:nvSpPr>
          <p:cNvPr id="110" name="Google Shape;110;p3"/>
          <p:cNvSpPr/>
          <p:nvPr/>
        </p:nvSpPr>
        <p:spPr>
          <a:xfrm>
            <a:off x="150200" y="4032600"/>
            <a:ext cx="11891600" cy="1372800"/>
          </a:xfrm>
          <a:prstGeom prst="rect">
            <a:avLst/>
          </a:prstGeom>
          <a:noFill/>
          <a:ln>
            <a:noFill/>
          </a:ln>
        </p:spPr>
        <p:txBody>
          <a:bodyPr spcFirstLastPara="1" wrap="square" lIns="96667" tIns="48300" rIns="96667" bIns="48300" anchor="ctr" anchorCtr="0">
            <a:noAutofit/>
          </a:bodyPr>
          <a:lstStyle/>
          <a:p>
            <a:pPr defTabSz="1219170">
              <a:lnSpc>
                <a:spcPct val="138888"/>
              </a:lnSpc>
              <a:buClr>
                <a:srgbClr val="FFFFFF"/>
              </a:buClr>
              <a:buSzPts val="1427"/>
            </a:pPr>
            <a:r>
              <a:rPr lang="en" sz="2667" kern="0">
                <a:solidFill>
                  <a:srgbClr val="FFFFFF"/>
                </a:solidFill>
                <a:latin typeface="Calibri"/>
                <a:ea typeface="Calibri"/>
                <a:cs typeface="Calibri"/>
                <a:sym typeface="Calibri"/>
              </a:rPr>
              <a:t>This aligns well with Ascensions’ institutional priority to provide</a:t>
            </a:r>
            <a:r>
              <a:rPr lang="en" sz="2667" b="1" kern="0">
                <a:solidFill>
                  <a:srgbClr val="FFFFFF"/>
                </a:solidFill>
                <a:latin typeface="Calibri"/>
                <a:ea typeface="Calibri"/>
                <a:cs typeface="Calibri"/>
                <a:sym typeface="Calibri"/>
              </a:rPr>
              <a:t> high value, holistic care </a:t>
            </a:r>
            <a:r>
              <a:rPr lang="en" sz="2667" b="1" kern="0">
                <a:solidFill>
                  <a:srgbClr val="78A6E4"/>
                </a:solidFill>
                <a:latin typeface="Calibri"/>
                <a:ea typeface="Calibri"/>
                <a:cs typeface="Calibri"/>
                <a:sym typeface="Calibri"/>
              </a:rPr>
              <a:t>for our most vulnerable patients</a:t>
            </a:r>
            <a:r>
              <a:rPr lang="en" sz="2667" b="1" kern="0">
                <a:solidFill>
                  <a:srgbClr val="FFFFFF"/>
                </a:solidFill>
                <a:latin typeface="Calibri"/>
                <a:ea typeface="Calibri"/>
                <a:cs typeface="Calibri"/>
                <a:sym typeface="Calibri"/>
              </a:rPr>
              <a:t> </a:t>
            </a:r>
            <a:r>
              <a:rPr lang="en" sz="2667" kern="0">
                <a:solidFill>
                  <a:srgbClr val="FFFFFF"/>
                </a:solidFill>
                <a:latin typeface="Calibri"/>
                <a:ea typeface="Calibri"/>
                <a:cs typeface="Calibri"/>
                <a:sym typeface="Calibri"/>
              </a:rPr>
              <a:t>while training striving for </a:t>
            </a:r>
            <a:r>
              <a:rPr lang="en" sz="2667" b="1" kern="0">
                <a:solidFill>
                  <a:srgbClr val="78A6E4"/>
                </a:solidFill>
                <a:latin typeface="Calibri"/>
                <a:ea typeface="Calibri"/>
                <a:cs typeface="Calibri"/>
                <a:sym typeface="Calibri"/>
              </a:rPr>
              <a:t>excellence in training residents to meet the needs of todays’ clinical environment</a:t>
            </a:r>
            <a:r>
              <a:rPr lang="en" sz="2667" b="1" kern="0">
                <a:solidFill>
                  <a:srgbClr val="FFFFFF"/>
                </a:solidFill>
                <a:latin typeface="Calibri"/>
                <a:ea typeface="Calibri"/>
                <a:cs typeface="Calibri"/>
                <a:sym typeface="Calibri"/>
              </a:rPr>
              <a:t> </a:t>
            </a:r>
            <a:endParaRPr sz="2667" b="1" kern="0">
              <a:solidFill>
                <a:srgbClr val="78A6E4"/>
              </a:solidFill>
              <a:latin typeface="Calibri"/>
              <a:ea typeface="Calibri"/>
              <a:cs typeface="Calibri"/>
              <a:sym typeface="Calibri"/>
            </a:endParaRPr>
          </a:p>
        </p:txBody>
      </p:sp>
      <p:sp>
        <p:nvSpPr>
          <p:cNvPr id="111" name="Google Shape;111;p3"/>
          <p:cNvSpPr txBox="1"/>
          <p:nvPr/>
        </p:nvSpPr>
        <p:spPr>
          <a:xfrm>
            <a:off x="0" y="0"/>
            <a:ext cx="6937600" cy="737406"/>
          </a:xfrm>
          <a:prstGeom prst="rect">
            <a:avLst/>
          </a:prstGeom>
          <a:noFill/>
          <a:ln>
            <a:noFill/>
          </a:ln>
        </p:spPr>
        <p:txBody>
          <a:bodyPr spcFirstLastPara="1" wrap="square" lIns="121900" tIns="121900" rIns="121900" bIns="121900" anchor="t" anchorCtr="0">
            <a:spAutoFit/>
          </a:bodyPr>
          <a:lstStyle/>
          <a:p>
            <a:pPr defTabSz="1219170">
              <a:buClr>
                <a:srgbClr val="000000"/>
              </a:buClr>
              <a:buSzPts val="2394"/>
            </a:pPr>
            <a:r>
              <a:rPr lang="en" sz="3192" b="1" kern="0">
                <a:solidFill>
                  <a:srgbClr val="143A7A"/>
                </a:solidFill>
                <a:latin typeface="Cambria"/>
                <a:ea typeface="Cambria"/>
                <a:cs typeface="Cambria"/>
                <a:sym typeface="Cambria"/>
              </a:rPr>
              <a:t>Aim, Objectives and Alignment</a:t>
            </a:r>
            <a:endParaRPr sz="3192" kern="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425658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4"/>
          <p:cNvSpPr/>
          <p:nvPr/>
        </p:nvSpPr>
        <p:spPr>
          <a:xfrm>
            <a:off x="217967" y="44663"/>
            <a:ext cx="11220000" cy="820800"/>
          </a:xfrm>
          <a:prstGeom prst="rect">
            <a:avLst/>
          </a:prstGeom>
          <a:noFill/>
          <a:ln>
            <a:noFill/>
          </a:ln>
        </p:spPr>
        <p:txBody>
          <a:bodyPr spcFirstLastPara="1" wrap="square" lIns="91200" tIns="45600" rIns="91200" bIns="45600" anchor="ctr" anchorCtr="0">
            <a:noAutofit/>
          </a:bodyPr>
          <a:lstStyle/>
          <a:p>
            <a:pPr defTabSz="1219170">
              <a:buClr>
                <a:srgbClr val="143A7A"/>
              </a:buClr>
              <a:buSzPts val="2394"/>
            </a:pPr>
            <a:r>
              <a:rPr lang="en" sz="3192" b="1" kern="0">
                <a:solidFill>
                  <a:srgbClr val="143A7A"/>
                </a:solidFill>
                <a:latin typeface="Cambria"/>
                <a:ea typeface="Cambria"/>
                <a:cs typeface="Cambria"/>
                <a:sym typeface="Cambria"/>
              </a:rPr>
              <a:t>Measures</a:t>
            </a:r>
            <a:endParaRPr sz="3192" kern="0">
              <a:solidFill>
                <a:srgbClr val="000000"/>
              </a:solidFill>
              <a:latin typeface="Calibri"/>
              <a:ea typeface="Calibri"/>
              <a:cs typeface="Calibri"/>
              <a:sym typeface="Calibri"/>
            </a:endParaRPr>
          </a:p>
        </p:txBody>
      </p:sp>
      <p:sp>
        <p:nvSpPr>
          <p:cNvPr id="117" name="Google Shape;117;p4"/>
          <p:cNvSpPr/>
          <p:nvPr/>
        </p:nvSpPr>
        <p:spPr>
          <a:xfrm>
            <a:off x="6627600" y="1354100"/>
            <a:ext cx="5378400" cy="3845200"/>
          </a:xfrm>
          <a:prstGeom prst="roundRect">
            <a:avLst>
              <a:gd name="adj" fmla="val 1778"/>
            </a:avLst>
          </a:prstGeom>
          <a:solidFill>
            <a:srgbClr val="EEF4FC"/>
          </a:solidFill>
          <a:ln>
            <a:noFill/>
          </a:ln>
        </p:spPr>
        <p:txBody>
          <a:bodyPr spcFirstLastPara="1" wrap="square" lIns="91200" tIns="45600" rIns="91200" bIns="45600" anchor="t" anchorCtr="0">
            <a:noAutofit/>
          </a:bodyPr>
          <a:lstStyle/>
          <a:p>
            <a:pPr defTabSz="1219170">
              <a:buClr>
                <a:srgbClr val="000000"/>
              </a:buClr>
              <a:buSzPts val="1347"/>
            </a:pPr>
            <a:endParaRPr sz="1796" kern="0">
              <a:solidFill>
                <a:srgbClr val="000000"/>
              </a:solidFill>
              <a:latin typeface="Calibri"/>
              <a:ea typeface="Calibri"/>
              <a:cs typeface="Calibri"/>
              <a:sym typeface="Calibri"/>
            </a:endParaRPr>
          </a:p>
        </p:txBody>
      </p:sp>
      <p:sp>
        <p:nvSpPr>
          <p:cNvPr id="118" name="Google Shape;118;p4"/>
          <p:cNvSpPr/>
          <p:nvPr/>
        </p:nvSpPr>
        <p:spPr>
          <a:xfrm>
            <a:off x="6855637" y="1536549"/>
            <a:ext cx="5108400" cy="364800"/>
          </a:xfrm>
          <a:prstGeom prst="rect">
            <a:avLst/>
          </a:prstGeom>
          <a:noFill/>
          <a:ln>
            <a:noFill/>
          </a:ln>
        </p:spPr>
        <p:txBody>
          <a:bodyPr spcFirstLastPara="1" wrap="square" lIns="91200" tIns="45600" rIns="91200" bIns="45600" anchor="ctr" anchorCtr="0">
            <a:noAutofit/>
          </a:bodyPr>
          <a:lstStyle/>
          <a:p>
            <a:pPr defTabSz="1219170">
              <a:buClr>
                <a:srgbClr val="1F69D2"/>
              </a:buClr>
              <a:buSzPts val="1197"/>
            </a:pPr>
            <a:r>
              <a:rPr lang="en" sz="2800" b="1" kern="0">
                <a:solidFill>
                  <a:srgbClr val="1F69D2"/>
                </a:solidFill>
                <a:latin typeface="Calibri"/>
                <a:ea typeface="Calibri"/>
                <a:cs typeface="Calibri"/>
                <a:sym typeface="Calibri"/>
              </a:rPr>
              <a:t>Study design</a:t>
            </a:r>
            <a:endParaRPr sz="2800" kern="0">
              <a:solidFill>
                <a:srgbClr val="000000"/>
              </a:solidFill>
              <a:latin typeface="Calibri"/>
              <a:ea typeface="Calibri"/>
              <a:cs typeface="Calibri"/>
              <a:sym typeface="Calibri"/>
            </a:endParaRPr>
          </a:p>
        </p:txBody>
      </p:sp>
      <p:sp>
        <p:nvSpPr>
          <p:cNvPr id="119" name="Google Shape;119;p4"/>
          <p:cNvSpPr/>
          <p:nvPr/>
        </p:nvSpPr>
        <p:spPr>
          <a:xfrm>
            <a:off x="6901227" y="2271971"/>
            <a:ext cx="5017200" cy="1824400"/>
          </a:xfrm>
          <a:prstGeom prst="rect">
            <a:avLst/>
          </a:prstGeom>
          <a:noFill/>
          <a:ln>
            <a:noFill/>
          </a:ln>
        </p:spPr>
        <p:txBody>
          <a:bodyPr spcFirstLastPara="1" wrap="square" lIns="91200" tIns="45600" rIns="91200" bIns="45600" anchor="ctr" anchorCtr="0">
            <a:noAutofit/>
          </a:bodyPr>
          <a:lstStyle/>
          <a:p>
            <a:pPr marL="342074" indent="-342074" defTabSz="1219170">
              <a:spcBef>
                <a:spcPts val="997"/>
              </a:spcBef>
              <a:buClr>
                <a:srgbClr val="15294D"/>
              </a:buClr>
              <a:buSzPts val="1600"/>
              <a:buFont typeface="Calibri"/>
              <a:buChar char="•"/>
            </a:pPr>
            <a:r>
              <a:rPr lang="en" sz="2133" kern="0">
                <a:solidFill>
                  <a:srgbClr val="15294D"/>
                </a:solidFill>
                <a:latin typeface="Calibri"/>
                <a:ea typeface="Calibri"/>
                <a:cs typeface="Calibri"/>
                <a:sym typeface="Calibri"/>
              </a:rPr>
              <a:t>Retrospective/prospective observational study</a:t>
            </a:r>
            <a:endParaRPr sz="2133" kern="0">
              <a:solidFill>
                <a:srgbClr val="000000"/>
              </a:solidFill>
              <a:latin typeface="Calibri"/>
              <a:ea typeface="Calibri"/>
              <a:cs typeface="Calibri"/>
              <a:sym typeface="Calibri"/>
            </a:endParaRPr>
          </a:p>
          <a:p>
            <a:pPr marL="342074" indent="-342074" defTabSz="1219170">
              <a:spcBef>
                <a:spcPts val="997"/>
              </a:spcBef>
              <a:buClr>
                <a:srgbClr val="15294D"/>
              </a:buClr>
              <a:buSzPts val="1600"/>
              <a:buFont typeface="Calibri"/>
              <a:buChar char="•"/>
            </a:pPr>
            <a:r>
              <a:rPr lang="en" sz="2133" kern="0">
                <a:solidFill>
                  <a:srgbClr val="15294D"/>
                </a:solidFill>
                <a:latin typeface="Calibri"/>
                <a:ea typeface="Calibri"/>
                <a:cs typeface="Calibri"/>
                <a:sym typeface="Calibri"/>
              </a:rPr>
              <a:t>Hybrid type 2; observing  effectiveness and implementation</a:t>
            </a:r>
            <a:endParaRPr sz="2133" kern="0">
              <a:solidFill>
                <a:srgbClr val="000000"/>
              </a:solidFill>
              <a:latin typeface="Calibri"/>
              <a:ea typeface="Calibri"/>
              <a:cs typeface="Calibri"/>
              <a:sym typeface="Calibri"/>
            </a:endParaRPr>
          </a:p>
          <a:p>
            <a:pPr marL="342074" indent="-342074" defTabSz="1219170">
              <a:spcBef>
                <a:spcPts val="997"/>
              </a:spcBef>
              <a:buClr>
                <a:srgbClr val="15294D"/>
              </a:buClr>
              <a:buSzPts val="1600"/>
              <a:buFont typeface="Calibri"/>
              <a:buChar char="•"/>
            </a:pPr>
            <a:r>
              <a:rPr lang="en" sz="2133" kern="0">
                <a:solidFill>
                  <a:srgbClr val="15294D"/>
                </a:solidFill>
                <a:latin typeface="Calibri"/>
                <a:ea typeface="Calibri"/>
                <a:cs typeface="Calibri"/>
                <a:sym typeface="Calibri"/>
              </a:rPr>
              <a:t>Data: EHR (inpatient) + REDCap (outpatient), resident survey data </a:t>
            </a:r>
            <a:endParaRPr sz="2133" kern="0">
              <a:solidFill>
                <a:srgbClr val="000000"/>
              </a:solidFill>
              <a:latin typeface="Calibri"/>
              <a:ea typeface="Calibri"/>
              <a:cs typeface="Calibri"/>
              <a:sym typeface="Calibri"/>
            </a:endParaRPr>
          </a:p>
        </p:txBody>
      </p:sp>
      <p:sp>
        <p:nvSpPr>
          <p:cNvPr id="120" name="Google Shape;120;p4"/>
          <p:cNvSpPr/>
          <p:nvPr/>
        </p:nvSpPr>
        <p:spPr>
          <a:xfrm>
            <a:off x="154167" y="1225567"/>
            <a:ext cx="6213200" cy="1231600"/>
          </a:xfrm>
          <a:prstGeom prst="roundRect">
            <a:avLst>
              <a:gd name="adj" fmla="val 6957"/>
            </a:avLst>
          </a:prstGeom>
          <a:solidFill>
            <a:srgbClr val="4181D9"/>
          </a:solidFill>
          <a:ln>
            <a:noFill/>
          </a:ln>
        </p:spPr>
        <p:txBody>
          <a:bodyPr spcFirstLastPara="1" wrap="square" lIns="107100" tIns="53533" rIns="107100" bIns="53533" anchor="t" anchorCtr="0">
            <a:noAutofit/>
          </a:bodyPr>
          <a:lstStyle/>
          <a:p>
            <a:pPr defTabSz="1219170">
              <a:buClr>
                <a:srgbClr val="000000"/>
              </a:buClr>
              <a:buSzPts val="1581"/>
            </a:pPr>
            <a:endParaRPr sz="2108" kern="0">
              <a:solidFill>
                <a:srgbClr val="000000"/>
              </a:solidFill>
              <a:latin typeface="Calibri"/>
              <a:ea typeface="Calibri"/>
              <a:cs typeface="Calibri"/>
              <a:sym typeface="Calibri"/>
            </a:endParaRPr>
          </a:p>
        </p:txBody>
      </p:sp>
      <p:sp>
        <p:nvSpPr>
          <p:cNvPr id="121" name="Google Shape;121;p4"/>
          <p:cNvSpPr/>
          <p:nvPr/>
        </p:nvSpPr>
        <p:spPr>
          <a:xfrm>
            <a:off x="421965" y="1354109"/>
            <a:ext cx="5784400" cy="428400"/>
          </a:xfrm>
          <a:prstGeom prst="rect">
            <a:avLst/>
          </a:prstGeom>
          <a:noFill/>
          <a:ln>
            <a:noFill/>
          </a:ln>
        </p:spPr>
        <p:txBody>
          <a:bodyPr spcFirstLastPara="1" wrap="square" lIns="107100" tIns="53533" rIns="107100" bIns="53533" anchor="ctr" anchorCtr="0">
            <a:noAutofit/>
          </a:bodyPr>
          <a:lstStyle/>
          <a:p>
            <a:pPr defTabSz="1219170">
              <a:buClr>
                <a:srgbClr val="FFFFFF"/>
              </a:buClr>
              <a:buSzPts val="1318"/>
            </a:pPr>
            <a:r>
              <a:rPr lang="en" sz="2819" b="1" kern="0">
                <a:solidFill>
                  <a:srgbClr val="FFFFFF"/>
                </a:solidFill>
                <a:latin typeface="Calibri"/>
                <a:ea typeface="Calibri"/>
                <a:cs typeface="Calibri"/>
                <a:sym typeface="Calibri"/>
              </a:rPr>
              <a:t>Patient outcomes</a:t>
            </a:r>
            <a:endParaRPr sz="2819" kern="0">
              <a:solidFill>
                <a:srgbClr val="000000"/>
              </a:solidFill>
              <a:latin typeface="Calibri"/>
              <a:ea typeface="Calibri"/>
              <a:cs typeface="Calibri"/>
              <a:sym typeface="Calibri"/>
            </a:endParaRPr>
          </a:p>
        </p:txBody>
      </p:sp>
      <p:sp>
        <p:nvSpPr>
          <p:cNvPr id="122" name="Google Shape;122;p4"/>
          <p:cNvSpPr/>
          <p:nvPr/>
        </p:nvSpPr>
        <p:spPr>
          <a:xfrm>
            <a:off x="421965" y="1814724"/>
            <a:ext cx="5784400" cy="535200"/>
          </a:xfrm>
          <a:prstGeom prst="rect">
            <a:avLst/>
          </a:prstGeom>
          <a:noFill/>
          <a:ln>
            <a:noFill/>
          </a:ln>
        </p:spPr>
        <p:txBody>
          <a:bodyPr spcFirstLastPara="1" wrap="square" lIns="107100" tIns="53533" rIns="107100" bIns="53533" anchor="ctr" anchorCtr="0">
            <a:noAutofit/>
          </a:bodyPr>
          <a:lstStyle/>
          <a:p>
            <a:pPr defTabSz="1219170">
              <a:buClr>
                <a:srgbClr val="D6E4F7"/>
              </a:buClr>
              <a:buSzPts val="1142"/>
            </a:pPr>
            <a:r>
              <a:rPr lang="en" sz="2192" kern="0">
                <a:solidFill>
                  <a:srgbClr val="D6E4F7"/>
                </a:solidFill>
                <a:latin typeface="Calibri"/>
                <a:ea typeface="Calibri"/>
                <a:cs typeface="Calibri"/>
                <a:sym typeface="Calibri"/>
              </a:rPr>
              <a:t>Attendance, loss to follow-up and resource use</a:t>
            </a:r>
            <a:endParaRPr sz="2192" kern="0">
              <a:solidFill>
                <a:srgbClr val="000000"/>
              </a:solidFill>
              <a:latin typeface="Calibri"/>
              <a:ea typeface="Calibri"/>
              <a:cs typeface="Calibri"/>
              <a:sym typeface="Calibri"/>
            </a:endParaRPr>
          </a:p>
        </p:txBody>
      </p:sp>
      <p:sp>
        <p:nvSpPr>
          <p:cNvPr id="123" name="Google Shape;123;p4"/>
          <p:cNvSpPr/>
          <p:nvPr/>
        </p:nvSpPr>
        <p:spPr>
          <a:xfrm>
            <a:off x="154167" y="2596696"/>
            <a:ext cx="6213200" cy="1231600"/>
          </a:xfrm>
          <a:prstGeom prst="roundRect">
            <a:avLst>
              <a:gd name="adj" fmla="val 6957"/>
            </a:avLst>
          </a:prstGeom>
          <a:solidFill>
            <a:srgbClr val="1F69D2"/>
          </a:solidFill>
          <a:ln>
            <a:noFill/>
          </a:ln>
        </p:spPr>
        <p:txBody>
          <a:bodyPr spcFirstLastPara="1" wrap="square" lIns="107100" tIns="53533" rIns="107100" bIns="53533" anchor="t" anchorCtr="0">
            <a:noAutofit/>
          </a:bodyPr>
          <a:lstStyle/>
          <a:p>
            <a:pPr defTabSz="1219170">
              <a:buClr>
                <a:srgbClr val="000000"/>
              </a:buClr>
              <a:buSzPts val="1581"/>
            </a:pPr>
            <a:endParaRPr sz="2108" kern="0">
              <a:solidFill>
                <a:srgbClr val="000000"/>
              </a:solidFill>
              <a:latin typeface="Calibri"/>
              <a:ea typeface="Calibri"/>
              <a:cs typeface="Calibri"/>
              <a:sym typeface="Calibri"/>
            </a:endParaRPr>
          </a:p>
        </p:txBody>
      </p:sp>
      <p:sp>
        <p:nvSpPr>
          <p:cNvPr id="124" name="Google Shape;124;p4"/>
          <p:cNvSpPr/>
          <p:nvPr/>
        </p:nvSpPr>
        <p:spPr>
          <a:xfrm>
            <a:off x="421965" y="2725239"/>
            <a:ext cx="5784400" cy="428400"/>
          </a:xfrm>
          <a:prstGeom prst="rect">
            <a:avLst/>
          </a:prstGeom>
          <a:noFill/>
          <a:ln>
            <a:noFill/>
          </a:ln>
        </p:spPr>
        <p:txBody>
          <a:bodyPr spcFirstLastPara="1" wrap="square" lIns="107100" tIns="53533" rIns="107100" bIns="53533" anchor="ctr" anchorCtr="0">
            <a:noAutofit/>
          </a:bodyPr>
          <a:lstStyle/>
          <a:p>
            <a:pPr defTabSz="1219170">
              <a:buClr>
                <a:srgbClr val="FFFFFF"/>
              </a:buClr>
              <a:buSzPts val="1318"/>
            </a:pPr>
            <a:r>
              <a:rPr lang="en" sz="2819" b="1" kern="0">
                <a:solidFill>
                  <a:srgbClr val="FFFFFF"/>
                </a:solidFill>
                <a:latin typeface="Calibri"/>
                <a:ea typeface="Calibri"/>
                <a:cs typeface="Calibri"/>
                <a:sym typeface="Calibri"/>
              </a:rPr>
              <a:t>Educational outcomes</a:t>
            </a:r>
            <a:endParaRPr sz="2819" kern="0">
              <a:solidFill>
                <a:srgbClr val="000000"/>
              </a:solidFill>
              <a:latin typeface="Calibri"/>
              <a:ea typeface="Calibri"/>
              <a:cs typeface="Calibri"/>
              <a:sym typeface="Calibri"/>
            </a:endParaRPr>
          </a:p>
        </p:txBody>
      </p:sp>
      <p:sp>
        <p:nvSpPr>
          <p:cNvPr id="125" name="Google Shape;125;p4"/>
          <p:cNvSpPr/>
          <p:nvPr/>
        </p:nvSpPr>
        <p:spPr>
          <a:xfrm>
            <a:off x="421965" y="3185852"/>
            <a:ext cx="5784400" cy="535200"/>
          </a:xfrm>
          <a:prstGeom prst="rect">
            <a:avLst/>
          </a:prstGeom>
          <a:noFill/>
          <a:ln>
            <a:noFill/>
          </a:ln>
        </p:spPr>
        <p:txBody>
          <a:bodyPr spcFirstLastPara="1" wrap="square" lIns="107100" tIns="53533" rIns="107100" bIns="53533" anchor="ctr" anchorCtr="0">
            <a:noAutofit/>
          </a:bodyPr>
          <a:lstStyle/>
          <a:p>
            <a:pPr defTabSz="1219170">
              <a:buClr>
                <a:srgbClr val="D6E4F7"/>
              </a:buClr>
              <a:buSzPts val="1142"/>
            </a:pPr>
            <a:r>
              <a:rPr lang="en" sz="2192" kern="0">
                <a:solidFill>
                  <a:srgbClr val="D6E4F7"/>
                </a:solidFill>
                <a:latin typeface="Calibri"/>
                <a:ea typeface="Calibri"/>
                <a:cs typeface="Calibri"/>
                <a:sym typeface="Calibri"/>
              </a:rPr>
              <a:t>Knowledge of local resources &amp; confidence addressing barriers</a:t>
            </a:r>
            <a:endParaRPr sz="2192" kern="0">
              <a:solidFill>
                <a:srgbClr val="000000"/>
              </a:solidFill>
              <a:latin typeface="Calibri"/>
              <a:ea typeface="Calibri"/>
              <a:cs typeface="Calibri"/>
              <a:sym typeface="Calibri"/>
            </a:endParaRPr>
          </a:p>
        </p:txBody>
      </p:sp>
      <p:sp>
        <p:nvSpPr>
          <p:cNvPr id="126" name="Google Shape;126;p4"/>
          <p:cNvSpPr/>
          <p:nvPr/>
        </p:nvSpPr>
        <p:spPr>
          <a:xfrm>
            <a:off x="154167" y="3967824"/>
            <a:ext cx="6213200" cy="1231600"/>
          </a:xfrm>
          <a:prstGeom prst="roundRect">
            <a:avLst>
              <a:gd name="adj" fmla="val 6957"/>
            </a:avLst>
          </a:prstGeom>
          <a:solidFill>
            <a:srgbClr val="143A7A"/>
          </a:solidFill>
          <a:ln>
            <a:noFill/>
          </a:ln>
        </p:spPr>
        <p:txBody>
          <a:bodyPr spcFirstLastPara="1" wrap="square" lIns="107100" tIns="53533" rIns="107100" bIns="53533" anchor="t" anchorCtr="0">
            <a:noAutofit/>
          </a:bodyPr>
          <a:lstStyle/>
          <a:p>
            <a:pPr defTabSz="1219170">
              <a:buClr>
                <a:srgbClr val="000000"/>
              </a:buClr>
              <a:buSzPts val="1581"/>
            </a:pPr>
            <a:endParaRPr sz="2108" kern="0">
              <a:solidFill>
                <a:srgbClr val="000000"/>
              </a:solidFill>
              <a:latin typeface="Calibri"/>
              <a:ea typeface="Calibri"/>
              <a:cs typeface="Calibri"/>
              <a:sym typeface="Calibri"/>
            </a:endParaRPr>
          </a:p>
        </p:txBody>
      </p:sp>
      <p:sp>
        <p:nvSpPr>
          <p:cNvPr id="127" name="Google Shape;127;p4"/>
          <p:cNvSpPr/>
          <p:nvPr/>
        </p:nvSpPr>
        <p:spPr>
          <a:xfrm>
            <a:off x="421965" y="4096368"/>
            <a:ext cx="5784400" cy="428400"/>
          </a:xfrm>
          <a:prstGeom prst="rect">
            <a:avLst/>
          </a:prstGeom>
          <a:noFill/>
          <a:ln>
            <a:noFill/>
          </a:ln>
        </p:spPr>
        <p:txBody>
          <a:bodyPr spcFirstLastPara="1" wrap="square" lIns="107100" tIns="53533" rIns="107100" bIns="53533" anchor="ctr" anchorCtr="0">
            <a:noAutofit/>
          </a:bodyPr>
          <a:lstStyle/>
          <a:p>
            <a:pPr defTabSz="1219170">
              <a:buClr>
                <a:srgbClr val="FFFFFF"/>
              </a:buClr>
              <a:buSzPts val="1318"/>
            </a:pPr>
            <a:r>
              <a:rPr lang="en" sz="2819" b="1" kern="0">
                <a:solidFill>
                  <a:srgbClr val="FFFFFF"/>
                </a:solidFill>
                <a:latin typeface="Calibri"/>
                <a:ea typeface="Calibri"/>
                <a:cs typeface="Calibri"/>
                <a:sym typeface="Calibri"/>
              </a:rPr>
              <a:t>System outcomes</a:t>
            </a:r>
            <a:endParaRPr sz="2819" kern="0">
              <a:solidFill>
                <a:srgbClr val="000000"/>
              </a:solidFill>
              <a:latin typeface="Calibri"/>
              <a:ea typeface="Calibri"/>
              <a:cs typeface="Calibri"/>
              <a:sym typeface="Calibri"/>
            </a:endParaRPr>
          </a:p>
        </p:txBody>
      </p:sp>
      <p:sp>
        <p:nvSpPr>
          <p:cNvPr id="128" name="Google Shape;128;p4"/>
          <p:cNvSpPr/>
          <p:nvPr/>
        </p:nvSpPr>
        <p:spPr>
          <a:xfrm>
            <a:off x="421965" y="4556981"/>
            <a:ext cx="5784400" cy="535200"/>
          </a:xfrm>
          <a:prstGeom prst="rect">
            <a:avLst/>
          </a:prstGeom>
          <a:noFill/>
          <a:ln>
            <a:noFill/>
          </a:ln>
        </p:spPr>
        <p:txBody>
          <a:bodyPr spcFirstLastPara="1" wrap="square" lIns="107100" tIns="53533" rIns="107100" bIns="53533" anchor="ctr" anchorCtr="0">
            <a:noAutofit/>
          </a:bodyPr>
          <a:lstStyle/>
          <a:p>
            <a:pPr defTabSz="1219170">
              <a:buClr>
                <a:srgbClr val="D6E4F7"/>
              </a:buClr>
              <a:buSzPts val="1142"/>
            </a:pPr>
            <a:r>
              <a:rPr lang="en" sz="2192" kern="0">
                <a:solidFill>
                  <a:srgbClr val="D6E4F7"/>
                </a:solidFill>
                <a:latin typeface="Calibri"/>
                <a:ea typeface="Calibri"/>
                <a:cs typeface="Calibri"/>
                <a:sym typeface="Calibri"/>
              </a:rPr>
              <a:t>30-day readmission, ED visits and mortality</a:t>
            </a:r>
            <a:endParaRPr sz="2192" kern="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725196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5"/>
          <p:cNvSpPr/>
          <p:nvPr/>
        </p:nvSpPr>
        <p:spPr>
          <a:xfrm>
            <a:off x="276600" y="-4"/>
            <a:ext cx="11220000" cy="820800"/>
          </a:xfrm>
          <a:prstGeom prst="rect">
            <a:avLst/>
          </a:prstGeom>
          <a:noFill/>
          <a:ln>
            <a:noFill/>
          </a:ln>
        </p:spPr>
        <p:txBody>
          <a:bodyPr spcFirstLastPara="1" wrap="square" lIns="91200" tIns="45600" rIns="91200" bIns="45600" anchor="ctr" anchorCtr="0">
            <a:noAutofit/>
          </a:bodyPr>
          <a:lstStyle/>
          <a:p>
            <a:pPr defTabSz="1219170">
              <a:buClr>
                <a:srgbClr val="143A7A"/>
              </a:buClr>
              <a:buSzPts val="2394"/>
            </a:pPr>
            <a:r>
              <a:rPr lang="en" sz="3192" b="1" kern="0">
                <a:solidFill>
                  <a:srgbClr val="143A7A"/>
                </a:solidFill>
                <a:latin typeface="Cambria"/>
                <a:ea typeface="Cambria"/>
                <a:cs typeface="Cambria"/>
                <a:sym typeface="Cambria"/>
              </a:rPr>
              <a:t>Interventions/Changes</a:t>
            </a:r>
            <a:endParaRPr sz="3192" kern="0">
              <a:solidFill>
                <a:srgbClr val="000000"/>
              </a:solidFill>
              <a:latin typeface="Calibri"/>
              <a:ea typeface="Calibri"/>
              <a:cs typeface="Calibri"/>
              <a:sym typeface="Calibri"/>
            </a:endParaRPr>
          </a:p>
        </p:txBody>
      </p:sp>
      <p:sp>
        <p:nvSpPr>
          <p:cNvPr id="134" name="Google Shape;134;p5"/>
          <p:cNvSpPr/>
          <p:nvPr/>
        </p:nvSpPr>
        <p:spPr>
          <a:xfrm>
            <a:off x="276600" y="938033"/>
            <a:ext cx="7011200" cy="4823600"/>
          </a:xfrm>
          <a:prstGeom prst="roundRect">
            <a:avLst>
              <a:gd name="adj" fmla="val 1778"/>
            </a:avLst>
          </a:prstGeom>
          <a:solidFill>
            <a:srgbClr val="EEF4FC"/>
          </a:solidFill>
          <a:ln>
            <a:noFill/>
          </a:ln>
        </p:spPr>
        <p:txBody>
          <a:bodyPr spcFirstLastPara="1" wrap="square" lIns="91200" tIns="45600" rIns="91200" bIns="45600" anchor="t" anchorCtr="0">
            <a:noAutofit/>
          </a:bodyPr>
          <a:lstStyle/>
          <a:p>
            <a:pPr defTabSz="1219170">
              <a:buClr>
                <a:srgbClr val="000000"/>
              </a:buClr>
              <a:buSzPts val="1347"/>
            </a:pPr>
            <a:endParaRPr sz="1796" kern="0">
              <a:solidFill>
                <a:srgbClr val="000000"/>
              </a:solidFill>
              <a:latin typeface="Calibri"/>
              <a:ea typeface="Calibri"/>
              <a:cs typeface="Calibri"/>
              <a:sym typeface="Calibri"/>
            </a:endParaRPr>
          </a:p>
        </p:txBody>
      </p:sp>
      <p:sp>
        <p:nvSpPr>
          <p:cNvPr id="135" name="Google Shape;135;p5"/>
          <p:cNvSpPr txBox="1"/>
          <p:nvPr/>
        </p:nvSpPr>
        <p:spPr>
          <a:xfrm>
            <a:off x="472000" y="1049334"/>
            <a:ext cx="6659600" cy="5134699"/>
          </a:xfrm>
          <a:prstGeom prst="rect">
            <a:avLst/>
          </a:prstGeom>
          <a:noFill/>
          <a:ln>
            <a:noFill/>
          </a:ln>
        </p:spPr>
        <p:txBody>
          <a:bodyPr spcFirstLastPara="1" wrap="square" lIns="121900" tIns="121900" rIns="121900" bIns="121900" anchor="t" anchorCtr="0">
            <a:spAutoFit/>
          </a:bodyPr>
          <a:lstStyle/>
          <a:p>
            <a:pPr marL="342074" indent="-342074" defTabSz="1219170">
              <a:spcBef>
                <a:spcPts val="997"/>
              </a:spcBef>
              <a:buClr>
                <a:srgbClr val="15294D"/>
              </a:buClr>
              <a:buSzPts val="2100"/>
              <a:buFont typeface="Calibri"/>
              <a:buChar char="•"/>
            </a:pPr>
            <a:r>
              <a:rPr lang="en" sz="2800" kern="0">
                <a:solidFill>
                  <a:srgbClr val="15294D"/>
                </a:solidFill>
                <a:latin typeface="Calibri"/>
                <a:ea typeface="Calibri"/>
                <a:cs typeface="Calibri"/>
                <a:sym typeface="Calibri"/>
              </a:rPr>
              <a:t>Retrospective/prospective observational study of an educational intervention</a:t>
            </a:r>
            <a:endParaRPr sz="2800" kern="0">
              <a:solidFill>
                <a:srgbClr val="15294D"/>
              </a:solidFill>
              <a:latin typeface="Calibri"/>
              <a:ea typeface="Calibri"/>
              <a:cs typeface="Calibri"/>
              <a:sym typeface="Calibri"/>
            </a:endParaRPr>
          </a:p>
          <a:p>
            <a:pPr marL="342074" indent="-342074" defTabSz="1219170">
              <a:spcBef>
                <a:spcPts val="997"/>
              </a:spcBef>
              <a:buClr>
                <a:srgbClr val="15294D"/>
              </a:buClr>
              <a:buSzPts val="2100"/>
              <a:buFont typeface="Calibri"/>
              <a:buChar char="•"/>
            </a:pPr>
            <a:r>
              <a:rPr lang="en" sz="2800" kern="0">
                <a:solidFill>
                  <a:srgbClr val="15294D"/>
                </a:solidFill>
                <a:latin typeface="Calibri"/>
                <a:ea typeface="Calibri"/>
                <a:cs typeface="Calibri"/>
                <a:sym typeface="Calibri"/>
              </a:rPr>
              <a:t>IRB exempt </a:t>
            </a:r>
            <a:endParaRPr sz="2800" kern="0">
              <a:solidFill>
                <a:srgbClr val="15294D"/>
              </a:solidFill>
              <a:latin typeface="Calibri"/>
              <a:ea typeface="Calibri"/>
              <a:cs typeface="Calibri"/>
              <a:sym typeface="Calibri"/>
            </a:endParaRPr>
          </a:p>
          <a:p>
            <a:pPr marL="342074" indent="-342074" defTabSz="1219170">
              <a:spcBef>
                <a:spcPts val="997"/>
              </a:spcBef>
              <a:buClr>
                <a:srgbClr val="15294D"/>
              </a:buClr>
              <a:buSzPts val="2100"/>
              <a:buFont typeface="Calibri"/>
              <a:buChar char="•"/>
            </a:pPr>
            <a:r>
              <a:rPr lang="en" sz="2800" kern="0">
                <a:solidFill>
                  <a:srgbClr val="15294D"/>
                </a:solidFill>
                <a:latin typeface="Calibri"/>
                <a:ea typeface="Calibri"/>
                <a:cs typeface="Calibri"/>
                <a:sym typeface="Calibri"/>
              </a:rPr>
              <a:t>Good resident engagement </a:t>
            </a:r>
            <a:endParaRPr sz="2800" kern="0">
              <a:solidFill>
                <a:srgbClr val="15294D"/>
              </a:solidFill>
              <a:latin typeface="Calibri"/>
              <a:ea typeface="Calibri"/>
              <a:cs typeface="Calibri"/>
              <a:sym typeface="Calibri"/>
            </a:endParaRPr>
          </a:p>
          <a:p>
            <a:pPr marL="342074" indent="-342074" defTabSz="1219170">
              <a:spcBef>
                <a:spcPts val="997"/>
              </a:spcBef>
              <a:buClr>
                <a:srgbClr val="15294D"/>
              </a:buClr>
              <a:buSzPts val="2100"/>
              <a:buFont typeface="Calibri"/>
              <a:buChar char="•"/>
            </a:pPr>
            <a:r>
              <a:rPr lang="en" sz="2800" kern="0">
                <a:solidFill>
                  <a:srgbClr val="15294D"/>
                </a:solidFill>
                <a:latin typeface="Calibri"/>
                <a:ea typeface="Calibri"/>
                <a:cs typeface="Calibri"/>
                <a:sym typeface="Calibri"/>
              </a:rPr>
              <a:t>Hybrid type 2; observing  effectiveness and implementation, RE-AIM Framework guiding implementation</a:t>
            </a:r>
            <a:endParaRPr sz="2800" kern="0">
              <a:solidFill>
                <a:srgbClr val="000000"/>
              </a:solidFill>
              <a:latin typeface="Calibri"/>
              <a:ea typeface="Calibri"/>
              <a:cs typeface="Calibri"/>
              <a:sym typeface="Calibri"/>
            </a:endParaRPr>
          </a:p>
          <a:p>
            <a:pPr marL="342074" indent="-342074" defTabSz="1219170">
              <a:spcBef>
                <a:spcPts val="997"/>
              </a:spcBef>
              <a:buClr>
                <a:srgbClr val="15294D"/>
              </a:buClr>
              <a:buSzPts val="2100"/>
              <a:buFont typeface="Calibri"/>
              <a:buChar char="•"/>
            </a:pPr>
            <a:r>
              <a:rPr lang="en" sz="2800" kern="0">
                <a:solidFill>
                  <a:srgbClr val="15294D"/>
                </a:solidFill>
                <a:latin typeface="Calibri"/>
                <a:ea typeface="Calibri"/>
                <a:cs typeface="Calibri"/>
                <a:sym typeface="Calibri"/>
              </a:rPr>
              <a:t>Data: EHR (inpatient) + REDCap (outpatient) and  resident survey data </a:t>
            </a:r>
            <a:endParaRPr sz="2800" kern="0">
              <a:solidFill>
                <a:srgbClr val="000000"/>
              </a:solidFill>
              <a:latin typeface="Calibri"/>
              <a:ea typeface="Calibri"/>
              <a:cs typeface="Calibri"/>
              <a:sym typeface="Calibri"/>
            </a:endParaRPr>
          </a:p>
          <a:p>
            <a:pPr defTabSz="1219170">
              <a:buClr>
                <a:srgbClr val="000000"/>
              </a:buClr>
              <a:buSzPts val="1800"/>
            </a:pPr>
            <a:endParaRPr sz="2400" kern="0">
              <a:solidFill>
                <a:srgbClr val="595959"/>
              </a:solidFill>
              <a:latin typeface="Arial"/>
              <a:ea typeface="Arial"/>
              <a:cs typeface="Arial"/>
              <a:sym typeface="Arial"/>
            </a:endParaRPr>
          </a:p>
        </p:txBody>
      </p:sp>
      <p:pic>
        <p:nvPicPr>
          <p:cNvPr id="136" name="Google Shape;136;p5"/>
          <p:cNvPicPr preferRelativeResize="0"/>
          <p:nvPr/>
        </p:nvPicPr>
        <p:blipFill rotWithShape="1">
          <a:blip r:embed="rId3">
            <a:alphaModFix/>
          </a:blip>
          <a:srcRect/>
          <a:stretch/>
        </p:blipFill>
        <p:spPr>
          <a:xfrm>
            <a:off x="7393367" y="1049333"/>
            <a:ext cx="4323731" cy="4122400"/>
          </a:xfrm>
          <a:prstGeom prst="rect">
            <a:avLst/>
          </a:prstGeom>
          <a:noFill/>
          <a:ln>
            <a:noFill/>
          </a:ln>
        </p:spPr>
      </p:pic>
    </p:spTree>
    <p:extLst>
      <p:ext uri="{BB962C8B-B14F-4D97-AF65-F5344CB8AC3E}">
        <p14:creationId xmlns:p14="http://schemas.microsoft.com/office/powerpoint/2010/main" val="2289739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6"/>
          <p:cNvSpPr/>
          <p:nvPr/>
        </p:nvSpPr>
        <p:spPr>
          <a:xfrm>
            <a:off x="276600" y="-4"/>
            <a:ext cx="11220000" cy="820800"/>
          </a:xfrm>
          <a:prstGeom prst="rect">
            <a:avLst/>
          </a:prstGeom>
          <a:noFill/>
          <a:ln>
            <a:noFill/>
          </a:ln>
        </p:spPr>
        <p:txBody>
          <a:bodyPr spcFirstLastPara="1" wrap="square" lIns="91200" tIns="45600" rIns="91200" bIns="45600" anchor="ctr" anchorCtr="0">
            <a:noAutofit/>
          </a:bodyPr>
          <a:lstStyle/>
          <a:p>
            <a:pPr defTabSz="1219170">
              <a:buClr>
                <a:srgbClr val="143A7A"/>
              </a:buClr>
              <a:buSzPts val="2394"/>
            </a:pPr>
            <a:r>
              <a:rPr lang="en" sz="3192" b="1" kern="0">
                <a:solidFill>
                  <a:srgbClr val="143A7A"/>
                </a:solidFill>
                <a:latin typeface="Cambria"/>
                <a:ea typeface="Cambria"/>
                <a:cs typeface="Cambria"/>
                <a:sym typeface="Cambria"/>
              </a:rPr>
              <a:t>Barriers/strategies</a:t>
            </a:r>
            <a:endParaRPr sz="3192" kern="0">
              <a:solidFill>
                <a:srgbClr val="000000"/>
              </a:solidFill>
              <a:latin typeface="Calibri"/>
              <a:ea typeface="Calibri"/>
              <a:cs typeface="Calibri"/>
              <a:sym typeface="Calibri"/>
            </a:endParaRPr>
          </a:p>
        </p:txBody>
      </p:sp>
      <p:sp>
        <p:nvSpPr>
          <p:cNvPr id="142" name="Google Shape;142;p6"/>
          <p:cNvSpPr/>
          <p:nvPr/>
        </p:nvSpPr>
        <p:spPr>
          <a:xfrm>
            <a:off x="253533" y="992867"/>
            <a:ext cx="11056000" cy="4572000"/>
          </a:xfrm>
          <a:prstGeom prst="roundRect">
            <a:avLst>
              <a:gd name="adj" fmla="val 6957"/>
            </a:avLst>
          </a:prstGeom>
          <a:solidFill>
            <a:srgbClr val="4181D9"/>
          </a:solidFill>
          <a:ln>
            <a:noFill/>
          </a:ln>
        </p:spPr>
        <p:txBody>
          <a:bodyPr spcFirstLastPara="1" wrap="square" lIns="91200" tIns="45600" rIns="91200" bIns="45600" anchor="t" anchorCtr="0">
            <a:noAutofit/>
          </a:bodyPr>
          <a:lstStyle/>
          <a:p>
            <a:pPr defTabSz="1219170">
              <a:buClr>
                <a:srgbClr val="000000"/>
              </a:buClr>
              <a:buSzPts val="1347"/>
            </a:pPr>
            <a:endParaRPr sz="1796" kern="0">
              <a:solidFill>
                <a:srgbClr val="000000"/>
              </a:solidFill>
              <a:latin typeface="Calibri"/>
              <a:ea typeface="Calibri"/>
              <a:cs typeface="Calibri"/>
              <a:sym typeface="Calibri"/>
            </a:endParaRPr>
          </a:p>
        </p:txBody>
      </p:sp>
      <p:sp>
        <p:nvSpPr>
          <p:cNvPr id="143" name="Google Shape;143;p6"/>
          <p:cNvSpPr/>
          <p:nvPr/>
        </p:nvSpPr>
        <p:spPr>
          <a:xfrm>
            <a:off x="428333" y="1246867"/>
            <a:ext cx="11148800" cy="4064000"/>
          </a:xfrm>
          <a:prstGeom prst="rect">
            <a:avLst/>
          </a:prstGeom>
          <a:noFill/>
          <a:ln>
            <a:noFill/>
          </a:ln>
        </p:spPr>
        <p:txBody>
          <a:bodyPr spcFirstLastPara="1" wrap="square" lIns="91200" tIns="45600" rIns="91200" bIns="45600" anchor="ctr" anchorCtr="0">
            <a:noAutofit/>
          </a:bodyPr>
          <a:lstStyle/>
          <a:p>
            <a:pPr defTabSz="1219170">
              <a:buClr>
                <a:srgbClr val="000000"/>
              </a:buClr>
              <a:buSzPts val="2100"/>
            </a:pPr>
            <a:endParaRPr sz="2800" kern="0">
              <a:solidFill>
                <a:srgbClr val="FFFFFF"/>
              </a:solidFill>
              <a:latin typeface="Calibri"/>
              <a:ea typeface="Calibri"/>
              <a:cs typeface="Calibri"/>
              <a:sym typeface="Calibri"/>
            </a:endParaRPr>
          </a:p>
          <a:p>
            <a:pPr defTabSz="1219170">
              <a:buClr>
                <a:srgbClr val="000000"/>
              </a:buClr>
              <a:buSzPts val="2100"/>
            </a:pPr>
            <a:r>
              <a:rPr lang="en" sz="2800" kern="0">
                <a:solidFill>
                  <a:srgbClr val="FFFFFF"/>
                </a:solidFill>
                <a:latin typeface="Calibri"/>
                <a:ea typeface="Calibri"/>
                <a:cs typeface="Calibri"/>
                <a:sym typeface="Calibri"/>
              </a:rPr>
              <a:t>Anticipated barriers</a:t>
            </a:r>
            <a:endParaRPr sz="2800" kern="0">
              <a:solidFill>
                <a:srgbClr val="FFFFFF"/>
              </a:solidFill>
              <a:latin typeface="Calibri"/>
              <a:ea typeface="Calibri"/>
              <a:cs typeface="Calibri"/>
              <a:sym typeface="Calibri"/>
            </a:endParaRPr>
          </a:p>
          <a:p>
            <a:pPr marL="609585" indent="-482588" defTabSz="1219170">
              <a:buClr>
                <a:srgbClr val="FFFFFF"/>
              </a:buClr>
              <a:buSzPts val="2100"/>
              <a:buFont typeface="Calibri"/>
              <a:buChar char="●"/>
            </a:pPr>
            <a:r>
              <a:rPr lang="en" sz="2800" kern="0">
                <a:solidFill>
                  <a:srgbClr val="FFFFFF"/>
                </a:solidFill>
                <a:latin typeface="Calibri"/>
                <a:ea typeface="Calibri"/>
                <a:cs typeface="Calibri"/>
                <a:sym typeface="Calibri"/>
              </a:rPr>
              <a:t>May not be able to directly compare core 5 due to loss of incentive with CMS changes</a:t>
            </a:r>
            <a:endParaRPr sz="2800" kern="0">
              <a:solidFill>
                <a:srgbClr val="FFFFFF"/>
              </a:solidFill>
              <a:latin typeface="Calibri"/>
              <a:ea typeface="Calibri"/>
              <a:cs typeface="Calibri"/>
              <a:sym typeface="Calibri"/>
            </a:endParaRPr>
          </a:p>
          <a:p>
            <a:pPr marL="609585" indent="-482588" defTabSz="1219170">
              <a:buClr>
                <a:srgbClr val="FFFFFF"/>
              </a:buClr>
              <a:buSzPts val="2100"/>
              <a:buFont typeface="Calibri"/>
              <a:buChar char="●"/>
            </a:pPr>
            <a:r>
              <a:rPr lang="en" sz="2800" kern="0">
                <a:solidFill>
                  <a:srgbClr val="FFFFFF"/>
                </a:solidFill>
                <a:latin typeface="Calibri"/>
                <a:ea typeface="Calibri"/>
                <a:cs typeface="Calibri"/>
                <a:sym typeface="Calibri"/>
              </a:rPr>
              <a:t>Outpatient reference data delay will be more difficult to access</a:t>
            </a:r>
            <a:endParaRPr sz="2800" kern="0">
              <a:solidFill>
                <a:srgbClr val="FFFFFF"/>
              </a:solidFill>
              <a:latin typeface="Calibri"/>
              <a:ea typeface="Calibri"/>
              <a:cs typeface="Calibri"/>
              <a:sym typeface="Calibri"/>
            </a:endParaRPr>
          </a:p>
          <a:p>
            <a:pPr defTabSz="1219170">
              <a:buClr>
                <a:srgbClr val="000000"/>
              </a:buClr>
              <a:buSzPts val="2100"/>
            </a:pPr>
            <a:endParaRPr sz="2800" kern="0">
              <a:solidFill>
                <a:srgbClr val="FFFFFF"/>
              </a:solidFill>
              <a:latin typeface="Calibri"/>
              <a:ea typeface="Calibri"/>
              <a:cs typeface="Calibri"/>
              <a:sym typeface="Calibri"/>
            </a:endParaRPr>
          </a:p>
          <a:p>
            <a:pPr defTabSz="1219170">
              <a:buClr>
                <a:srgbClr val="000000"/>
              </a:buClr>
              <a:buSzPts val="2100"/>
            </a:pPr>
            <a:r>
              <a:rPr lang="en" sz="2800" kern="0">
                <a:solidFill>
                  <a:srgbClr val="FFFFFF"/>
                </a:solidFill>
                <a:latin typeface="Calibri"/>
                <a:ea typeface="Calibri"/>
                <a:cs typeface="Calibri"/>
                <a:sym typeface="Calibri"/>
              </a:rPr>
              <a:t>Strategies</a:t>
            </a:r>
            <a:endParaRPr sz="2800" kern="0">
              <a:solidFill>
                <a:srgbClr val="FFFFFF"/>
              </a:solidFill>
              <a:latin typeface="Calibri"/>
              <a:ea typeface="Calibri"/>
              <a:cs typeface="Calibri"/>
              <a:sym typeface="Calibri"/>
            </a:endParaRPr>
          </a:p>
          <a:p>
            <a:pPr marL="609585" indent="-482588" defTabSz="1219170">
              <a:buClr>
                <a:srgbClr val="FFFFFF"/>
              </a:buClr>
              <a:buSzPts val="2100"/>
              <a:buFont typeface="Calibri"/>
              <a:buChar char="●"/>
            </a:pPr>
            <a:r>
              <a:rPr lang="en" sz="2800" kern="0">
                <a:solidFill>
                  <a:srgbClr val="FFFFFF"/>
                </a:solidFill>
                <a:latin typeface="Calibri"/>
                <a:ea typeface="Calibri"/>
                <a:cs typeface="Calibri"/>
                <a:sym typeface="Calibri"/>
              </a:rPr>
              <a:t>Good points of contact with the quality/informatics department </a:t>
            </a:r>
            <a:endParaRPr sz="2800" kern="0">
              <a:solidFill>
                <a:srgbClr val="FFFFFF"/>
              </a:solidFill>
              <a:latin typeface="Calibri"/>
              <a:ea typeface="Calibri"/>
              <a:cs typeface="Calibri"/>
              <a:sym typeface="Calibri"/>
            </a:endParaRPr>
          </a:p>
          <a:p>
            <a:pPr marL="609585" indent="-482588" defTabSz="1219170">
              <a:buClr>
                <a:srgbClr val="FFFFFF"/>
              </a:buClr>
              <a:buSzPts val="2100"/>
              <a:buFont typeface="Calibri"/>
              <a:buChar char="●"/>
            </a:pPr>
            <a:r>
              <a:rPr lang="en" sz="2800" kern="0">
                <a:solidFill>
                  <a:srgbClr val="FFFFFF"/>
                </a:solidFill>
                <a:latin typeface="Calibri"/>
                <a:ea typeface="Calibri"/>
                <a:cs typeface="Calibri"/>
                <a:sym typeface="Calibri"/>
              </a:rPr>
              <a:t>Good engagement with residents </a:t>
            </a:r>
            <a:endParaRPr sz="2800" kern="0">
              <a:solidFill>
                <a:srgbClr val="FFFFFF"/>
              </a:solidFill>
              <a:latin typeface="Calibri"/>
              <a:ea typeface="Calibri"/>
              <a:cs typeface="Calibri"/>
              <a:sym typeface="Calibri"/>
            </a:endParaRPr>
          </a:p>
          <a:p>
            <a:pPr marL="609585" indent="-482588" defTabSz="1219170">
              <a:buClr>
                <a:srgbClr val="FFFFFF"/>
              </a:buClr>
              <a:buSzPts val="2100"/>
              <a:buFont typeface="Calibri"/>
              <a:buChar char="●"/>
            </a:pPr>
            <a:r>
              <a:rPr lang="en" sz="2800" kern="0">
                <a:solidFill>
                  <a:srgbClr val="FFFFFF"/>
                </a:solidFill>
                <a:latin typeface="Calibri"/>
                <a:ea typeface="Calibri"/>
                <a:cs typeface="Calibri"/>
                <a:sym typeface="Calibri"/>
              </a:rPr>
              <a:t>Opportunity for integration with new inpatient service to guide PDC referrals </a:t>
            </a:r>
            <a:endParaRPr sz="2800" kern="0">
              <a:solidFill>
                <a:srgbClr val="FFFFFF"/>
              </a:solidFill>
              <a:latin typeface="Calibri"/>
              <a:ea typeface="Calibri"/>
              <a:cs typeface="Calibri"/>
              <a:sym typeface="Calibri"/>
            </a:endParaRPr>
          </a:p>
          <a:p>
            <a:pPr defTabSz="1219170">
              <a:buClr>
                <a:srgbClr val="000000"/>
              </a:buClr>
              <a:buSzPts val="2100"/>
            </a:pPr>
            <a:endParaRPr sz="2800" kern="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3676561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7"/>
          <p:cNvSpPr txBox="1"/>
          <p:nvPr/>
        </p:nvSpPr>
        <p:spPr>
          <a:xfrm>
            <a:off x="418000" y="119667"/>
            <a:ext cx="11125200" cy="618800"/>
          </a:xfrm>
          <a:prstGeom prst="rect">
            <a:avLst/>
          </a:prstGeom>
          <a:noFill/>
          <a:ln>
            <a:noFill/>
          </a:ln>
        </p:spPr>
        <p:txBody>
          <a:bodyPr spcFirstLastPara="1" wrap="square" lIns="121933" tIns="60933" rIns="121933" bIns="60933" anchor="t" anchorCtr="0">
            <a:noAutofit/>
          </a:bodyPr>
          <a:lstStyle/>
          <a:p>
            <a:pPr defTabSz="1219170">
              <a:buClr>
                <a:srgbClr val="000000"/>
              </a:buClr>
              <a:buSzPts val="2400"/>
            </a:pPr>
            <a:r>
              <a:rPr lang="en" sz="3200" b="1" kern="0">
                <a:solidFill>
                  <a:srgbClr val="1B4297"/>
                </a:solidFill>
                <a:latin typeface="Frank Ruhl Libre"/>
                <a:ea typeface="Frank Ruhl Libre"/>
                <a:cs typeface="Frank Ruhl Libre"/>
                <a:sym typeface="Frank Ruhl Libre"/>
              </a:rPr>
              <a:t>Baseline data: patient/system outcomes</a:t>
            </a:r>
            <a:endParaRPr sz="3200" b="1" kern="0">
              <a:solidFill>
                <a:srgbClr val="1B4297"/>
              </a:solidFill>
              <a:latin typeface="Frank Ruhl Libre"/>
              <a:ea typeface="Frank Ruhl Libre"/>
              <a:cs typeface="Frank Ruhl Libre"/>
              <a:sym typeface="Frank Ruhl Libre"/>
            </a:endParaRPr>
          </a:p>
        </p:txBody>
      </p:sp>
      <p:sp>
        <p:nvSpPr>
          <p:cNvPr id="149" name="Google Shape;149;p7"/>
          <p:cNvSpPr/>
          <p:nvPr/>
        </p:nvSpPr>
        <p:spPr>
          <a:xfrm>
            <a:off x="6265303" y="1647333"/>
            <a:ext cx="5456000" cy="3256800"/>
          </a:xfrm>
          <a:prstGeom prst="roundRect">
            <a:avLst>
              <a:gd name="adj" fmla="val 3448"/>
            </a:avLst>
          </a:prstGeom>
          <a:solidFill>
            <a:srgbClr val="1F69D2"/>
          </a:solidFill>
          <a:ln>
            <a:noFill/>
          </a:ln>
        </p:spPr>
        <p:txBody>
          <a:bodyPr spcFirstLastPara="1" wrap="square" lIns="176000" tIns="176000" rIns="176000" bIns="1760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50" name="Google Shape;150;p7"/>
          <p:cNvSpPr/>
          <p:nvPr/>
        </p:nvSpPr>
        <p:spPr>
          <a:xfrm>
            <a:off x="6265303" y="1647363"/>
            <a:ext cx="5629600" cy="2288400"/>
          </a:xfrm>
          <a:prstGeom prst="rect">
            <a:avLst/>
          </a:prstGeom>
          <a:noFill/>
          <a:ln>
            <a:noFill/>
          </a:ln>
        </p:spPr>
        <p:txBody>
          <a:bodyPr spcFirstLastPara="1" wrap="square" lIns="176000" tIns="87967" rIns="176000" bIns="87967" anchor="ctr" anchorCtr="0">
            <a:noAutofit/>
          </a:bodyPr>
          <a:lstStyle/>
          <a:p>
            <a:pPr algn="ctr" defTabSz="1219170">
              <a:buClr>
                <a:srgbClr val="78A6E4"/>
              </a:buClr>
              <a:buSzPts val="7508"/>
            </a:pPr>
            <a:r>
              <a:rPr lang="en" sz="10010" b="1" kern="0">
                <a:solidFill>
                  <a:srgbClr val="EEF4FC"/>
                </a:solidFill>
                <a:latin typeface="Cambria"/>
                <a:ea typeface="Cambria"/>
                <a:cs typeface="Cambria"/>
                <a:sym typeface="Cambria"/>
              </a:rPr>
              <a:t>39%</a:t>
            </a:r>
            <a:endParaRPr sz="10010" kern="0">
              <a:solidFill>
                <a:srgbClr val="EEF4FC"/>
              </a:solidFill>
              <a:latin typeface="Calibri"/>
              <a:ea typeface="Calibri"/>
              <a:cs typeface="Calibri"/>
              <a:sym typeface="Calibri"/>
            </a:endParaRPr>
          </a:p>
        </p:txBody>
      </p:sp>
      <p:sp>
        <p:nvSpPr>
          <p:cNvPr id="151" name="Google Shape;151;p7"/>
          <p:cNvSpPr/>
          <p:nvPr/>
        </p:nvSpPr>
        <p:spPr>
          <a:xfrm>
            <a:off x="6265300" y="3714196"/>
            <a:ext cx="5456000" cy="1190000"/>
          </a:xfrm>
          <a:prstGeom prst="rect">
            <a:avLst/>
          </a:prstGeom>
          <a:noFill/>
          <a:ln>
            <a:noFill/>
          </a:ln>
        </p:spPr>
        <p:txBody>
          <a:bodyPr spcFirstLastPara="1" wrap="square" lIns="176000" tIns="87967" rIns="176000" bIns="87967" anchor="ctr" anchorCtr="0">
            <a:noAutofit/>
          </a:bodyPr>
          <a:lstStyle/>
          <a:p>
            <a:pPr algn="ctr" defTabSz="1219170">
              <a:lnSpc>
                <a:spcPct val="128571"/>
              </a:lnSpc>
              <a:buClr>
                <a:srgbClr val="FFFFFF"/>
              </a:buClr>
              <a:buSzPts val="2021"/>
            </a:pPr>
            <a:r>
              <a:rPr lang="en" sz="3589" b="1" kern="0">
                <a:solidFill>
                  <a:srgbClr val="FFFFFF"/>
                </a:solidFill>
                <a:latin typeface="Calibri"/>
                <a:ea typeface="Calibri"/>
                <a:cs typeface="Calibri"/>
                <a:sym typeface="Calibri"/>
              </a:rPr>
              <a:t>Patients lost to follow-up</a:t>
            </a:r>
            <a:endParaRPr sz="3589" b="1" kern="0">
              <a:solidFill>
                <a:srgbClr val="000000"/>
              </a:solidFill>
              <a:latin typeface="Calibri"/>
              <a:ea typeface="Calibri"/>
              <a:cs typeface="Calibri"/>
              <a:sym typeface="Calibri"/>
            </a:endParaRPr>
          </a:p>
        </p:txBody>
      </p:sp>
      <p:sp>
        <p:nvSpPr>
          <p:cNvPr id="152" name="Google Shape;152;p7"/>
          <p:cNvSpPr/>
          <p:nvPr/>
        </p:nvSpPr>
        <p:spPr>
          <a:xfrm>
            <a:off x="418000" y="1647367"/>
            <a:ext cx="5456000" cy="3256800"/>
          </a:xfrm>
          <a:prstGeom prst="roundRect">
            <a:avLst>
              <a:gd name="adj" fmla="val 3448"/>
            </a:avLst>
          </a:prstGeom>
          <a:solidFill>
            <a:srgbClr val="1F69D2"/>
          </a:solidFill>
          <a:ln>
            <a:noFill/>
          </a:ln>
        </p:spPr>
        <p:txBody>
          <a:bodyPr spcFirstLastPara="1" wrap="square" lIns="176000" tIns="176000" rIns="176000" bIns="1760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53" name="Google Shape;153;p7"/>
          <p:cNvSpPr/>
          <p:nvPr/>
        </p:nvSpPr>
        <p:spPr>
          <a:xfrm>
            <a:off x="769744" y="1647393"/>
            <a:ext cx="5104400" cy="2288400"/>
          </a:xfrm>
          <a:prstGeom prst="rect">
            <a:avLst/>
          </a:prstGeom>
          <a:noFill/>
          <a:ln>
            <a:noFill/>
          </a:ln>
        </p:spPr>
        <p:txBody>
          <a:bodyPr spcFirstLastPara="1" wrap="square" lIns="176000" tIns="87967" rIns="176000" bIns="87967" anchor="ctr" anchorCtr="0">
            <a:noAutofit/>
          </a:bodyPr>
          <a:lstStyle/>
          <a:p>
            <a:pPr algn="ctr" defTabSz="1219170">
              <a:buClr>
                <a:srgbClr val="D6E4F7"/>
              </a:buClr>
              <a:buSzPts val="7508"/>
            </a:pPr>
            <a:r>
              <a:rPr lang="en" sz="10010" b="1" kern="0">
                <a:solidFill>
                  <a:srgbClr val="D6E4F7"/>
                </a:solidFill>
                <a:latin typeface="Cambria"/>
                <a:ea typeface="Cambria"/>
                <a:cs typeface="Cambria"/>
                <a:sym typeface="Cambria"/>
              </a:rPr>
              <a:t>50%</a:t>
            </a:r>
            <a:endParaRPr sz="10010" kern="0">
              <a:solidFill>
                <a:srgbClr val="000000"/>
              </a:solidFill>
              <a:latin typeface="Calibri"/>
              <a:ea typeface="Calibri"/>
              <a:cs typeface="Calibri"/>
              <a:sym typeface="Calibri"/>
            </a:endParaRPr>
          </a:p>
        </p:txBody>
      </p:sp>
      <p:sp>
        <p:nvSpPr>
          <p:cNvPr id="154" name="Google Shape;154;p7"/>
          <p:cNvSpPr/>
          <p:nvPr/>
        </p:nvSpPr>
        <p:spPr>
          <a:xfrm>
            <a:off x="1121799" y="3319835"/>
            <a:ext cx="4400800" cy="1583600"/>
          </a:xfrm>
          <a:prstGeom prst="rect">
            <a:avLst/>
          </a:prstGeom>
          <a:noFill/>
          <a:ln>
            <a:noFill/>
          </a:ln>
        </p:spPr>
        <p:txBody>
          <a:bodyPr spcFirstLastPara="1" wrap="square" lIns="176000" tIns="87967" rIns="176000" bIns="87967" anchor="ctr" anchorCtr="0">
            <a:noAutofit/>
          </a:bodyPr>
          <a:lstStyle/>
          <a:p>
            <a:pPr algn="ctr" defTabSz="1219170">
              <a:lnSpc>
                <a:spcPct val="128571"/>
              </a:lnSpc>
              <a:buClr>
                <a:srgbClr val="FFFFFF"/>
              </a:buClr>
              <a:buSzPts val="2021"/>
            </a:pPr>
            <a:r>
              <a:rPr lang="en" sz="3589" b="1" kern="0">
                <a:solidFill>
                  <a:srgbClr val="FFFFFF"/>
                </a:solidFill>
                <a:latin typeface="Calibri"/>
                <a:ea typeface="Calibri"/>
                <a:cs typeface="Calibri"/>
                <a:sym typeface="Calibri"/>
              </a:rPr>
              <a:t>clinic attendance rate</a:t>
            </a:r>
            <a:endParaRPr sz="3589" b="1" kern="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4065799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8"/>
          <p:cNvSpPr txBox="1"/>
          <p:nvPr/>
        </p:nvSpPr>
        <p:spPr>
          <a:xfrm>
            <a:off x="418000" y="119667"/>
            <a:ext cx="11125200" cy="618800"/>
          </a:xfrm>
          <a:prstGeom prst="rect">
            <a:avLst/>
          </a:prstGeom>
          <a:noFill/>
          <a:ln>
            <a:noFill/>
          </a:ln>
        </p:spPr>
        <p:txBody>
          <a:bodyPr spcFirstLastPara="1" wrap="square" lIns="121933" tIns="60933" rIns="121933" bIns="60933" anchor="t" anchorCtr="0">
            <a:noAutofit/>
          </a:bodyPr>
          <a:lstStyle/>
          <a:p>
            <a:pPr defTabSz="1219170">
              <a:buClr>
                <a:srgbClr val="000000"/>
              </a:buClr>
              <a:buSzPts val="2400"/>
            </a:pPr>
            <a:r>
              <a:rPr lang="en" sz="3200" b="1" kern="0">
                <a:solidFill>
                  <a:srgbClr val="1B4297"/>
                </a:solidFill>
                <a:latin typeface="Frank Ruhl Libre"/>
                <a:ea typeface="Frank Ruhl Libre"/>
                <a:cs typeface="Frank Ruhl Libre"/>
                <a:sym typeface="Frank Ruhl Libre"/>
              </a:rPr>
              <a:t>Results: resident perception/engagement on SDOH</a:t>
            </a:r>
            <a:endParaRPr sz="3200" b="1" kern="0">
              <a:solidFill>
                <a:srgbClr val="1B4297"/>
              </a:solidFill>
              <a:latin typeface="Frank Ruhl Libre"/>
              <a:ea typeface="Frank Ruhl Libre"/>
              <a:cs typeface="Frank Ruhl Libre"/>
              <a:sym typeface="Frank Ruhl Libre"/>
            </a:endParaRPr>
          </a:p>
        </p:txBody>
      </p:sp>
      <p:sp>
        <p:nvSpPr>
          <p:cNvPr id="160" name="Google Shape;160;p8"/>
          <p:cNvSpPr/>
          <p:nvPr/>
        </p:nvSpPr>
        <p:spPr>
          <a:xfrm>
            <a:off x="3255199" y="-618800"/>
            <a:ext cx="2837200" cy="618800"/>
          </a:xfrm>
          <a:prstGeom prst="rect">
            <a:avLst/>
          </a:prstGeom>
          <a:noFill/>
          <a:ln>
            <a:noFill/>
          </a:ln>
        </p:spPr>
        <p:txBody>
          <a:bodyPr spcFirstLastPara="1" wrap="square" lIns="91533" tIns="45733" rIns="91533" bIns="45733" anchor="ctr" anchorCtr="0">
            <a:noAutofit/>
          </a:bodyPr>
          <a:lstStyle/>
          <a:p>
            <a:pPr algn="ctr" defTabSz="1219170">
              <a:lnSpc>
                <a:spcPct val="128571"/>
              </a:lnSpc>
              <a:buClr>
                <a:srgbClr val="FFFFFF"/>
              </a:buClr>
              <a:buSzPts val="1051"/>
            </a:pPr>
            <a:r>
              <a:rPr lang="en" sz="1867" b="1" kern="0">
                <a:solidFill>
                  <a:srgbClr val="FFFFFF"/>
                </a:solidFill>
                <a:latin typeface="Calibri"/>
                <a:ea typeface="Calibri"/>
                <a:cs typeface="Calibri"/>
                <a:sym typeface="Calibri"/>
              </a:rPr>
              <a:t>Patients lost to follow-up</a:t>
            </a:r>
            <a:endParaRPr sz="1867" b="1" kern="0">
              <a:solidFill>
                <a:srgbClr val="000000"/>
              </a:solidFill>
              <a:latin typeface="Calibri"/>
              <a:ea typeface="Calibri"/>
              <a:cs typeface="Calibri"/>
              <a:sym typeface="Calibri"/>
            </a:endParaRPr>
          </a:p>
        </p:txBody>
      </p:sp>
      <p:pic>
        <p:nvPicPr>
          <p:cNvPr id="161" name="Google Shape;161;p8"/>
          <p:cNvPicPr preferRelativeResize="0"/>
          <p:nvPr/>
        </p:nvPicPr>
        <p:blipFill rotWithShape="1">
          <a:blip r:embed="rId3">
            <a:alphaModFix/>
          </a:blip>
          <a:srcRect/>
          <a:stretch/>
        </p:blipFill>
        <p:spPr>
          <a:xfrm>
            <a:off x="-116266" y="1268300"/>
            <a:ext cx="12424535" cy="4026467"/>
          </a:xfrm>
          <a:prstGeom prst="rect">
            <a:avLst/>
          </a:prstGeom>
          <a:noFill/>
          <a:ln>
            <a:noFill/>
          </a:ln>
        </p:spPr>
      </p:pic>
    </p:spTree>
    <p:extLst>
      <p:ext uri="{BB962C8B-B14F-4D97-AF65-F5344CB8AC3E}">
        <p14:creationId xmlns:p14="http://schemas.microsoft.com/office/powerpoint/2010/main" val="2539333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9"/>
          <p:cNvSpPr/>
          <p:nvPr/>
        </p:nvSpPr>
        <p:spPr>
          <a:xfrm>
            <a:off x="276600" y="-4"/>
            <a:ext cx="11220000" cy="820800"/>
          </a:xfrm>
          <a:prstGeom prst="rect">
            <a:avLst/>
          </a:prstGeom>
          <a:noFill/>
          <a:ln>
            <a:noFill/>
          </a:ln>
        </p:spPr>
        <p:txBody>
          <a:bodyPr spcFirstLastPara="1" wrap="square" lIns="91200" tIns="45600" rIns="91200" bIns="45600" anchor="ctr" anchorCtr="0">
            <a:noAutofit/>
          </a:bodyPr>
          <a:lstStyle/>
          <a:p>
            <a:pPr defTabSz="1219170">
              <a:buClr>
                <a:srgbClr val="143A7A"/>
              </a:buClr>
              <a:buSzPts val="2394"/>
            </a:pPr>
            <a:r>
              <a:rPr lang="en" sz="3192" b="1" kern="0">
                <a:solidFill>
                  <a:srgbClr val="143A7A"/>
                </a:solidFill>
                <a:latin typeface="Cambria"/>
                <a:ea typeface="Cambria"/>
                <a:cs typeface="Cambria"/>
                <a:sym typeface="Cambria"/>
              </a:rPr>
              <a:t>Discussion</a:t>
            </a:r>
            <a:endParaRPr sz="3192" kern="0">
              <a:solidFill>
                <a:srgbClr val="000000"/>
              </a:solidFill>
              <a:latin typeface="Calibri"/>
              <a:ea typeface="Calibri"/>
              <a:cs typeface="Calibri"/>
              <a:sym typeface="Calibri"/>
            </a:endParaRPr>
          </a:p>
        </p:txBody>
      </p:sp>
      <p:sp>
        <p:nvSpPr>
          <p:cNvPr id="167" name="Google Shape;167;p9"/>
          <p:cNvSpPr/>
          <p:nvPr/>
        </p:nvSpPr>
        <p:spPr>
          <a:xfrm>
            <a:off x="276600" y="938033"/>
            <a:ext cx="10177600" cy="4823600"/>
          </a:xfrm>
          <a:prstGeom prst="roundRect">
            <a:avLst>
              <a:gd name="adj" fmla="val 1778"/>
            </a:avLst>
          </a:prstGeom>
          <a:solidFill>
            <a:srgbClr val="EEF4FC"/>
          </a:solidFill>
          <a:ln>
            <a:noFill/>
          </a:ln>
        </p:spPr>
        <p:txBody>
          <a:bodyPr spcFirstLastPara="1" wrap="square" lIns="91200" tIns="45600" rIns="91200" bIns="45600" anchor="t" anchorCtr="0">
            <a:noAutofit/>
          </a:bodyPr>
          <a:lstStyle/>
          <a:p>
            <a:pPr defTabSz="1219170">
              <a:buClr>
                <a:srgbClr val="000000"/>
              </a:buClr>
              <a:buSzPts val="1347"/>
            </a:pPr>
            <a:endParaRPr sz="1796" kern="0">
              <a:solidFill>
                <a:srgbClr val="000000"/>
              </a:solidFill>
              <a:latin typeface="Calibri"/>
              <a:ea typeface="Calibri"/>
              <a:cs typeface="Calibri"/>
              <a:sym typeface="Calibri"/>
            </a:endParaRPr>
          </a:p>
        </p:txBody>
      </p:sp>
      <p:sp>
        <p:nvSpPr>
          <p:cNvPr id="168" name="Google Shape;168;p9"/>
          <p:cNvSpPr txBox="1"/>
          <p:nvPr/>
        </p:nvSpPr>
        <p:spPr>
          <a:xfrm>
            <a:off x="472000" y="1049334"/>
            <a:ext cx="9286800" cy="5026144"/>
          </a:xfrm>
          <a:prstGeom prst="rect">
            <a:avLst/>
          </a:prstGeom>
          <a:noFill/>
          <a:ln>
            <a:noFill/>
          </a:ln>
        </p:spPr>
        <p:txBody>
          <a:bodyPr spcFirstLastPara="1" wrap="square" lIns="121900" tIns="121900" rIns="121900" bIns="121900" anchor="t" anchorCtr="0">
            <a:spAutoFit/>
          </a:bodyPr>
          <a:lstStyle/>
          <a:p>
            <a:pPr defTabSz="1219170">
              <a:spcBef>
                <a:spcPts val="997"/>
              </a:spcBef>
              <a:buClr>
                <a:srgbClr val="000000"/>
              </a:buClr>
              <a:buSzPts val="1600"/>
            </a:pPr>
            <a:r>
              <a:rPr lang="en" sz="2133" b="1" kern="0">
                <a:solidFill>
                  <a:srgbClr val="000000"/>
                </a:solidFill>
                <a:latin typeface="Calibri"/>
                <a:ea typeface="Calibri"/>
                <a:cs typeface="Calibri"/>
                <a:sym typeface="Calibri"/>
              </a:rPr>
              <a:t>Crucial next steps </a:t>
            </a:r>
            <a:endParaRPr sz="2133" b="1" kern="0">
              <a:solidFill>
                <a:srgbClr val="000000"/>
              </a:solidFill>
              <a:latin typeface="Calibri"/>
              <a:ea typeface="Calibri"/>
              <a:cs typeface="Calibri"/>
              <a:sym typeface="Calibri"/>
            </a:endParaRPr>
          </a:p>
          <a:p>
            <a:pPr marL="609585" indent="-440256" defTabSz="1219170">
              <a:spcBef>
                <a:spcPts val="997"/>
              </a:spcBef>
              <a:buClr>
                <a:srgbClr val="000000"/>
              </a:buClr>
              <a:buSzPts val="1600"/>
              <a:buFont typeface="Calibri"/>
              <a:buChar char="●"/>
            </a:pPr>
            <a:r>
              <a:rPr lang="en" sz="2133" kern="0">
                <a:solidFill>
                  <a:srgbClr val="000000"/>
                </a:solidFill>
                <a:latin typeface="Calibri"/>
                <a:ea typeface="Calibri"/>
                <a:cs typeface="Calibri"/>
                <a:sym typeface="Calibri"/>
              </a:rPr>
              <a:t>Implement SDOH curriculum and deliver in the PDC workflow </a:t>
            </a:r>
            <a:endParaRPr sz="2133" kern="0">
              <a:solidFill>
                <a:srgbClr val="000000"/>
              </a:solidFill>
              <a:latin typeface="Calibri"/>
              <a:ea typeface="Calibri"/>
              <a:cs typeface="Calibri"/>
              <a:sym typeface="Calibri"/>
            </a:endParaRPr>
          </a:p>
          <a:p>
            <a:pPr marL="609585" indent="-440256" defTabSz="1219170">
              <a:buClr>
                <a:srgbClr val="000000"/>
              </a:buClr>
              <a:buSzPts val="1600"/>
              <a:buFont typeface="Calibri"/>
              <a:buChar char="●"/>
            </a:pPr>
            <a:r>
              <a:rPr lang="en" sz="2133" kern="0">
                <a:solidFill>
                  <a:srgbClr val="000000"/>
                </a:solidFill>
                <a:latin typeface="Calibri"/>
                <a:ea typeface="Calibri"/>
                <a:cs typeface="Calibri"/>
                <a:sym typeface="Calibri"/>
              </a:rPr>
              <a:t>Operationalize PDC referrals through inpatient service line </a:t>
            </a:r>
            <a:endParaRPr sz="2133" kern="0">
              <a:solidFill>
                <a:srgbClr val="000000"/>
              </a:solidFill>
              <a:latin typeface="Calibri"/>
              <a:ea typeface="Calibri"/>
              <a:cs typeface="Calibri"/>
              <a:sym typeface="Calibri"/>
            </a:endParaRPr>
          </a:p>
          <a:p>
            <a:pPr marL="609585" indent="-440256" defTabSz="1219170">
              <a:buClr>
                <a:srgbClr val="000000"/>
              </a:buClr>
              <a:buSzPts val="1600"/>
              <a:buFont typeface="Calibri"/>
              <a:buChar char="●"/>
            </a:pPr>
            <a:r>
              <a:rPr lang="en" sz="2133" kern="0">
                <a:solidFill>
                  <a:srgbClr val="000000"/>
                </a:solidFill>
                <a:latin typeface="Calibri"/>
                <a:ea typeface="Calibri"/>
                <a:cs typeface="Calibri"/>
                <a:sym typeface="Calibri"/>
              </a:rPr>
              <a:t>Reconcile EHR reconciliation and complete multivariate analysis </a:t>
            </a:r>
            <a:endParaRPr sz="2133" kern="0">
              <a:solidFill>
                <a:srgbClr val="000000"/>
              </a:solidFill>
              <a:latin typeface="Calibri"/>
              <a:ea typeface="Calibri"/>
              <a:cs typeface="Calibri"/>
              <a:sym typeface="Calibri"/>
            </a:endParaRPr>
          </a:p>
          <a:p>
            <a:pPr marL="609585" indent="-440256" defTabSz="1219170">
              <a:buClr>
                <a:srgbClr val="000000"/>
              </a:buClr>
              <a:buSzPts val="1600"/>
              <a:buFont typeface="Calibri"/>
              <a:buChar char="●"/>
            </a:pPr>
            <a:r>
              <a:rPr lang="en" sz="2133" kern="0">
                <a:solidFill>
                  <a:srgbClr val="000000"/>
                </a:solidFill>
                <a:latin typeface="Calibri"/>
                <a:ea typeface="Calibri"/>
                <a:cs typeface="Calibri"/>
                <a:sym typeface="Calibri"/>
              </a:rPr>
              <a:t>Track system outcomes, likely on a compressed time frame </a:t>
            </a:r>
            <a:endParaRPr sz="2133" kern="0">
              <a:solidFill>
                <a:srgbClr val="000000"/>
              </a:solidFill>
              <a:latin typeface="Calibri"/>
              <a:ea typeface="Calibri"/>
              <a:cs typeface="Calibri"/>
              <a:sym typeface="Calibri"/>
            </a:endParaRPr>
          </a:p>
          <a:p>
            <a:pPr defTabSz="1219170">
              <a:spcBef>
                <a:spcPts val="997"/>
              </a:spcBef>
              <a:buClr>
                <a:srgbClr val="000000"/>
              </a:buClr>
              <a:buSzPts val="1600"/>
            </a:pPr>
            <a:r>
              <a:rPr lang="en" sz="2133" b="1" kern="0">
                <a:solidFill>
                  <a:srgbClr val="000000"/>
                </a:solidFill>
                <a:latin typeface="Calibri"/>
                <a:ea typeface="Calibri"/>
                <a:cs typeface="Calibri"/>
                <a:sym typeface="Calibri"/>
              </a:rPr>
              <a:t>Potential areas of input </a:t>
            </a:r>
            <a:endParaRPr sz="2133" b="1" kern="0">
              <a:solidFill>
                <a:srgbClr val="000000"/>
              </a:solidFill>
              <a:latin typeface="Calibri"/>
              <a:ea typeface="Calibri"/>
              <a:cs typeface="Calibri"/>
              <a:sym typeface="Calibri"/>
            </a:endParaRPr>
          </a:p>
          <a:p>
            <a:pPr marL="609585" indent="-440256" defTabSz="1219170">
              <a:spcBef>
                <a:spcPts val="997"/>
              </a:spcBef>
              <a:buClr>
                <a:srgbClr val="000000"/>
              </a:buClr>
              <a:buSzPts val="1600"/>
              <a:buFont typeface="Calibri"/>
              <a:buChar char="●"/>
            </a:pPr>
            <a:r>
              <a:rPr lang="en" sz="2133" kern="0">
                <a:solidFill>
                  <a:srgbClr val="000000"/>
                </a:solidFill>
                <a:latin typeface="Calibri"/>
                <a:ea typeface="Calibri"/>
                <a:cs typeface="Calibri"/>
                <a:sym typeface="Calibri"/>
              </a:rPr>
              <a:t>Addressing attribution within two interventions, optimized PDC referrals and educational intervention</a:t>
            </a:r>
            <a:endParaRPr sz="2133" kern="0">
              <a:solidFill>
                <a:srgbClr val="000000"/>
              </a:solidFill>
              <a:latin typeface="Calibri"/>
              <a:ea typeface="Calibri"/>
              <a:cs typeface="Calibri"/>
              <a:sym typeface="Calibri"/>
            </a:endParaRPr>
          </a:p>
          <a:p>
            <a:pPr marL="609585" indent="-440256" defTabSz="1219170">
              <a:buClr>
                <a:srgbClr val="000000"/>
              </a:buClr>
              <a:buSzPts val="1600"/>
              <a:buFont typeface="Calibri"/>
              <a:buChar char="●"/>
            </a:pPr>
            <a:r>
              <a:rPr lang="en" sz="2133" kern="0">
                <a:solidFill>
                  <a:srgbClr val="000000"/>
                </a:solidFill>
                <a:latin typeface="Calibri"/>
                <a:ea typeface="Calibri"/>
                <a:cs typeface="Calibri"/>
                <a:sym typeface="Calibri"/>
              </a:rPr>
              <a:t>How to address the likely loss of core-5 with CMS changes for data comparison </a:t>
            </a:r>
            <a:endParaRPr sz="2133" kern="0">
              <a:solidFill>
                <a:srgbClr val="000000"/>
              </a:solidFill>
              <a:latin typeface="Calibri"/>
              <a:ea typeface="Calibri"/>
              <a:cs typeface="Calibri"/>
              <a:sym typeface="Calibri"/>
            </a:endParaRPr>
          </a:p>
          <a:p>
            <a:pPr marL="609585" indent="-440256" defTabSz="1219170">
              <a:buClr>
                <a:srgbClr val="000000"/>
              </a:buClr>
              <a:buSzPts val="1600"/>
              <a:buFont typeface="Calibri"/>
              <a:buChar char="●"/>
            </a:pPr>
            <a:r>
              <a:rPr lang="en" sz="2133" kern="0">
                <a:solidFill>
                  <a:srgbClr val="000000"/>
                </a:solidFill>
                <a:latin typeface="Calibri"/>
                <a:ea typeface="Calibri"/>
                <a:cs typeface="Calibri"/>
                <a:sym typeface="Calibri"/>
              </a:rPr>
              <a:t>relevance/benefit/feasibility of tracking resident behaviour in addition to awareness, engagement and attitude</a:t>
            </a:r>
            <a:endParaRPr sz="2133" kern="0">
              <a:solidFill>
                <a:srgbClr val="000000"/>
              </a:solidFill>
              <a:latin typeface="Calibri"/>
              <a:ea typeface="Calibri"/>
              <a:cs typeface="Calibri"/>
              <a:sym typeface="Calibri"/>
            </a:endParaRPr>
          </a:p>
          <a:p>
            <a:pPr defTabSz="1219170">
              <a:buClr>
                <a:srgbClr val="000000"/>
              </a:buClr>
              <a:buSzPts val="1600"/>
            </a:pPr>
            <a:endParaRPr sz="2133" kern="0">
              <a:solidFill>
                <a:srgbClr val="595959"/>
              </a:solidFill>
              <a:latin typeface="Calibri"/>
              <a:ea typeface="Calibri"/>
              <a:cs typeface="Calibri"/>
              <a:sym typeface="Calibri"/>
            </a:endParaRPr>
          </a:p>
        </p:txBody>
      </p:sp>
    </p:spTree>
    <p:extLst>
      <p:ext uri="{BB962C8B-B14F-4D97-AF65-F5344CB8AC3E}">
        <p14:creationId xmlns:p14="http://schemas.microsoft.com/office/powerpoint/2010/main" val="700381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83195"/>
            <a:ext cx="10460736" cy="4684996"/>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3200" dirty="0">
                <a:solidFill>
                  <a:srgbClr val="92D050"/>
                </a:solidFill>
              </a:rPr>
              <a:t>St. Lukes University Health Network</a:t>
            </a:r>
            <a:br>
              <a:rPr lang="en-US" sz="3200" dirty="0">
                <a:solidFill>
                  <a:srgbClr val="92D050"/>
                </a:solidFill>
              </a:rPr>
            </a:br>
            <a:r>
              <a:rPr lang="en-US" sz="3200" dirty="0">
                <a:solidFill>
                  <a:srgbClr val="92D050"/>
                </a:solidFill>
              </a:rPr>
              <a:t>(Pediatrics EM)</a:t>
            </a:r>
            <a:br>
              <a:rPr lang="en-US" sz="3200" dirty="0"/>
            </a:br>
            <a:br>
              <a:rPr lang="en-US" sz="3200" dirty="0">
                <a:solidFill>
                  <a:schemeClr val="accent6"/>
                </a:solidFill>
              </a:rPr>
            </a:br>
            <a:endParaRPr lang="en-US" sz="3200" dirty="0">
              <a:solidFill>
                <a:schemeClr val="accent6"/>
              </a:solidFill>
            </a:endParaRPr>
          </a:p>
        </p:txBody>
      </p:sp>
    </p:spTree>
    <p:extLst>
      <p:ext uri="{BB962C8B-B14F-4D97-AF65-F5344CB8AC3E}">
        <p14:creationId xmlns:p14="http://schemas.microsoft.com/office/powerpoint/2010/main" val="1159459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6"/>
          <p:cNvSpPr txBox="1"/>
          <p:nvPr/>
        </p:nvSpPr>
        <p:spPr>
          <a:xfrm>
            <a:off x="3154732" y="77069"/>
            <a:ext cx="6718400" cy="868325"/>
          </a:xfrm>
          <a:prstGeom prst="rect">
            <a:avLst/>
          </a:prstGeom>
          <a:noFill/>
          <a:ln>
            <a:noFill/>
          </a:ln>
        </p:spPr>
        <p:txBody>
          <a:bodyPr spcFirstLastPara="1" wrap="square" lIns="26967" tIns="13467" rIns="26967" bIns="13467" anchor="t" anchorCtr="0">
            <a:spAutoFit/>
          </a:bodyPr>
          <a:lstStyle/>
          <a:p>
            <a:pPr algn="ctr" defTabSz="1219170">
              <a:buClr>
                <a:srgbClr val="000000"/>
              </a:buClr>
            </a:pPr>
            <a:r>
              <a:rPr lang="en" sz="2133" b="1" kern="0">
                <a:solidFill>
                  <a:srgbClr val="000000"/>
                </a:solidFill>
                <a:latin typeface="Calibri"/>
                <a:ea typeface="Calibri"/>
                <a:cs typeface="Calibri"/>
                <a:sym typeface="Calibri"/>
              </a:rPr>
              <a:t>Simulation-based Neonatal and Pediatric Resuscitation Training for Emergency Medicine Residents at SLUHN</a:t>
            </a:r>
            <a:endParaRPr sz="400" kern="0">
              <a:solidFill>
                <a:srgbClr val="000000"/>
              </a:solidFill>
              <a:latin typeface="Arial"/>
              <a:cs typeface="Arial"/>
              <a:sym typeface="Arial"/>
            </a:endParaRPr>
          </a:p>
          <a:p>
            <a:pPr algn="ctr" defTabSz="1219170">
              <a:buClr>
                <a:srgbClr val="000000"/>
              </a:buClr>
            </a:pPr>
            <a:r>
              <a:rPr lang="en" sz="1200" kern="0">
                <a:solidFill>
                  <a:srgbClr val="000000"/>
                </a:solidFill>
                <a:latin typeface="Calibri"/>
                <a:ea typeface="Calibri"/>
                <a:cs typeface="Calibri"/>
                <a:sym typeface="Calibri"/>
              </a:rPr>
              <a:t>Colin Donnelly DO, Genevieve Schmitt MD, Kayla Wilson MD, Andrew Townsend MD, Parampreet Kaur MD</a:t>
            </a:r>
            <a:endParaRPr sz="1200" kern="0">
              <a:solidFill>
                <a:srgbClr val="000000"/>
              </a:solidFill>
              <a:latin typeface="Arial"/>
              <a:cs typeface="Arial"/>
              <a:sym typeface="Arial"/>
            </a:endParaRPr>
          </a:p>
        </p:txBody>
      </p:sp>
      <p:sp>
        <p:nvSpPr>
          <p:cNvPr id="70" name="Google Shape;70;p16"/>
          <p:cNvSpPr txBox="1"/>
          <p:nvPr/>
        </p:nvSpPr>
        <p:spPr>
          <a:xfrm>
            <a:off x="8100256" y="1384300"/>
            <a:ext cx="3933600" cy="2962616"/>
          </a:xfrm>
          <a:prstGeom prst="rect">
            <a:avLst/>
          </a:prstGeom>
          <a:solidFill>
            <a:schemeClr val="lt1"/>
          </a:solidFill>
          <a:ln>
            <a:noFill/>
          </a:ln>
        </p:spPr>
        <p:txBody>
          <a:bodyPr spcFirstLastPara="1" wrap="square" lIns="26967" tIns="13467" rIns="26967" bIns="13467" anchor="t" anchorCtr="0">
            <a:spAutoFit/>
          </a:bodyPr>
          <a:lstStyle/>
          <a:p>
            <a:pPr marL="609585" indent="-364058" defTabSz="1219170">
              <a:spcBef>
                <a:spcPts val="533"/>
              </a:spcBef>
              <a:buClr>
                <a:srgbClr val="000000"/>
              </a:buClr>
              <a:buSzPts val="700"/>
              <a:buFont typeface="Calibri"/>
              <a:buChar char="●"/>
            </a:pPr>
            <a:r>
              <a:rPr lang="en" sz="933" kern="0">
                <a:solidFill>
                  <a:srgbClr val="000000"/>
                </a:solidFill>
                <a:latin typeface="Calibri"/>
                <a:ea typeface="Calibri"/>
                <a:cs typeface="Calibri"/>
                <a:sym typeface="Calibri"/>
              </a:rPr>
              <a:t>No sims: </a:t>
            </a:r>
            <a:endParaRPr sz="933" kern="0">
              <a:solidFill>
                <a:srgbClr val="000000"/>
              </a:solidFill>
              <a:latin typeface="Calibri"/>
              <a:ea typeface="Calibri"/>
              <a:cs typeface="Calibri"/>
              <a:sym typeface="Calibri"/>
            </a:endParaRPr>
          </a:p>
          <a:p>
            <a:pPr marL="1219170" lvl="1"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Confidence pre: 2.16</a:t>
            </a:r>
            <a:endParaRPr sz="933" kern="0">
              <a:solidFill>
                <a:srgbClr val="000000"/>
              </a:solidFill>
              <a:latin typeface="Calibri"/>
              <a:ea typeface="Calibri"/>
              <a:cs typeface="Calibri"/>
              <a:sym typeface="Calibri"/>
            </a:endParaRPr>
          </a:p>
          <a:p>
            <a:pPr marL="1219170" lvl="1"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Confidence post: 3.47</a:t>
            </a:r>
            <a:endParaRPr sz="933" kern="0">
              <a:solidFill>
                <a:srgbClr val="000000"/>
              </a:solidFill>
              <a:latin typeface="Calibri"/>
              <a:ea typeface="Calibri"/>
              <a:cs typeface="Calibri"/>
              <a:sym typeface="Calibri"/>
            </a:endParaRPr>
          </a:p>
          <a:p>
            <a:pPr marL="1219170" lvl="1"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Scores pre: 50%</a:t>
            </a:r>
            <a:endParaRPr sz="933" kern="0">
              <a:solidFill>
                <a:srgbClr val="000000"/>
              </a:solidFill>
              <a:latin typeface="Calibri"/>
              <a:ea typeface="Calibri"/>
              <a:cs typeface="Calibri"/>
              <a:sym typeface="Calibri"/>
            </a:endParaRPr>
          </a:p>
          <a:p>
            <a:pPr marL="1219170" lvl="1"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Scores post: 80%</a:t>
            </a:r>
            <a:endParaRPr sz="933" kern="0">
              <a:solidFill>
                <a:srgbClr val="000000"/>
              </a:solidFill>
              <a:latin typeface="Calibri"/>
              <a:ea typeface="Calibri"/>
              <a:cs typeface="Calibri"/>
              <a:sym typeface="Calibri"/>
            </a:endParaRPr>
          </a:p>
          <a:p>
            <a:pPr marL="609585"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1-2 sims: </a:t>
            </a:r>
            <a:endParaRPr sz="933" kern="0">
              <a:solidFill>
                <a:srgbClr val="000000"/>
              </a:solidFill>
              <a:latin typeface="Calibri"/>
              <a:ea typeface="Calibri"/>
              <a:cs typeface="Calibri"/>
              <a:sym typeface="Calibri"/>
            </a:endParaRPr>
          </a:p>
          <a:p>
            <a:pPr marL="1219170" lvl="1"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Confidence pre: 2.29</a:t>
            </a:r>
            <a:endParaRPr sz="933" kern="0">
              <a:solidFill>
                <a:srgbClr val="000000"/>
              </a:solidFill>
              <a:latin typeface="Calibri"/>
              <a:ea typeface="Calibri"/>
              <a:cs typeface="Calibri"/>
              <a:sym typeface="Calibri"/>
            </a:endParaRPr>
          </a:p>
          <a:p>
            <a:pPr marL="1219170" lvl="1"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Confidence post: 3.67</a:t>
            </a:r>
            <a:endParaRPr sz="933" kern="0">
              <a:solidFill>
                <a:srgbClr val="000000"/>
              </a:solidFill>
              <a:latin typeface="Calibri"/>
              <a:ea typeface="Calibri"/>
              <a:cs typeface="Calibri"/>
              <a:sym typeface="Calibri"/>
            </a:endParaRPr>
          </a:p>
          <a:p>
            <a:pPr marL="1219170" lvl="1"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Scores pre: 49%</a:t>
            </a:r>
            <a:endParaRPr sz="933" kern="0">
              <a:solidFill>
                <a:srgbClr val="000000"/>
              </a:solidFill>
              <a:latin typeface="Calibri"/>
              <a:ea typeface="Calibri"/>
              <a:cs typeface="Calibri"/>
              <a:sym typeface="Calibri"/>
            </a:endParaRPr>
          </a:p>
          <a:p>
            <a:pPr marL="1219170" lvl="1"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Scores post: 77%</a:t>
            </a:r>
            <a:endParaRPr sz="933" kern="0">
              <a:solidFill>
                <a:srgbClr val="000000"/>
              </a:solidFill>
              <a:latin typeface="Calibri"/>
              <a:ea typeface="Calibri"/>
              <a:cs typeface="Calibri"/>
              <a:sym typeface="Calibri"/>
            </a:endParaRPr>
          </a:p>
          <a:p>
            <a:pPr marL="609585"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3-5 sims: </a:t>
            </a:r>
            <a:endParaRPr sz="933" kern="0">
              <a:solidFill>
                <a:srgbClr val="000000"/>
              </a:solidFill>
              <a:latin typeface="Calibri"/>
              <a:ea typeface="Calibri"/>
              <a:cs typeface="Calibri"/>
              <a:sym typeface="Calibri"/>
            </a:endParaRPr>
          </a:p>
          <a:p>
            <a:pPr marL="1219170" lvl="1"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Confidence pre: 3.23</a:t>
            </a:r>
            <a:endParaRPr sz="933" kern="0">
              <a:solidFill>
                <a:srgbClr val="000000"/>
              </a:solidFill>
              <a:latin typeface="Calibri"/>
              <a:ea typeface="Calibri"/>
              <a:cs typeface="Calibri"/>
              <a:sym typeface="Calibri"/>
            </a:endParaRPr>
          </a:p>
          <a:p>
            <a:pPr marL="1219170" lvl="1"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Confidence post: 3.36</a:t>
            </a:r>
            <a:endParaRPr sz="933" kern="0">
              <a:solidFill>
                <a:srgbClr val="000000"/>
              </a:solidFill>
              <a:latin typeface="Calibri"/>
              <a:ea typeface="Calibri"/>
              <a:cs typeface="Calibri"/>
              <a:sym typeface="Calibri"/>
            </a:endParaRPr>
          </a:p>
          <a:p>
            <a:pPr marL="1219170" lvl="1"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Scores pre: 56%</a:t>
            </a:r>
            <a:endParaRPr sz="933" kern="0">
              <a:solidFill>
                <a:srgbClr val="000000"/>
              </a:solidFill>
              <a:latin typeface="Calibri"/>
              <a:ea typeface="Calibri"/>
              <a:cs typeface="Calibri"/>
              <a:sym typeface="Calibri"/>
            </a:endParaRPr>
          </a:p>
          <a:p>
            <a:pPr marL="1219170" lvl="1"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Scores post: 76%</a:t>
            </a:r>
            <a:endParaRPr sz="933" kern="0">
              <a:solidFill>
                <a:srgbClr val="000000"/>
              </a:solidFill>
              <a:latin typeface="Calibri"/>
              <a:ea typeface="Calibri"/>
              <a:cs typeface="Calibri"/>
              <a:sym typeface="Calibri"/>
            </a:endParaRPr>
          </a:p>
          <a:p>
            <a:pPr marL="609585"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Overall: </a:t>
            </a:r>
            <a:endParaRPr sz="933" kern="0">
              <a:solidFill>
                <a:srgbClr val="000000"/>
              </a:solidFill>
              <a:latin typeface="Calibri"/>
              <a:ea typeface="Calibri"/>
              <a:cs typeface="Calibri"/>
              <a:sym typeface="Calibri"/>
            </a:endParaRPr>
          </a:p>
          <a:p>
            <a:pPr marL="1219170" lvl="1"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Confidence pre: 2.3</a:t>
            </a:r>
            <a:endParaRPr sz="933" kern="0">
              <a:solidFill>
                <a:srgbClr val="000000"/>
              </a:solidFill>
              <a:latin typeface="Calibri"/>
              <a:ea typeface="Calibri"/>
              <a:cs typeface="Calibri"/>
              <a:sym typeface="Calibri"/>
            </a:endParaRPr>
          </a:p>
          <a:p>
            <a:pPr marL="1219170" lvl="1"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Confidence post: 3.72</a:t>
            </a:r>
            <a:endParaRPr sz="933" kern="0">
              <a:solidFill>
                <a:srgbClr val="000000"/>
              </a:solidFill>
              <a:latin typeface="Calibri"/>
              <a:ea typeface="Calibri"/>
              <a:cs typeface="Calibri"/>
              <a:sym typeface="Calibri"/>
            </a:endParaRPr>
          </a:p>
          <a:p>
            <a:pPr marL="1219170" lvl="1"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Scores pre: 50%</a:t>
            </a:r>
            <a:endParaRPr sz="933" kern="0">
              <a:solidFill>
                <a:srgbClr val="000000"/>
              </a:solidFill>
              <a:latin typeface="Calibri"/>
              <a:ea typeface="Calibri"/>
              <a:cs typeface="Calibri"/>
              <a:sym typeface="Calibri"/>
            </a:endParaRPr>
          </a:p>
          <a:p>
            <a:pPr marL="1219170" lvl="1"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Scores post: 78%</a:t>
            </a:r>
            <a:endParaRPr sz="933" kern="0">
              <a:solidFill>
                <a:srgbClr val="000000"/>
              </a:solidFill>
              <a:latin typeface="Calibri"/>
              <a:ea typeface="Calibri"/>
              <a:cs typeface="Calibri"/>
              <a:sym typeface="Calibri"/>
            </a:endParaRPr>
          </a:p>
        </p:txBody>
      </p:sp>
      <p:grpSp>
        <p:nvGrpSpPr>
          <p:cNvPr id="71" name="Google Shape;71;p16"/>
          <p:cNvGrpSpPr/>
          <p:nvPr/>
        </p:nvGrpSpPr>
        <p:grpSpPr>
          <a:xfrm>
            <a:off x="8067660" y="4429582"/>
            <a:ext cx="3933507" cy="2104385"/>
            <a:chOff x="13321502" y="7274"/>
            <a:chExt cx="12390300" cy="8417539"/>
          </a:xfrm>
        </p:grpSpPr>
        <p:sp>
          <p:nvSpPr>
            <p:cNvPr id="72" name="Google Shape;72;p16"/>
            <p:cNvSpPr txBox="1"/>
            <p:nvPr/>
          </p:nvSpPr>
          <p:spPr>
            <a:xfrm>
              <a:off x="13321502" y="7274"/>
              <a:ext cx="12390300" cy="2703856"/>
            </a:xfrm>
            <a:prstGeom prst="rect">
              <a:avLst/>
            </a:prstGeom>
            <a:solidFill>
              <a:srgbClr val="72BF44"/>
            </a:solidFill>
            <a:ln>
              <a:noFill/>
            </a:ln>
          </p:spPr>
          <p:txBody>
            <a:bodyPr spcFirstLastPara="1" wrap="square" lIns="26967" tIns="13467" rIns="26967" bIns="13467" anchor="t" anchorCtr="0">
              <a:spAutoFit/>
            </a:bodyPr>
            <a:lstStyle/>
            <a:p>
              <a:pPr algn="ctr" defTabSz="1219170">
                <a:buClr>
                  <a:srgbClr val="FFFFFF"/>
                </a:buClr>
                <a:buSzPts val="1300"/>
              </a:pPr>
              <a:r>
                <a:rPr lang="en" sz="1733" b="1" kern="0">
                  <a:solidFill>
                    <a:srgbClr val="FFFFFF"/>
                  </a:solidFill>
                  <a:latin typeface="Calibri"/>
                  <a:ea typeface="Calibri"/>
                  <a:cs typeface="Calibri"/>
                  <a:sym typeface="Calibri"/>
                </a:rPr>
                <a:t>Discussion</a:t>
              </a:r>
              <a:endParaRPr sz="400" kern="0">
                <a:solidFill>
                  <a:srgbClr val="000000"/>
                </a:solidFill>
                <a:latin typeface="Arial"/>
                <a:cs typeface="Arial"/>
                <a:sym typeface="Arial"/>
              </a:endParaRPr>
            </a:p>
            <a:p>
              <a:pPr algn="ctr" defTabSz="1219170">
                <a:spcBef>
                  <a:spcPts val="933"/>
                </a:spcBef>
                <a:buClr>
                  <a:srgbClr val="000000"/>
                </a:buClr>
                <a:buSzPts val="1300"/>
              </a:pPr>
              <a:endParaRPr sz="1733" b="1" kern="0">
                <a:solidFill>
                  <a:srgbClr val="FFFFFF"/>
                </a:solidFill>
                <a:latin typeface="Calibri"/>
                <a:ea typeface="Calibri"/>
                <a:cs typeface="Calibri"/>
                <a:sym typeface="Calibri"/>
              </a:endParaRPr>
            </a:p>
          </p:txBody>
        </p:sp>
        <p:sp>
          <p:nvSpPr>
            <p:cNvPr id="73" name="Google Shape;73;p16"/>
            <p:cNvSpPr txBox="1"/>
            <p:nvPr/>
          </p:nvSpPr>
          <p:spPr>
            <a:xfrm>
              <a:off x="13321523" y="1340013"/>
              <a:ext cx="12342600" cy="7084800"/>
            </a:xfrm>
            <a:prstGeom prst="rect">
              <a:avLst/>
            </a:prstGeom>
            <a:solidFill>
              <a:schemeClr val="lt1"/>
            </a:solidFill>
            <a:ln>
              <a:noFill/>
            </a:ln>
          </p:spPr>
          <p:txBody>
            <a:bodyPr spcFirstLastPara="1" wrap="square" lIns="26967" tIns="13467" rIns="26967" bIns="13467" anchor="t" anchorCtr="0">
              <a:noAutofit/>
            </a:bodyPr>
            <a:lstStyle/>
            <a:p>
              <a:pPr defTabSz="1219170">
                <a:spcBef>
                  <a:spcPts val="533"/>
                </a:spcBef>
                <a:buClr>
                  <a:srgbClr val="000000"/>
                </a:buClr>
              </a:pPr>
              <a:r>
                <a:rPr lang="en" sz="1067" kern="0">
                  <a:solidFill>
                    <a:srgbClr val="000000"/>
                  </a:solidFill>
                  <a:latin typeface="Calibri"/>
                  <a:ea typeface="Calibri"/>
                  <a:cs typeface="Calibri"/>
                  <a:sym typeface="Calibri"/>
                </a:rPr>
                <a:t>Next steps: </a:t>
              </a:r>
              <a:endParaRPr sz="1067" kern="0">
                <a:solidFill>
                  <a:srgbClr val="000000"/>
                </a:solidFill>
                <a:latin typeface="Calibri"/>
                <a:ea typeface="Calibri"/>
                <a:cs typeface="Calibri"/>
                <a:sym typeface="Calibri"/>
              </a:endParaRPr>
            </a:p>
            <a:p>
              <a:pPr marL="609585" indent="-372524" defTabSz="1219170">
                <a:spcBef>
                  <a:spcPts val="533"/>
                </a:spcBef>
                <a:buClr>
                  <a:srgbClr val="000000"/>
                </a:buClr>
                <a:buSzPts val="800"/>
                <a:buFont typeface="Calibri"/>
                <a:buChar char="●"/>
              </a:pPr>
              <a:r>
                <a:rPr lang="en" sz="1067" kern="0">
                  <a:solidFill>
                    <a:srgbClr val="000000"/>
                  </a:solidFill>
                  <a:latin typeface="Calibri"/>
                  <a:ea typeface="Calibri"/>
                  <a:cs typeface="Calibri"/>
                  <a:sym typeface="Calibri"/>
                </a:rPr>
                <a:t>Acquiring bulk of data and formal analyses with appropriate data analysis tools and calculations. </a:t>
              </a:r>
              <a:endParaRPr sz="1067" kern="0">
                <a:solidFill>
                  <a:srgbClr val="000000"/>
                </a:solidFill>
                <a:latin typeface="Calibri"/>
                <a:ea typeface="Calibri"/>
                <a:cs typeface="Calibri"/>
                <a:sym typeface="Calibri"/>
              </a:endParaRPr>
            </a:p>
            <a:p>
              <a:pPr defTabSz="1219170">
                <a:spcBef>
                  <a:spcPts val="533"/>
                </a:spcBef>
                <a:buClr>
                  <a:srgbClr val="000000"/>
                </a:buClr>
              </a:pPr>
              <a:r>
                <a:rPr lang="en" sz="1067" kern="0">
                  <a:solidFill>
                    <a:srgbClr val="000000"/>
                  </a:solidFill>
                  <a:latin typeface="Calibri"/>
                  <a:ea typeface="Calibri"/>
                  <a:cs typeface="Calibri"/>
                  <a:sym typeface="Calibri"/>
                </a:rPr>
                <a:t>Barriers &amp; challenges: </a:t>
              </a:r>
              <a:endParaRPr sz="1067" kern="0">
                <a:solidFill>
                  <a:srgbClr val="000000"/>
                </a:solidFill>
                <a:latin typeface="Calibri"/>
                <a:ea typeface="Calibri"/>
                <a:cs typeface="Calibri"/>
                <a:sym typeface="Calibri"/>
              </a:endParaRPr>
            </a:p>
            <a:p>
              <a:pPr marL="609585" indent="-372524" defTabSz="1219170">
                <a:spcBef>
                  <a:spcPts val="533"/>
                </a:spcBef>
                <a:buClr>
                  <a:srgbClr val="000000"/>
                </a:buClr>
                <a:buSzPts val="800"/>
                <a:buFont typeface="Calibri"/>
                <a:buChar char="●"/>
              </a:pPr>
              <a:r>
                <a:rPr lang="en" sz="1067" kern="0">
                  <a:solidFill>
                    <a:srgbClr val="000000"/>
                  </a:solidFill>
                  <a:latin typeface="Calibri"/>
                  <a:ea typeface="Calibri"/>
                  <a:cs typeface="Calibri"/>
                  <a:sym typeface="Calibri"/>
                </a:rPr>
                <a:t>Finding time in conference that will not take away from other curriculum already scheduled. </a:t>
              </a:r>
              <a:endParaRPr sz="1067" kern="0">
                <a:solidFill>
                  <a:srgbClr val="000000"/>
                </a:solidFill>
                <a:latin typeface="Calibri"/>
                <a:ea typeface="Calibri"/>
                <a:cs typeface="Calibri"/>
                <a:sym typeface="Calibri"/>
              </a:endParaRPr>
            </a:p>
            <a:p>
              <a:pPr marL="609585" indent="-372524" defTabSz="1219170">
                <a:buClr>
                  <a:srgbClr val="000000"/>
                </a:buClr>
                <a:buSzPts val="800"/>
                <a:buFont typeface="Calibri"/>
                <a:buChar char="●"/>
              </a:pPr>
              <a:r>
                <a:rPr lang="en" sz="1067" kern="0">
                  <a:solidFill>
                    <a:srgbClr val="000000"/>
                  </a:solidFill>
                  <a:latin typeface="Calibri"/>
                  <a:ea typeface="Calibri"/>
                  <a:cs typeface="Calibri"/>
                  <a:sym typeface="Calibri"/>
                </a:rPr>
                <a:t>Increasing post survey participation. </a:t>
              </a:r>
              <a:endParaRPr sz="1067" kern="0">
                <a:solidFill>
                  <a:srgbClr val="000000"/>
                </a:solidFill>
                <a:latin typeface="Calibri"/>
                <a:ea typeface="Calibri"/>
                <a:cs typeface="Calibri"/>
                <a:sym typeface="Calibri"/>
              </a:endParaRPr>
            </a:p>
            <a:p>
              <a:pPr marL="609585" indent="-372524" defTabSz="1219170">
                <a:buClr>
                  <a:srgbClr val="000000"/>
                </a:buClr>
                <a:buSzPts val="800"/>
                <a:buFont typeface="Calibri"/>
                <a:buChar char="●"/>
              </a:pPr>
              <a:r>
                <a:rPr lang="en" sz="1067" kern="0">
                  <a:solidFill>
                    <a:srgbClr val="000000"/>
                  </a:solidFill>
                  <a:latin typeface="Calibri"/>
                  <a:ea typeface="Calibri"/>
                  <a:cs typeface="Calibri"/>
                  <a:sym typeface="Calibri"/>
                </a:rPr>
                <a:t>Reliance on resident self-reporting to accurately track the number of simulations completed for analysis </a:t>
              </a:r>
              <a:endParaRPr sz="1067" kern="0">
                <a:solidFill>
                  <a:srgbClr val="000000"/>
                </a:solidFill>
                <a:latin typeface="Calibri"/>
                <a:ea typeface="Calibri"/>
                <a:cs typeface="Calibri"/>
                <a:sym typeface="Calibri"/>
              </a:endParaRPr>
            </a:p>
          </p:txBody>
        </p:sp>
      </p:grpSp>
      <p:grpSp>
        <p:nvGrpSpPr>
          <p:cNvPr id="74" name="Google Shape;74;p16"/>
          <p:cNvGrpSpPr/>
          <p:nvPr/>
        </p:nvGrpSpPr>
        <p:grpSpPr>
          <a:xfrm>
            <a:off x="4112379" y="1063196"/>
            <a:ext cx="3933412" cy="1673411"/>
            <a:chOff x="13022102" y="10482641"/>
            <a:chExt cx="12390000" cy="4056425"/>
          </a:xfrm>
        </p:grpSpPr>
        <p:sp>
          <p:nvSpPr>
            <p:cNvPr id="75" name="Google Shape;75;p16"/>
            <p:cNvSpPr txBox="1"/>
            <p:nvPr/>
          </p:nvSpPr>
          <p:spPr>
            <a:xfrm>
              <a:off x="13022102" y="10482641"/>
              <a:ext cx="12390000" cy="712362"/>
            </a:xfrm>
            <a:prstGeom prst="rect">
              <a:avLst/>
            </a:prstGeom>
            <a:solidFill>
              <a:srgbClr val="72BF44"/>
            </a:solidFill>
            <a:ln>
              <a:noFill/>
            </a:ln>
          </p:spPr>
          <p:txBody>
            <a:bodyPr spcFirstLastPara="1" wrap="square" lIns="26967" tIns="13467" rIns="26967" bIns="13467" anchor="t" anchorCtr="0">
              <a:spAutoFit/>
            </a:bodyPr>
            <a:lstStyle/>
            <a:p>
              <a:pPr algn="ctr" defTabSz="1219170">
                <a:buClr>
                  <a:srgbClr val="FFFFFF"/>
                </a:buClr>
                <a:buSzPts val="1300"/>
              </a:pPr>
              <a:r>
                <a:rPr lang="en" sz="1733" b="1" kern="0">
                  <a:solidFill>
                    <a:srgbClr val="FFFFFF"/>
                  </a:solidFill>
                  <a:latin typeface="Calibri"/>
                  <a:ea typeface="Calibri"/>
                  <a:cs typeface="Calibri"/>
                  <a:sym typeface="Calibri"/>
                </a:rPr>
                <a:t>Interventions/Changes</a:t>
              </a:r>
              <a:endParaRPr sz="400" kern="0">
                <a:solidFill>
                  <a:srgbClr val="000000"/>
                </a:solidFill>
                <a:latin typeface="Arial"/>
                <a:cs typeface="Arial"/>
                <a:sym typeface="Arial"/>
              </a:endParaRPr>
            </a:p>
          </p:txBody>
        </p:sp>
        <p:sp>
          <p:nvSpPr>
            <p:cNvPr id="76" name="Google Shape;76;p16"/>
            <p:cNvSpPr txBox="1"/>
            <p:nvPr/>
          </p:nvSpPr>
          <p:spPr>
            <a:xfrm>
              <a:off x="13439951" y="11327234"/>
              <a:ext cx="11554199" cy="3211832"/>
            </a:xfrm>
            <a:prstGeom prst="rect">
              <a:avLst/>
            </a:prstGeom>
            <a:solidFill>
              <a:schemeClr val="lt1"/>
            </a:solidFill>
            <a:ln>
              <a:noFill/>
            </a:ln>
          </p:spPr>
          <p:txBody>
            <a:bodyPr spcFirstLastPara="1" wrap="square" lIns="26967" tIns="13467" rIns="26967" bIns="13467" anchor="t" anchorCtr="0">
              <a:spAutoFit/>
            </a:bodyPr>
            <a:lstStyle/>
            <a:p>
              <a:pPr marL="67732" indent="-118530" defTabSz="1219170">
                <a:lnSpc>
                  <a:spcPct val="90000"/>
                </a:lnSpc>
                <a:spcBef>
                  <a:spcPts val="267"/>
                </a:spcBef>
                <a:buClr>
                  <a:srgbClr val="000000"/>
                </a:buClr>
                <a:buSzPts val="800"/>
                <a:buFont typeface="Calibri"/>
                <a:buChar char="•"/>
              </a:pPr>
              <a:r>
                <a:rPr lang="en" sz="1067" kern="0">
                  <a:solidFill>
                    <a:srgbClr val="000000"/>
                  </a:solidFill>
                  <a:latin typeface="Calibri"/>
                  <a:ea typeface="Calibri"/>
                  <a:cs typeface="Calibri"/>
                  <a:sym typeface="Calibri"/>
                </a:rPr>
                <a:t>Simulation curriculum consisting of neonatal and pediatric resuscitation cases, each followed by debriefing sessions to ensure learning obtained from each simulation</a:t>
              </a:r>
              <a:endParaRPr sz="1067" kern="0">
                <a:solidFill>
                  <a:srgbClr val="000000"/>
                </a:solidFill>
                <a:latin typeface="Calibri"/>
                <a:ea typeface="Calibri"/>
                <a:cs typeface="Calibri"/>
                <a:sym typeface="Calibri"/>
              </a:endParaRPr>
            </a:p>
            <a:p>
              <a:pPr marL="67732" indent="-118530" defTabSz="1219170">
                <a:lnSpc>
                  <a:spcPct val="90000"/>
                </a:lnSpc>
                <a:spcBef>
                  <a:spcPts val="267"/>
                </a:spcBef>
                <a:buClr>
                  <a:srgbClr val="000000"/>
                </a:buClr>
                <a:buSzPts val="800"/>
                <a:buFont typeface="Calibri"/>
                <a:buChar char="•"/>
              </a:pPr>
              <a:r>
                <a:rPr lang="en" sz="1067" kern="0">
                  <a:solidFill>
                    <a:srgbClr val="000000"/>
                  </a:solidFill>
                  <a:latin typeface="Calibri"/>
                  <a:ea typeface="Calibri"/>
                  <a:cs typeface="Calibri"/>
                  <a:sym typeface="Calibri"/>
                </a:rPr>
                <a:t>Using averages of scores in confidence and knowledge assessments as a whole and subcategories of individuals based on levels of experience</a:t>
              </a:r>
              <a:endParaRPr sz="1067" kern="0">
                <a:solidFill>
                  <a:srgbClr val="000000"/>
                </a:solidFill>
                <a:latin typeface="Calibri"/>
                <a:ea typeface="Calibri"/>
                <a:cs typeface="Calibri"/>
                <a:sym typeface="Calibri"/>
              </a:endParaRPr>
            </a:p>
            <a:p>
              <a:pPr marL="67732" indent="-126997" defTabSz="1219170">
                <a:lnSpc>
                  <a:spcPct val="90000"/>
                </a:lnSpc>
                <a:spcBef>
                  <a:spcPts val="267"/>
                </a:spcBef>
                <a:buClr>
                  <a:srgbClr val="000000"/>
                </a:buClr>
                <a:buSzPts val="900"/>
                <a:buFont typeface="Calibri"/>
                <a:buChar char="•"/>
              </a:pPr>
              <a:r>
                <a:rPr lang="en" sz="1067" kern="0">
                  <a:solidFill>
                    <a:srgbClr val="000000"/>
                  </a:solidFill>
                  <a:latin typeface="Calibri"/>
                  <a:ea typeface="Calibri"/>
                  <a:cs typeface="Calibri"/>
                  <a:sym typeface="Calibri"/>
                </a:rPr>
                <a:t>No longer tracking individual progress throughout the study, but instead tracking progress based on how many simulations </a:t>
              </a:r>
              <a:endParaRPr sz="1200" kern="0">
                <a:solidFill>
                  <a:srgbClr val="000000"/>
                </a:solidFill>
                <a:latin typeface="Calibri"/>
                <a:ea typeface="Calibri"/>
                <a:cs typeface="Calibri"/>
                <a:sym typeface="Calibri"/>
              </a:endParaRPr>
            </a:p>
          </p:txBody>
        </p:sp>
      </p:grpSp>
      <p:sp>
        <p:nvSpPr>
          <p:cNvPr id="77" name="Google Shape;77;p16"/>
          <p:cNvSpPr txBox="1"/>
          <p:nvPr/>
        </p:nvSpPr>
        <p:spPr>
          <a:xfrm>
            <a:off x="98289" y="1052788"/>
            <a:ext cx="3933412" cy="293873"/>
          </a:xfrm>
          <a:prstGeom prst="rect">
            <a:avLst/>
          </a:prstGeom>
          <a:solidFill>
            <a:srgbClr val="72BF44"/>
          </a:solidFill>
          <a:ln>
            <a:noFill/>
          </a:ln>
        </p:spPr>
        <p:txBody>
          <a:bodyPr spcFirstLastPara="1" wrap="square" lIns="26967" tIns="13467" rIns="26967" bIns="13467" anchor="ctr" anchorCtr="0">
            <a:spAutoFit/>
          </a:bodyPr>
          <a:lstStyle/>
          <a:p>
            <a:pPr algn="ctr" defTabSz="1219170">
              <a:buClr>
                <a:srgbClr val="FFFFFF"/>
              </a:buClr>
              <a:buSzPts val="1300"/>
            </a:pPr>
            <a:r>
              <a:rPr lang="en" sz="1733" b="1" kern="0">
                <a:solidFill>
                  <a:srgbClr val="FFFFFF"/>
                </a:solidFill>
                <a:latin typeface="Calibri"/>
                <a:ea typeface="Calibri"/>
                <a:cs typeface="Calibri"/>
                <a:sym typeface="Calibri"/>
              </a:rPr>
              <a:t>Introduction: Background &amp; Context</a:t>
            </a:r>
            <a:endParaRPr sz="400" kern="0">
              <a:solidFill>
                <a:srgbClr val="000000"/>
              </a:solidFill>
              <a:latin typeface="Arial"/>
              <a:cs typeface="Arial"/>
              <a:sym typeface="Arial"/>
            </a:endParaRPr>
          </a:p>
        </p:txBody>
      </p:sp>
      <p:grpSp>
        <p:nvGrpSpPr>
          <p:cNvPr id="78" name="Google Shape;78;p16"/>
          <p:cNvGrpSpPr/>
          <p:nvPr/>
        </p:nvGrpSpPr>
        <p:grpSpPr>
          <a:xfrm>
            <a:off x="4078796" y="2901958"/>
            <a:ext cx="3967000" cy="1770255"/>
            <a:chOff x="25665239" y="4296540"/>
            <a:chExt cx="12495801" cy="3940908"/>
          </a:xfrm>
        </p:grpSpPr>
        <p:sp>
          <p:nvSpPr>
            <p:cNvPr id="79" name="Google Shape;79;p16"/>
            <p:cNvSpPr txBox="1"/>
            <p:nvPr/>
          </p:nvSpPr>
          <p:spPr>
            <a:xfrm>
              <a:off x="25665239" y="4296540"/>
              <a:ext cx="12390899" cy="654215"/>
            </a:xfrm>
            <a:prstGeom prst="rect">
              <a:avLst/>
            </a:prstGeom>
            <a:solidFill>
              <a:srgbClr val="72BF44"/>
            </a:solidFill>
            <a:ln>
              <a:noFill/>
            </a:ln>
          </p:spPr>
          <p:txBody>
            <a:bodyPr spcFirstLastPara="1" wrap="square" lIns="26967" tIns="13467" rIns="26967" bIns="13467" anchor="t" anchorCtr="0">
              <a:spAutoFit/>
            </a:bodyPr>
            <a:lstStyle/>
            <a:p>
              <a:pPr algn="ctr" defTabSz="1219170">
                <a:buClr>
                  <a:srgbClr val="FFFFFF"/>
                </a:buClr>
                <a:buSzPts val="1300"/>
              </a:pPr>
              <a:r>
                <a:rPr lang="en" sz="1733" b="1" kern="0">
                  <a:solidFill>
                    <a:srgbClr val="FFFFFF"/>
                  </a:solidFill>
                  <a:latin typeface="Calibri"/>
                  <a:ea typeface="Calibri"/>
                  <a:cs typeface="Calibri"/>
                  <a:sym typeface="Calibri"/>
                </a:rPr>
                <a:t>Measures</a:t>
              </a:r>
              <a:endParaRPr sz="400" kern="0">
                <a:solidFill>
                  <a:srgbClr val="000000"/>
                </a:solidFill>
                <a:latin typeface="Arial"/>
                <a:cs typeface="Arial"/>
                <a:sym typeface="Arial"/>
              </a:endParaRPr>
            </a:p>
          </p:txBody>
        </p:sp>
        <p:sp>
          <p:nvSpPr>
            <p:cNvPr id="80" name="Google Shape;80;p16"/>
            <p:cNvSpPr txBox="1"/>
            <p:nvPr/>
          </p:nvSpPr>
          <p:spPr>
            <a:xfrm>
              <a:off x="25921341" y="4980888"/>
              <a:ext cx="12239699" cy="3256560"/>
            </a:xfrm>
            <a:prstGeom prst="rect">
              <a:avLst/>
            </a:prstGeom>
            <a:solidFill>
              <a:schemeClr val="lt1"/>
            </a:solidFill>
            <a:ln>
              <a:noFill/>
            </a:ln>
          </p:spPr>
          <p:txBody>
            <a:bodyPr spcFirstLastPara="1" wrap="square" lIns="26967" tIns="13467" rIns="26967" bIns="13467" anchor="t" anchorCtr="0">
              <a:spAutoFit/>
            </a:bodyPr>
            <a:lstStyle/>
            <a:p>
              <a:pPr marL="609585"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Pre and post-simulation surveys inquiring self-reflection of comfort level as well as knowledge-based questions to assess the effectiveness of their learning</a:t>
              </a:r>
              <a:endParaRPr sz="933" kern="0">
                <a:solidFill>
                  <a:srgbClr val="000000"/>
                </a:solidFill>
                <a:latin typeface="Calibri"/>
                <a:ea typeface="Calibri"/>
                <a:cs typeface="Calibri"/>
                <a:sym typeface="Calibri"/>
              </a:endParaRPr>
            </a:p>
            <a:p>
              <a:pPr marL="609585"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Measure confidence using likert scale questions</a:t>
              </a:r>
              <a:endParaRPr sz="933" kern="0">
                <a:solidFill>
                  <a:srgbClr val="000000"/>
                </a:solidFill>
                <a:latin typeface="Calibri"/>
                <a:ea typeface="Calibri"/>
                <a:cs typeface="Calibri"/>
                <a:sym typeface="Calibri"/>
              </a:endParaRPr>
            </a:p>
            <a:p>
              <a:pPr marL="609585"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Measure improvement in pre- and post-survey scores to assess the effectiveness of the simulation curriculum. </a:t>
              </a:r>
              <a:endParaRPr sz="933" kern="0">
                <a:solidFill>
                  <a:srgbClr val="000000"/>
                </a:solidFill>
                <a:latin typeface="Calibri"/>
                <a:ea typeface="Calibri"/>
                <a:cs typeface="Calibri"/>
                <a:sym typeface="Calibri"/>
              </a:endParaRPr>
            </a:p>
            <a:p>
              <a:pPr marL="609585" indent="-364058" defTabSz="1219170">
                <a:buClr>
                  <a:srgbClr val="000000"/>
                </a:buClr>
                <a:buSzPts val="700"/>
                <a:buFont typeface="Calibri"/>
                <a:buChar char="●"/>
              </a:pPr>
              <a:r>
                <a:rPr lang="en" sz="933" kern="0">
                  <a:solidFill>
                    <a:srgbClr val="000000"/>
                  </a:solidFill>
                  <a:latin typeface="Calibri"/>
                  <a:ea typeface="Calibri"/>
                  <a:cs typeface="Calibri"/>
                  <a:sym typeface="Calibri"/>
                </a:rPr>
                <a:t>Determine number of simulations needed to complete to achieve equalization of pre and post survey confidence intervals and scores</a:t>
              </a:r>
              <a:endParaRPr sz="933" kern="0">
                <a:solidFill>
                  <a:srgbClr val="000000"/>
                </a:solidFill>
                <a:latin typeface="Calibri"/>
                <a:ea typeface="Calibri"/>
                <a:cs typeface="Calibri"/>
                <a:sym typeface="Calibri"/>
              </a:endParaRPr>
            </a:p>
            <a:p>
              <a:pPr defTabSz="1219170">
                <a:buClr>
                  <a:srgbClr val="000000"/>
                </a:buClr>
                <a:buSzPts val="900"/>
              </a:pPr>
              <a:endParaRPr sz="933" kern="0">
                <a:solidFill>
                  <a:srgbClr val="000000"/>
                </a:solidFill>
                <a:latin typeface="Arial"/>
                <a:cs typeface="Arial"/>
                <a:sym typeface="Arial"/>
              </a:endParaRPr>
            </a:p>
          </p:txBody>
        </p:sp>
      </p:grpSp>
      <p:grpSp>
        <p:nvGrpSpPr>
          <p:cNvPr id="81" name="Google Shape;81;p16"/>
          <p:cNvGrpSpPr/>
          <p:nvPr/>
        </p:nvGrpSpPr>
        <p:grpSpPr>
          <a:xfrm>
            <a:off x="61763" y="2901981"/>
            <a:ext cx="4050093" cy="2141101"/>
            <a:chOff x="7919391" y="-10023488"/>
            <a:chExt cx="12479746" cy="31000506"/>
          </a:xfrm>
        </p:grpSpPr>
        <p:sp>
          <p:nvSpPr>
            <p:cNvPr id="82" name="Google Shape;82;p16"/>
            <p:cNvSpPr txBox="1"/>
            <p:nvPr/>
          </p:nvSpPr>
          <p:spPr>
            <a:xfrm>
              <a:off x="8034338" y="-10023488"/>
              <a:ext cx="12364799" cy="4254919"/>
            </a:xfrm>
            <a:prstGeom prst="rect">
              <a:avLst/>
            </a:prstGeom>
            <a:solidFill>
              <a:srgbClr val="72BF44"/>
            </a:solidFill>
            <a:ln>
              <a:noFill/>
            </a:ln>
          </p:spPr>
          <p:txBody>
            <a:bodyPr spcFirstLastPara="1" wrap="square" lIns="26967" tIns="13467" rIns="26967" bIns="13467" anchor="t" anchorCtr="0">
              <a:spAutoFit/>
            </a:bodyPr>
            <a:lstStyle/>
            <a:p>
              <a:pPr algn="ctr" defTabSz="1219170">
                <a:buClr>
                  <a:srgbClr val="FFFFFF"/>
                </a:buClr>
                <a:buSzPts val="1300"/>
              </a:pPr>
              <a:r>
                <a:rPr lang="en" sz="1733" b="1" kern="0">
                  <a:solidFill>
                    <a:srgbClr val="FFFFFF"/>
                  </a:solidFill>
                  <a:latin typeface="Calibri"/>
                  <a:ea typeface="Calibri"/>
                  <a:cs typeface="Calibri"/>
                  <a:sym typeface="Calibri"/>
                </a:rPr>
                <a:t>Aim/Objectives/Alignment</a:t>
              </a:r>
              <a:endParaRPr sz="400" kern="0">
                <a:solidFill>
                  <a:srgbClr val="000000"/>
                </a:solidFill>
                <a:latin typeface="Arial"/>
                <a:cs typeface="Arial"/>
                <a:sym typeface="Arial"/>
              </a:endParaRPr>
            </a:p>
          </p:txBody>
        </p:sp>
        <p:sp>
          <p:nvSpPr>
            <p:cNvPr id="83" name="Google Shape;83;p16"/>
            <p:cNvSpPr txBox="1"/>
            <p:nvPr/>
          </p:nvSpPr>
          <p:spPr>
            <a:xfrm>
              <a:off x="7919391" y="-4863660"/>
              <a:ext cx="12345301" cy="25840678"/>
            </a:xfrm>
            <a:prstGeom prst="rect">
              <a:avLst/>
            </a:prstGeom>
            <a:solidFill>
              <a:schemeClr val="lt1"/>
            </a:solidFill>
            <a:ln>
              <a:noFill/>
            </a:ln>
          </p:spPr>
          <p:txBody>
            <a:bodyPr spcFirstLastPara="1" wrap="square" lIns="26967" tIns="13467" rIns="26967" bIns="13467" anchor="t" anchorCtr="0">
              <a:spAutoFit/>
            </a:bodyPr>
            <a:lstStyle/>
            <a:p>
              <a:pPr marL="135463" indent="-67732" defTabSz="1219170">
                <a:buClr>
                  <a:srgbClr val="000000"/>
                </a:buClr>
                <a:buSzPts val="800"/>
                <a:buFont typeface="Calibri"/>
                <a:buChar char="•"/>
              </a:pPr>
              <a:r>
                <a:rPr lang="en" sz="1067" kern="0">
                  <a:solidFill>
                    <a:srgbClr val="000000"/>
                  </a:solidFill>
                  <a:latin typeface="Calibri"/>
                  <a:ea typeface="Calibri"/>
                  <a:cs typeface="Calibri"/>
                  <a:sym typeface="Calibri"/>
                </a:rPr>
                <a:t>To evaluate the impact of simulation on residents’ knowledge, clinical decision-making, and procedural skills in neonatal and pediatric resuscitations</a:t>
              </a:r>
              <a:endParaRPr sz="267" kern="0">
                <a:solidFill>
                  <a:srgbClr val="000000"/>
                </a:solidFill>
                <a:latin typeface="Calibri"/>
                <a:ea typeface="Calibri"/>
                <a:cs typeface="Calibri"/>
                <a:sym typeface="Calibri"/>
              </a:endParaRPr>
            </a:p>
            <a:p>
              <a:pPr marL="135463" indent="-67732" defTabSz="1219170">
                <a:spcBef>
                  <a:spcPts val="267"/>
                </a:spcBef>
                <a:buClr>
                  <a:srgbClr val="000000"/>
                </a:buClr>
                <a:buSzPts val="800"/>
                <a:buFont typeface="Calibri"/>
                <a:buChar char="•"/>
              </a:pPr>
              <a:r>
                <a:rPr lang="en" sz="1067" kern="0">
                  <a:solidFill>
                    <a:srgbClr val="000000"/>
                  </a:solidFill>
                  <a:latin typeface="Calibri"/>
                  <a:ea typeface="Calibri"/>
                  <a:cs typeface="Calibri"/>
                  <a:sym typeface="Calibri"/>
                </a:rPr>
                <a:t>To assess changes in residents’ self-reported confidence in leading neonatal and pediatric resuscitations</a:t>
              </a:r>
              <a:endParaRPr sz="267" kern="0">
                <a:solidFill>
                  <a:srgbClr val="000000"/>
                </a:solidFill>
                <a:latin typeface="Calibri"/>
                <a:ea typeface="Calibri"/>
                <a:cs typeface="Calibri"/>
                <a:sym typeface="Calibri"/>
              </a:endParaRPr>
            </a:p>
            <a:p>
              <a:pPr marL="135463" indent="-67732" defTabSz="1219170">
                <a:spcBef>
                  <a:spcPts val="267"/>
                </a:spcBef>
                <a:buClr>
                  <a:srgbClr val="000000"/>
                </a:buClr>
                <a:buSzPts val="800"/>
                <a:buFont typeface="Calibri"/>
                <a:buChar char="•"/>
              </a:pPr>
              <a:r>
                <a:rPr lang="en" sz="1067" kern="0">
                  <a:solidFill>
                    <a:srgbClr val="000000"/>
                  </a:solidFill>
                  <a:latin typeface="Calibri"/>
                  <a:ea typeface="Calibri"/>
                  <a:cs typeface="Calibri"/>
                  <a:sym typeface="Calibri"/>
                </a:rPr>
                <a:t>Identify areas for curriculum improvement based on performance metrics and participation feedback</a:t>
              </a:r>
              <a:endParaRPr sz="1067" kern="0">
                <a:solidFill>
                  <a:srgbClr val="000000"/>
                </a:solidFill>
                <a:latin typeface="Calibri"/>
                <a:ea typeface="Calibri"/>
                <a:cs typeface="Calibri"/>
                <a:sym typeface="Calibri"/>
              </a:endParaRPr>
            </a:p>
            <a:p>
              <a:pPr marL="135463" indent="-67732" defTabSz="1219170">
                <a:spcBef>
                  <a:spcPts val="267"/>
                </a:spcBef>
                <a:buClr>
                  <a:srgbClr val="000000"/>
                </a:buClr>
                <a:buSzPts val="800"/>
                <a:buFont typeface="Calibri"/>
                <a:buChar char="•"/>
              </a:pPr>
              <a:r>
                <a:rPr lang="en" sz="1067" kern="0">
                  <a:solidFill>
                    <a:srgbClr val="000000"/>
                  </a:solidFill>
                  <a:latin typeface="Calibri"/>
                  <a:ea typeface="Calibri"/>
                  <a:cs typeface="Calibri"/>
                  <a:sym typeface="Calibri"/>
                </a:rPr>
                <a:t>To determine the number of simulation sessions required for residents to achieve sufficient exposure and demonstrate competency within a simulation curriculum </a:t>
              </a:r>
              <a:endParaRPr sz="1067" kern="0">
                <a:solidFill>
                  <a:srgbClr val="000000"/>
                </a:solidFill>
                <a:latin typeface="Calibri"/>
                <a:ea typeface="Calibri"/>
                <a:cs typeface="Calibri"/>
                <a:sym typeface="Calibri"/>
              </a:endParaRPr>
            </a:p>
          </p:txBody>
        </p:sp>
      </p:grpSp>
      <p:sp>
        <p:nvSpPr>
          <p:cNvPr id="84" name="Google Shape;84;p16"/>
          <p:cNvSpPr txBox="1"/>
          <p:nvPr/>
        </p:nvSpPr>
        <p:spPr>
          <a:xfrm>
            <a:off x="8100281" y="1073547"/>
            <a:ext cx="3933600" cy="293873"/>
          </a:xfrm>
          <a:prstGeom prst="rect">
            <a:avLst/>
          </a:prstGeom>
          <a:solidFill>
            <a:srgbClr val="72BF44"/>
          </a:solidFill>
          <a:ln>
            <a:noFill/>
          </a:ln>
        </p:spPr>
        <p:txBody>
          <a:bodyPr spcFirstLastPara="1" wrap="square" lIns="26967" tIns="13467" rIns="26967" bIns="13467" anchor="t" anchorCtr="0">
            <a:spAutoFit/>
          </a:bodyPr>
          <a:lstStyle/>
          <a:p>
            <a:pPr algn="ctr" defTabSz="1219170">
              <a:buClr>
                <a:srgbClr val="FFFFFF"/>
              </a:buClr>
              <a:buSzPts val="1300"/>
            </a:pPr>
            <a:r>
              <a:rPr lang="en" sz="1733" b="1" kern="0">
                <a:solidFill>
                  <a:srgbClr val="FFFFFF"/>
                </a:solidFill>
                <a:latin typeface="Calibri"/>
                <a:ea typeface="Calibri"/>
                <a:cs typeface="Calibri"/>
                <a:sym typeface="Calibri"/>
              </a:rPr>
              <a:t>Results: Preliminary</a:t>
            </a:r>
            <a:endParaRPr sz="400" kern="0">
              <a:solidFill>
                <a:srgbClr val="000000"/>
              </a:solidFill>
              <a:latin typeface="Arial"/>
              <a:cs typeface="Arial"/>
              <a:sym typeface="Arial"/>
            </a:endParaRPr>
          </a:p>
        </p:txBody>
      </p:sp>
      <p:pic>
        <p:nvPicPr>
          <p:cNvPr id="85" name="Google Shape;85;p16"/>
          <p:cNvPicPr preferRelativeResize="0"/>
          <p:nvPr/>
        </p:nvPicPr>
        <p:blipFill rotWithShape="1">
          <a:blip r:embed="rId3">
            <a:alphaModFix/>
          </a:blip>
          <a:srcRect/>
          <a:stretch/>
        </p:blipFill>
        <p:spPr>
          <a:xfrm>
            <a:off x="10597444" y="655242"/>
            <a:ext cx="991395" cy="315516"/>
          </a:xfrm>
          <a:prstGeom prst="rect">
            <a:avLst/>
          </a:prstGeom>
          <a:noFill/>
          <a:ln>
            <a:noFill/>
          </a:ln>
        </p:spPr>
      </p:pic>
      <p:pic>
        <p:nvPicPr>
          <p:cNvPr id="86" name="Google Shape;86;p16"/>
          <p:cNvPicPr preferRelativeResize="0"/>
          <p:nvPr/>
        </p:nvPicPr>
        <p:blipFill rotWithShape="1">
          <a:blip r:embed="rId4">
            <a:alphaModFix/>
          </a:blip>
          <a:srcRect/>
          <a:stretch/>
        </p:blipFill>
        <p:spPr>
          <a:xfrm>
            <a:off x="10265329" y="203200"/>
            <a:ext cx="1318816" cy="404416"/>
          </a:xfrm>
          <a:prstGeom prst="rect">
            <a:avLst/>
          </a:prstGeom>
          <a:noFill/>
          <a:ln>
            <a:noFill/>
          </a:ln>
        </p:spPr>
      </p:pic>
      <p:sp>
        <p:nvSpPr>
          <p:cNvPr id="87" name="Google Shape;87;p16"/>
          <p:cNvSpPr txBox="1">
            <a:spLocks noGrp="1"/>
          </p:cNvSpPr>
          <p:nvPr>
            <p:ph type="dt" idx="10"/>
          </p:nvPr>
        </p:nvSpPr>
        <p:spPr>
          <a:xfrm>
            <a:off x="222753" y="6332140"/>
            <a:ext cx="3730400" cy="242400"/>
          </a:xfrm>
          <a:prstGeom prst="rect">
            <a:avLst/>
          </a:prstGeom>
          <a:noFill/>
          <a:ln>
            <a:noFill/>
          </a:ln>
        </p:spPr>
        <p:txBody>
          <a:bodyPr spcFirstLastPara="1" wrap="square" lIns="26967" tIns="13467" rIns="26967" bIns="13467" anchor="t" anchorCtr="0">
            <a:noAutofit/>
          </a:bodyPr>
          <a:lstStyle/>
          <a:p>
            <a:pPr defTabSz="1219170">
              <a:buClr>
                <a:srgbClr val="000000"/>
              </a:buClr>
            </a:pPr>
            <a:r>
              <a:rPr lang="en" kern="0">
                <a:solidFill>
                  <a:srgbClr val="000000"/>
                </a:solidFill>
              </a:rPr>
              <a:t>NI X Meeting Three October 2026</a:t>
            </a:r>
            <a:endParaRPr kern="0">
              <a:solidFill>
                <a:srgbClr val="000000"/>
              </a:solidFill>
            </a:endParaRPr>
          </a:p>
        </p:txBody>
      </p:sp>
      <p:pic>
        <p:nvPicPr>
          <p:cNvPr id="88" name="Google Shape;88;p16" descr="St. Luke's Named Among Top 15 Health Systems Nationwide"/>
          <p:cNvPicPr preferRelativeResize="0"/>
          <p:nvPr/>
        </p:nvPicPr>
        <p:blipFill rotWithShape="1">
          <a:blip r:embed="rId5">
            <a:alphaModFix/>
          </a:blip>
          <a:srcRect/>
          <a:stretch/>
        </p:blipFill>
        <p:spPr>
          <a:xfrm>
            <a:off x="727011" y="44847"/>
            <a:ext cx="1881188" cy="988219"/>
          </a:xfrm>
          <a:prstGeom prst="rect">
            <a:avLst/>
          </a:prstGeom>
          <a:noFill/>
          <a:ln>
            <a:noFill/>
          </a:ln>
        </p:spPr>
      </p:pic>
      <p:sp>
        <p:nvSpPr>
          <p:cNvPr id="89" name="Google Shape;89;p16"/>
          <p:cNvSpPr txBox="1"/>
          <p:nvPr/>
        </p:nvSpPr>
        <p:spPr>
          <a:xfrm>
            <a:off x="52180" y="5450390"/>
            <a:ext cx="3920000" cy="829442"/>
          </a:xfrm>
          <a:prstGeom prst="rect">
            <a:avLst/>
          </a:prstGeom>
          <a:solidFill>
            <a:schemeClr val="lt1"/>
          </a:solidFill>
          <a:ln>
            <a:noFill/>
          </a:ln>
        </p:spPr>
        <p:txBody>
          <a:bodyPr spcFirstLastPara="1" wrap="square" lIns="26400" tIns="13200" rIns="26400" bIns="13200" anchor="t" anchorCtr="0">
            <a:spAutoFit/>
          </a:bodyPr>
          <a:lstStyle/>
          <a:p>
            <a:pPr marL="135463" defTabSz="1219170">
              <a:spcBef>
                <a:spcPts val="533"/>
              </a:spcBef>
              <a:buClr>
                <a:srgbClr val="000000"/>
              </a:buClr>
              <a:buSzPts val="900"/>
            </a:pPr>
            <a:r>
              <a:rPr lang="en" sz="1200" kern="0">
                <a:solidFill>
                  <a:srgbClr val="000000"/>
                </a:solidFill>
                <a:latin typeface="Calibri"/>
                <a:ea typeface="Calibri"/>
                <a:cs typeface="Calibri"/>
                <a:sym typeface="Calibri"/>
              </a:rPr>
              <a:t>St. Luke’s GME emphasizes continuous improvement in resident education. This study highlights the need for increased familiarity and comfort with neonatal and pediatric resuscitation, which simulation may help address. </a:t>
            </a:r>
            <a:endParaRPr sz="1200" kern="0">
              <a:solidFill>
                <a:srgbClr val="000000"/>
              </a:solidFill>
              <a:latin typeface="Calibri"/>
              <a:ea typeface="Calibri"/>
              <a:cs typeface="Calibri"/>
              <a:sym typeface="Calibri"/>
            </a:endParaRPr>
          </a:p>
        </p:txBody>
      </p:sp>
      <p:pic>
        <p:nvPicPr>
          <p:cNvPr id="90" name="Google Shape;90;p16"/>
          <p:cNvPicPr preferRelativeResize="0"/>
          <p:nvPr/>
        </p:nvPicPr>
        <p:blipFill rotWithShape="1">
          <a:blip r:embed="rId6">
            <a:alphaModFix/>
          </a:blip>
          <a:srcRect b="20319"/>
          <a:stretch/>
        </p:blipFill>
        <p:spPr>
          <a:xfrm>
            <a:off x="2899198" y="1409133"/>
            <a:ext cx="1158669" cy="1430448"/>
          </a:xfrm>
          <a:prstGeom prst="rect">
            <a:avLst/>
          </a:prstGeom>
          <a:noFill/>
          <a:ln>
            <a:noFill/>
          </a:ln>
        </p:spPr>
      </p:pic>
      <p:sp>
        <p:nvSpPr>
          <p:cNvPr id="91" name="Google Shape;91;p16"/>
          <p:cNvSpPr txBox="1"/>
          <p:nvPr/>
        </p:nvSpPr>
        <p:spPr>
          <a:xfrm>
            <a:off x="99067" y="1252333"/>
            <a:ext cx="2800000" cy="1430400"/>
          </a:xfrm>
          <a:prstGeom prst="rect">
            <a:avLst/>
          </a:prstGeom>
          <a:noFill/>
          <a:ln>
            <a:noFill/>
          </a:ln>
        </p:spPr>
        <p:txBody>
          <a:bodyPr spcFirstLastPara="1" wrap="square" lIns="121900" tIns="121900" rIns="121900" bIns="121900" anchor="t" anchorCtr="0">
            <a:noAutofit/>
          </a:bodyPr>
          <a:lstStyle/>
          <a:p>
            <a:pPr marL="135463" defTabSz="1219170">
              <a:buClr>
                <a:srgbClr val="000000"/>
              </a:buClr>
              <a:buSzPts val="1000"/>
            </a:pPr>
            <a:r>
              <a:rPr lang="en" sz="1067" kern="0">
                <a:solidFill>
                  <a:srgbClr val="000000"/>
                </a:solidFill>
                <a:latin typeface="Calibri"/>
                <a:ea typeface="Calibri"/>
                <a:cs typeface="Calibri"/>
                <a:sym typeface="Calibri"/>
              </a:rPr>
              <a:t>A relative lack of exposure to neonatal and pediatric resuscitations leads to decreased preparedness among EM residents potentially compromising patient safety. This project seeks to enhance EM residents’ confidence and competence in these high acuity low occurrence (HALO) scenarios through the implementation of a structured simulation curriculum.</a:t>
            </a:r>
            <a:endParaRPr sz="1067" kern="0">
              <a:solidFill>
                <a:srgbClr val="000000"/>
              </a:solidFill>
              <a:latin typeface="Arial"/>
              <a:cs typeface="Arial"/>
              <a:sym typeface="Arial"/>
            </a:endParaRPr>
          </a:p>
          <a:p>
            <a:pPr defTabSz="1219170">
              <a:buClr>
                <a:srgbClr val="000000"/>
              </a:buClr>
            </a:pPr>
            <a:endParaRPr sz="1467" kern="0">
              <a:solidFill>
                <a:srgbClr val="757070"/>
              </a:solidFill>
              <a:latin typeface="Calibri"/>
              <a:ea typeface="Calibri"/>
              <a:cs typeface="Calibri"/>
              <a:sym typeface="Calibri"/>
            </a:endParaRPr>
          </a:p>
        </p:txBody>
      </p:sp>
      <p:grpSp>
        <p:nvGrpSpPr>
          <p:cNvPr id="92" name="Google Shape;92;p16"/>
          <p:cNvGrpSpPr/>
          <p:nvPr/>
        </p:nvGrpSpPr>
        <p:grpSpPr>
          <a:xfrm>
            <a:off x="4052334" y="4444824"/>
            <a:ext cx="4019889" cy="1483126"/>
            <a:chOff x="25498619" y="4296540"/>
            <a:chExt cx="12662400" cy="3301705"/>
          </a:xfrm>
        </p:grpSpPr>
        <p:sp>
          <p:nvSpPr>
            <p:cNvPr id="93" name="Google Shape;93;p16"/>
            <p:cNvSpPr txBox="1"/>
            <p:nvPr/>
          </p:nvSpPr>
          <p:spPr>
            <a:xfrm>
              <a:off x="25665238" y="4296540"/>
              <a:ext cx="12390901" cy="654214"/>
            </a:xfrm>
            <a:prstGeom prst="rect">
              <a:avLst/>
            </a:prstGeom>
            <a:solidFill>
              <a:srgbClr val="72BF44"/>
            </a:solidFill>
            <a:ln>
              <a:noFill/>
            </a:ln>
          </p:spPr>
          <p:txBody>
            <a:bodyPr spcFirstLastPara="1" wrap="square" lIns="26967" tIns="13467" rIns="26967" bIns="13467" anchor="t" anchorCtr="0">
              <a:spAutoFit/>
            </a:bodyPr>
            <a:lstStyle/>
            <a:p>
              <a:pPr algn="ctr" defTabSz="1219170">
                <a:buClr>
                  <a:srgbClr val="FFFFFF"/>
                </a:buClr>
                <a:buSzPts val="1300"/>
              </a:pPr>
              <a:r>
                <a:rPr lang="en" sz="1733" b="1" kern="0">
                  <a:solidFill>
                    <a:srgbClr val="FFFFFF"/>
                  </a:solidFill>
                  <a:latin typeface="Calibri"/>
                  <a:ea typeface="Calibri"/>
                  <a:cs typeface="Calibri"/>
                  <a:sym typeface="Calibri"/>
                </a:rPr>
                <a:t>Barriers - Strategies</a:t>
              </a:r>
              <a:endParaRPr sz="400" kern="0">
                <a:solidFill>
                  <a:srgbClr val="000000"/>
                </a:solidFill>
                <a:latin typeface="Arial"/>
                <a:cs typeface="Arial"/>
                <a:sym typeface="Arial"/>
              </a:endParaRPr>
            </a:p>
          </p:txBody>
        </p:sp>
        <p:sp>
          <p:nvSpPr>
            <p:cNvPr id="94" name="Google Shape;94;p16"/>
            <p:cNvSpPr txBox="1"/>
            <p:nvPr/>
          </p:nvSpPr>
          <p:spPr>
            <a:xfrm>
              <a:off x="25498619" y="4980888"/>
              <a:ext cx="12662400" cy="2617357"/>
            </a:xfrm>
            <a:prstGeom prst="rect">
              <a:avLst/>
            </a:prstGeom>
            <a:solidFill>
              <a:schemeClr val="lt1"/>
            </a:solidFill>
            <a:ln>
              <a:noFill/>
            </a:ln>
          </p:spPr>
          <p:txBody>
            <a:bodyPr spcFirstLastPara="1" wrap="square" lIns="26967" tIns="13467" rIns="26967" bIns="13467" anchor="t" anchorCtr="0">
              <a:spAutoFit/>
            </a:bodyPr>
            <a:lstStyle/>
            <a:p>
              <a:pPr defTabSz="1219170">
                <a:buClr>
                  <a:srgbClr val="000000"/>
                </a:buClr>
              </a:pPr>
              <a:r>
                <a:rPr lang="en" sz="933" kern="0">
                  <a:solidFill>
                    <a:srgbClr val="000000"/>
                  </a:solidFill>
                  <a:latin typeface="Calibri"/>
                  <a:ea typeface="Calibri"/>
                  <a:cs typeface="Calibri"/>
                  <a:sym typeface="Calibri"/>
                </a:rPr>
                <a:t>Availability for participation based on resident schedules</a:t>
              </a:r>
              <a:endParaRPr sz="933" kern="0">
                <a:solidFill>
                  <a:srgbClr val="000000"/>
                </a:solidFill>
                <a:latin typeface="Calibri"/>
                <a:ea typeface="Calibri"/>
                <a:cs typeface="Calibri"/>
                <a:sym typeface="Calibri"/>
              </a:endParaRPr>
            </a:p>
            <a:p>
              <a:pPr defTabSz="1219170">
                <a:buClr>
                  <a:srgbClr val="000000"/>
                </a:buClr>
              </a:pPr>
              <a:r>
                <a:rPr lang="en" sz="933" kern="0">
                  <a:solidFill>
                    <a:srgbClr val="000000"/>
                  </a:solidFill>
                  <a:latin typeface="Calibri"/>
                  <a:ea typeface="Calibri"/>
                  <a:cs typeface="Calibri"/>
                  <a:sym typeface="Calibri"/>
                </a:rPr>
                <a:t> -&gt; Now with monthly simulations during conference when the most residents are available</a:t>
              </a:r>
              <a:endParaRPr sz="933" kern="0">
                <a:solidFill>
                  <a:srgbClr val="000000"/>
                </a:solidFill>
                <a:latin typeface="Calibri"/>
                <a:ea typeface="Calibri"/>
                <a:cs typeface="Calibri"/>
                <a:sym typeface="Calibri"/>
              </a:endParaRPr>
            </a:p>
            <a:p>
              <a:pPr defTabSz="1219170">
                <a:buClr>
                  <a:srgbClr val="000000"/>
                </a:buClr>
              </a:pPr>
              <a:endParaRPr sz="933" kern="0">
                <a:solidFill>
                  <a:srgbClr val="000000"/>
                </a:solidFill>
                <a:latin typeface="Calibri"/>
                <a:ea typeface="Calibri"/>
                <a:cs typeface="Calibri"/>
                <a:sym typeface="Calibri"/>
              </a:endParaRPr>
            </a:p>
            <a:p>
              <a:pPr defTabSz="1219170">
                <a:buClr>
                  <a:srgbClr val="000000"/>
                </a:buClr>
              </a:pPr>
              <a:r>
                <a:rPr lang="en" sz="933" kern="0">
                  <a:solidFill>
                    <a:srgbClr val="000000"/>
                  </a:solidFill>
                  <a:latin typeface="Calibri"/>
                  <a:ea typeface="Calibri"/>
                  <a:cs typeface="Calibri"/>
                  <a:sym typeface="Calibri"/>
                </a:rPr>
                <a:t>Different levels of exposure to neonatal resuscitation based on if resident is on an off service rotation where they do not attend conference </a:t>
              </a:r>
              <a:endParaRPr sz="933" kern="0">
                <a:solidFill>
                  <a:srgbClr val="000000"/>
                </a:solidFill>
                <a:latin typeface="Calibri"/>
                <a:ea typeface="Calibri"/>
                <a:cs typeface="Calibri"/>
                <a:sym typeface="Calibri"/>
              </a:endParaRPr>
            </a:p>
            <a:p>
              <a:pPr defTabSz="1219170">
                <a:buClr>
                  <a:srgbClr val="000000"/>
                </a:buClr>
              </a:pPr>
              <a:r>
                <a:rPr lang="en" sz="933" kern="0">
                  <a:solidFill>
                    <a:srgbClr val="000000"/>
                  </a:solidFill>
                  <a:latin typeface="Calibri"/>
                  <a:ea typeface="Calibri"/>
                  <a:cs typeface="Calibri"/>
                  <a:sym typeface="Calibri"/>
                </a:rPr>
                <a:t> -&gt; Categorized data based on exposure levels vs individual progress</a:t>
              </a:r>
              <a:endParaRPr sz="933" kern="0">
                <a:solidFill>
                  <a:srgbClr val="000000"/>
                </a:solidFill>
                <a:latin typeface="Calibri"/>
                <a:ea typeface="Calibri"/>
                <a:cs typeface="Calibri"/>
                <a:sym typeface="Calibri"/>
              </a:endParaRPr>
            </a:p>
            <a:p>
              <a:pPr defTabSz="1219170">
                <a:buClr>
                  <a:srgbClr val="000000"/>
                </a:buClr>
                <a:buSzPts val="900"/>
              </a:pPr>
              <a:endParaRPr sz="933" kern="0">
                <a:solidFill>
                  <a:srgbClr val="000000"/>
                </a:solidFill>
                <a:latin typeface="Arial"/>
                <a:cs typeface="Arial"/>
                <a:sym typeface="Arial"/>
              </a:endParaRPr>
            </a:p>
          </p:txBody>
        </p:sp>
      </p:grpSp>
    </p:spTree>
    <p:extLst>
      <p:ext uri="{BB962C8B-B14F-4D97-AF65-F5344CB8AC3E}">
        <p14:creationId xmlns:p14="http://schemas.microsoft.com/office/powerpoint/2010/main" val="1989543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83195"/>
            <a:ext cx="10460736" cy="4684996"/>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3200" dirty="0">
                <a:solidFill>
                  <a:srgbClr val="92D050"/>
                </a:solidFill>
              </a:rPr>
              <a:t> St. Lukes University Health Network</a:t>
            </a:r>
            <a:br>
              <a:rPr lang="en-US" sz="3200" dirty="0">
                <a:solidFill>
                  <a:srgbClr val="92D050"/>
                </a:solidFill>
              </a:rPr>
            </a:br>
            <a:r>
              <a:rPr lang="en-US" sz="3200" dirty="0">
                <a:solidFill>
                  <a:srgbClr val="92D050"/>
                </a:solidFill>
              </a:rPr>
              <a:t>(Push Dose)</a:t>
            </a:r>
            <a:br>
              <a:rPr lang="en-US" sz="3200" dirty="0">
                <a:solidFill>
                  <a:srgbClr val="92D050"/>
                </a:solidFill>
              </a:rPr>
            </a:br>
            <a:endParaRPr lang="en-US" sz="3200" dirty="0">
              <a:solidFill>
                <a:srgbClr val="92D050"/>
              </a:solidFill>
            </a:endParaRPr>
          </a:p>
        </p:txBody>
      </p:sp>
    </p:spTree>
    <p:extLst>
      <p:ext uri="{BB962C8B-B14F-4D97-AF65-F5344CB8AC3E}">
        <p14:creationId xmlns:p14="http://schemas.microsoft.com/office/powerpoint/2010/main" val="2863805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Text Box 1300">
            <a:extLst>
              <a:ext uri="{FF2B5EF4-FFF2-40B4-BE49-F238E27FC236}">
                <a16:creationId xmlns:a16="http://schemas.microsoft.com/office/drawing/2014/main" id="{229FD995-DC55-1653-106F-7F61E5E8C526}"/>
              </a:ext>
            </a:extLst>
          </p:cNvPr>
          <p:cNvSpPr txBox="1">
            <a:spLocks noChangeArrowheads="1"/>
          </p:cNvSpPr>
          <p:nvPr/>
        </p:nvSpPr>
        <p:spPr bwMode="auto">
          <a:xfrm>
            <a:off x="8331200" y="252413"/>
            <a:ext cx="2082800" cy="86946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endParaRPr lang="en-US" altLang="en-US" sz="2050">
              <a:solidFill>
                <a:prstClr val="black"/>
              </a:solidFill>
              <a:latin typeface="Calibri" panose="020F0502020204030204" pitchFamily="34" charset="0"/>
            </a:endParaRPr>
          </a:p>
          <a:p>
            <a:pPr algn="ctr" defTabSz="940594" eaLnBrk="0" fontAlgn="base" hangingPunct="0">
              <a:spcBef>
                <a:spcPct val="50000"/>
              </a:spcBef>
              <a:spcAft>
                <a:spcPct val="0"/>
              </a:spcAft>
              <a:buNone/>
            </a:pPr>
            <a:endParaRPr lang="en-US" altLang="en-US" sz="1000">
              <a:solidFill>
                <a:prstClr val="black"/>
              </a:solidFill>
              <a:latin typeface="Calibri" panose="020F0502020204030204" pitchFamily="34" charset="0"/>
            </a:endParaRPr>
          </a:p>
          <a:p>
            <a:pPr algn="ctr" defTabSz="940594" eaLnBrk="0" fontAlgn="base" hangingPunct="0">
              <a:spcBef>
                <a:spcPct val="50000"/>
              </a:spcBef>
              <a:spcAft>
                <a:spcPct val="0"/>
              </a:spcAft>
              <a:buNone/>
            </a:pPr>
            <a:endParaRPr lang="en-US" altLang="en-US" sz="1000">
              <a:solidFill>
                <a:prstClr val="black"/>
              </a:solidFill>
              <a:latin typeface="Calibri" panose="020F0502020204030204" pitchFamily="34" charset="0"/>
            </a:endParaRPr>
          </a:p>
        </p:txBody>
      </p:sp>
      <p:sp>
        <p:nvSpPr>
          <p:cNvPr id="5145" name="Text Box 13">
            <a:extLst>
              <a:ext uri="{FF2B5EF4-FFF2-40B4-BE49-F238E27FC236}">
                <a16:creationId xmlns:a16="http://schemas.microsoft.com/office/drawing/2014/main" id="{CFED8431-69AC-4D76-270C-FCC5503F8F8F}"/>
              </a:ext>
            </a:extLst>
          </p:cNvPr>
          <p:cNvSpPr txBox="1">
            <a:spLocks noChangeArrowheads="1"/>
          </p:cNvSpPr>
          <p:nvPr/>
        </p:nvSpPr>
        <p:spPr bwMode="auto">
          <a:xfrm>
            <a:off x="7711967" y="3567364"/>
            <a:ext cx="3089267" cy="669414"/>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a:solidFill>
                  <a:prstClr val="white"/>
                </a:solidFill>
                <a:latin typeface="Calibri" panose="020F0502020204030204" pitchFamily="34" charset="0"/>
              </a:rPr>
              <a:t>Discussion</a:t>
            </a:r>
          </a:p>
          <a:p>
            <a:pPr algn="ctr" defTabSz="940594" eaLnBrk="0" fontAlgn="base" hangingPunct="0">
              <a:spcBef>
                <a:spcPct val="50000"/>
              </a:spcBef>
              <a:spcAft>
                <a:spcPct val="0"/>
              </a:spcAft>
              <a:buNone/>
            </a:pPr>
            <a:endParaRPr lang="en-US" altLang="en-US" sz="1500" b="1">
              <a:solidFill>
                <a:prstClr val="white"/>
              </a:solidFill>
              <a:latin typeface="Calibri" panose="020F0502020204030204" pitchFamily="34" charset="0"/>
            </a:endParaRPr>
          </a:p>
        </p:txBody>
      </p:sp>
      <p:sp>
        <p:nvSpPr>
          <p:cNvPr id="5143" name="Text Box 13">
            <a:extLst>
              <a:ext uri="{FF2B5EF4-FFF2-40B4-BE49-F238E27FC236}">
                <a16:creationId xmlns:a16="http://schemas.microsoft.com/office/drawing/2014/main" id="{0CC626B3-2F52-700F-4E60-694E0C7B6CB5}"/>
              </a:ext>
            </a:extLst>
          </p:cNvPr>
          <p:cNvSpPr txBox="1">
            <a:spLocks noChangeArrowheads="1"/>
          </p:cNvSpPr>
          <p:nvPr/>
        </p:nvSpPr>
        <p:spPr bwMode="auto">
          <a:xfrm>
            <a:off x="4485990" y="1052460"/>
            <a:ext cx="3155101" cy="3231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marL="214313" indent="-214313" algn="ctr" defTabSz="940594" eaLnBrk="0" fontAlgn="base" hangingPunct="0">
              <a:spcBef>
                <a:spcPct val="50000"/>
              </a:spcBef>
              <a:spcAft>
                <a:spcPct val="0"/>
              </a:spcAft>
            </a:pPr>
            <a:r>
              <a:rPr lang="en-US" altLang="en-US" sz="1500" b="1">
                <a:solidFill>
                  <a:prstClr val="white"/>
                </a:solidFill>
                <a:latin typeface="Calibri" panose="020F0502020204030204" pitchFamily="34" charset="0"/>
              </a:rPr>
              <a:t>Interventions/Changes</a:t>
            </a:r>
          </a:p>
        </p:txBody>
      </p:sp>
      <p:grpSp>
        <p:nvGrpSpPr>
          <p:cNvPr id="5128" name="Group 12">
            <a:extLst>
              <a:ext uri="{FF2B5EF4-FFF2-40B4-BE49-F238E27FC236}">
                <a16:creationId xmlns:a16="http://schemas.microsoft.com/office/drawing/2014/main" id="{6C9114F7-3015-785B-172A-6E45103180BA}"/>
              </a:ext>
            </a:extLst>
          </p:cNvPr>
          <p:cNvGrpSpPr>
            <a:grpSpLocks/>
          </p:cNvGrpSpPr>
          <p:nvPr/>
        </p:nvGrpSpPr>
        <p:grpSpPr bwMode="auto">
          <a:xfrm>
            <a:off x="1358341" y="1023005"/>
            <a:ext cx="3091656" cy="2663687"/>
            <a:chOff x="341712" y="4814007"/>
            <a:chExt cx="12367892" cy="15505174"/>
          </a:xfrm>
        </p:grpSpPr>
        <p:sp>
          <p:nvSpPr>
            <p:cNvPr id="5141" name="Text Box 13">
              <a:extLst>
                <a:ext uri="{FF2B5EF4-FFF2-40B4-BE49-F238E27FC236}">
                  <a16:creationId xmlns:a16="http://schemas.microsoft.com/office/drawing/2014/main" id="{D96C6336-C1D7-41B0-DEB0-AFAD0A7EFE3D}"/>
                </a:ext>
              </a:extLst>
            </p:cNvPr>
            <p:cNvSpPr txBox="1">
              <a:spLocks noChangeArrowheads="1"/>
            </p:cNvSpPr>
            <p:nvPr/>
          </p:nvSpPr>
          <p:spPr bwMode="auto">
            <a:xfrm>
              <a:off x="357818" y="4814007"/>
              <a:ext cx="12351786" cy="188112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a:solidFill>
                    <a:prstClr val="white"/>
                  </a:solidFill>
                  <a:latin typeface="Calibri" panose="020F0502020204030204" pitchFamily="34" charset="0"/>
                </a:rPr>
                <a:t>Introduction: Background &amp; Context</a:t>
              </a:r>
            </a:p>
          </p:txBody>
        </p:sp>
        <p:sp>
          <p:nvSpPr>
            <p:cNvPr id="5142" name="Text Box 1283">
              <a:extLst>
                <a:ext uri="{FF2B5EF4-FFF2-40B4-BE49-F238E27FC236}">
                  <a16:creationId xmlns:a16="http://schemas.microsoft.com/office/drawing/2014/main" id="{58FAF043-DD48-479F-D8D5-7487452C4246}"/>
                </a:ext>
              </a:extLst>
            </p:cNvPr>
            <p:cNvSpPr txBox="1">
              <a:spLocks noChangeArrowheads="1"/>
            </p:cNvSpPr>
            <p:nvPr/>
          </p:nvSpPr>
          <p:spPr bwMode="auto">
            <a:xfrm>
              <a:off x="341712" y="6479455"/>
              <a:ext cx="12343353" cy="13839726"/>
            </a:xfrm>
            <a:prstGeom prst="rect">
              <a:avLst/>
            </a:prstGeom>
            <a:solidFill>
              <a:schemeClr val="bg1"/>
            </a:solidFill>
            <a:ln w="9525">
              <a:solidFill>
                <a:schemeClr val="bg1"/>
              </a:solidFill>
              <a:miter lim="800000"/>
              <a:headEnd/>
              <a:tailEnd/>
            </a:ln>
          </p:spPr>
          <p:txBody>
            <a:bodyPr wrap="square" lIns="22860" tIns="11430" rIns="22860" bIns="11430" anchor="t">
              <a:spAutoFit/>
            </a:bodyPr>
            <a:lstStyle>
              <a:lvl1pPr marL="457200"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marL="114300" defTabSz="940594" eaLnBrk="0" fontAlgn="base" hangingPunct="0">
                <a:spcBef>
                  <a:spcPct val="50000"/>
                </a:spcBef>
                <a:spcAft>
                  <a:spcPct val="0"/>
                </a:spcAft>
                <a:buNone/>
              </a:pPr>
              <a:r>
                <a:rPr lang="en-US" altLang="en-US" sz="900">
                  <a:solidFill>
                    <a:prstClr val="black"/>
                  </a:solidFill>
                  <a:latin typeface="Calibri"/>
                  <a:ea typeface="Calibri"/>
                  <a:cs typeface="Calibri"/>
                </a:rPr>
                <a:t>Push-dose epinephrine (PDE) is the administration of small, rapidly delivered IV boluses of dilute epinephrine to provide immediate, short-acting hemodynamic support. This can be a temporizing intervention in critically ill patients with acute hemodynamic instability while more definitive therapies are prepared and initiated.</a:t>
              </a:r>
            </a:p>
            <a:p>
              <a:pPr marL="114300" defTabSz="940594" eaLnBrk="0" fontAlgn="base" hangingPunct="0">
                <a:spcBef>
                  <a:spcPct val="50000"/>
                </a:spcBef>
                <a:spcAft>
                  <a:spcPct val="0"/>
                </a:spcAft>
                <a:buNone/>
              </a:pPr>
              <a:r>
                <a:rPr lang="en-US" sz="900">
                  <a:solidFill>
                    <a:prstClr val="black"/>
                  </a:solidFill>
                  <a:latin typeface="Calibri"/>
                  <a:ea typeface="Calibri"/>
                  <a:cs typeface="Calibri"/>
                </a:rPr>
                <a:t>Our hospital network has previously lacked a standardized process for ordering and preparation of PDE. This medication is often compounded at bedside, and preparation practices vary among clinicians, resulting in inconsistent dosing and variable confidence in medication preparation and administration. Variability in compounding practices, combined with the high-acuity circumstances in which PDE is administered, may increase the risk of medication errors and adverse effects. </a:t>
              </a:r>
              <a:endParaRPr lang="en-US" altLang="en-US" sz="900">
                <a:solidFill>
                  <a:prstClr val="black"/>
                </a:solidFill>
                <a:latin typeface="Calibri"/>
                <a:ea typeface="Calibri"/>
                <a:cs typeface="Calibri"/>
              </a:endParaRPr>
            </a:p>
            <a:p>
              <a:pPr marL="114300" defTabSz="940594" eaLnBrk="0" fontAlgn="base" hangingPunct="0">
                <a:spcBef>
                  <a:spcPct val="50000"/>
                </a:spcBef>
                <a:spcAft>
                  <a:spcPct val="0"/>
                </a:spcAft>
                <a:buNone/>
              </a:pPr>
              <a:endParaRPr lang="en-US" altLang="en-US" sz="900">
                <a:solidFill>
                  <a:prstClr val="black"/>
                </a:solidFill>
                <a:latin typeface="Arial Narrow" panose="020B0606020202030204" pitchFamily="34" charset="0"/>
              </a:endParaRPr>
            </a:p>
          </p:txBody>
        </p:sp>
      </p:grpSp>
      <p:sp>
        <p:nvSpPr>
          <p:cNvPr id="5139" name="Text Box 13">
            <a:extLst>
              <a:ext uri="{FF2B5EF4-FFF2-40B4-BE49-F238E27FC236}">
                <a16:creationId xmlns:a16="http://schemas.microsoft.com/office/drawing/2014/main" id="{EDE383CA-8FED-C851-E796-DC46FFB239D7}"/>
              </a:ext>
            </a:extLst>
          </p:cNvPr>
          <p:cNvSpPr txBox="1">
            <a:spLocks noChangeArrowheads="1"/>
          </p:cNvSpPr>
          <p:nvPr/>
        </p:nvSpPr>
        <p:spPr bwMode="auto">
          <a:xfrm>
            <a:off x="4484858" y="4170224"/>
            <a:ext cx="3203829" cy="253916"/>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2860" tIns="11430" rIns="22860" bIns="11430" anchor="t">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a:solidFill>
                  <a:prstClr val="white"/>
                </a:solidFill>
                <a:latin typeface="Calibri"/>
                <a:ea typeface="Calibri"/>
                <a:cs typeface="Calibri"/>
              </a:rPr>
              <a:t>Measures</a:t>
            </a:r>
            <a:endParaRPr lang="en-US" sz="3300">
              <a:solidFill>
                <a:prstClr val="white"/>
              </a:solidFill>
            </a:endParaRPr>
          </a:p>
        </p:txBody>
      </p:sp>
      <p:sp>
        <p:nvSpPr>
          <p:cNvPr id="5130" name="Text Box 13">
            <a:extLst>
              <a:ext uri="{FF2B5EF4-FFF2-40B4-BE49-F238E27FC236}">
                <a16:creationId xmlns:a16="http://schemas.microsoft.com/office/drawing/2014/main" id="{4675E058-5817-6131-925D-D9A617119A84}"/>
              </a:ext>
            </a:extLst>
          </p:cNvPr>
          <p:cNvSpPr txBox="1">
            <a:spLocks noChangeArrowheads="1"/>
          </p:cNvSpPr>
          <p:nvPr/>
        </p:nvSpPr>
        <p:spPr bwMode="auto">
          <a:xfrm>
            <a:off x="1369449" y="5210452"/>
            <a:ext cx="3097213" cy="3231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a:solidFill>
                  <a:prstClr val="white"/>
                </a:solidFill>
                <a:latin typeface="Calibri" panose="020F0502020204030204" pitchFamily="34" charset="0"/>
              </a:rPr>
              <a:t>Project Alignment with Organization </a:t>
            </a:r>
          </a:p>
        </p:txBody>
      </p:sp>
      <p:grpSp>
        <p:nvGrpSpPr>
          <p:cNvPr id="5131" name="Group 6">
            <a:extLst>
              <a:ext uri="{FF2B5EF4-FFF2-40B4-BE49-F238E27FC236}">
                <a16:creationId xmlns:a16="http://schemas.microsoft.com/office/drawing/2014/main" id="{1D340333-A330-376B-B136-FCAF2C999628}"/>
              </a:ext>
            </a:extLst>
          </p:cNvPr>
          <p:cNvGrpSpPr>
            <a:grpSpLocks/>
          </p:cNvGrpSpPr>
          <p:nvPr/>
        </p:nvGrpSpPr>
        <p:grpSpPr bwMode="auto">
          <a:xfrm>
            <a:off x="1353044" y="3465518"/>
            <a:ext cx="3107187" cy="1659050"/>
            <a:chOff x="6364928" y="-9498575"/>
            <a:chExt cx="12429545" cy="19686490"/>
          </a:xfrm>
        </p:grpSpPr>
        <p:sp>
          <p:nvSpPr>
            <p:cNvPr id="5137" name="Text Box 13">
              <a:extLst>
                <a:ext uri="{FF2B5EF4-FFF2-40B4-BE49-F238E27FC236}">
                  <a16:creationId xmlns:a16="http://schemas.microsoft.com/office/drawing/2014/main" id="{A6EE0F8A-36DE-0571-6890-A71DB3A52C7F}"/>
                </a:ext>
              </a:extLst>
            </p:cNvPr>
            <p:cNvSpPr txBox="1">
              <a:spLocks noChangeArrowheads="1"/>
            </p:cNvSpPr>
            <p:nvPr/>
          </p:nvSpPr>
          <p:spPr bwMode="auto">
            <a:xfrm>
              <a:off x="6364928" y="-9498575"/>
              <a:ext cx="12336463" cy="7943348"/>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a:solidFill>
                    <a:prstClr val="white"/>
                  </a:solidFill>
                  <a:latin typeface="Calibri" panose="020F0502020204030204" pitchFamily="34" charset="0"/>
                </a:rPr>
                <a:t>Aim/Objectives/Alignment</a:t>
              </a:r>
            </a:p>
            <a:p>
              <a:pPr algn="ctr" defTabSz="940594" eaLnBrk="0" fontAlgn="base" hangingPunct="0">
                <a:spcBef>
                  <a:spcPct val="50000"/>
                </a:spcBef>
                <a:spcAft>
                  <a:spcPct val="0"/>
                </a:spcAft>
                <a:buNone/>
              </a:pPr>
              <a:endParaRPr lang="en-US" altLang="en-US" sz="1500" b="1">
                <a:solidFill>
                  <a:prstClr val="white"/>
                </a:solidFill>
                <a:latin typeface="Calibri" panose="020F0502020204030204" pitchFamily="34" charset="0"/>
              </a:endParaRPr>
            </a:p>
          </p:txBody>
        </p:sp>
        <p:sp>
          <p:nvSpPr>
            <p:cNvPr id="37" name="Text Box 1283">
              <a:extLst>
                <a:ext uri="{FF2B5EF4-FFF2-40B4-BE49-F238E27FC236}">
                  <a16:creationId xmlns:a16="http://schemas.microsoft.com/office/drawing/2014/main" id="{2135286B-6B17-CBF0-D1BB-710B806E6D5B}"/>
                </a:ext>
              </a:extLst>
            </p:cNvPr>
            <p:cNvSpPr txBox="1">
              <a:spLocks noChangeArrowheads="1"/>
            </p:cNvSpPr>
            <p:nvPr/>
          </p:nvSpPr>
          <p:spPr bwMode="auto">
            <a:xfrm>
              <a:off x="6372620" y="-5972687"/>
              <a:ext cx="12421853" cy="16160602"/>
            </a:xfrm>
            <a:prstGeom prst="rect">
              <a:avLst/>
            </a:prstGeom>
            <a:solidFill>
              <a:schemeClr val="bg1"/>
            </a:solidFill>
            <a:ln w="9525">
              <a:solidFill>
                <a:schemeClr val="bg1"/>
              </a:solidFill>
              <a:miter lim="800000"/>
              <a:headEnd/>
              <a:tailEnd/>
            </a:ln>
          </p:spPr>
          <p:txBody>
            <a:bodyPr wrap="square" lIns="22860" tIns="11430" rIns="22860" bIns="11430" anchor="t">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257175" indent="-142875" defTabSz="940594" eaLnBrk="0" fontAlgn="base" hangingPunct="0">
                <a:spcBef>
                  <a:spcPct val="50000"/>
                </a:spcBef>
                <a:spcAft>
                  <a:spcPct val="0"/>
                </a:spcAft>
                <a:defRPr/>
              </a:pPr>
              <a:r>
                <a:rPr lang="en-US" altLang="en-US" sz="900" dirty="0">
                  <a:solidFill>
                    <a:prstClr val="black"/>
                  </a:solidFill>
                  <a:latin typeface="Calibri"/>
                  <a:ea typeface="Calibri"/>
                  <a:cs typeface="Calibri"/>
                </a:rPr>
                <a:t>Standardize and track PDE administration across SLUHN EDs through a dedicated EMR order and availability of premixed syringes of PDE in ED </a:t>
              </a:r>
              <a:r>
                <a:rPr lang="en-US" altLang="en-US" sz="900" dirty="0" err="1">
                  <a:solidFill>
                    <a:prstClr val="black"/>
                  </a:solidFill>
                  <a:latin typeface="Calibri"/>
                  <a:ea typeface="Calibri"/>
                  <a:cs typeface="Calibri"/>
                </a:rPr>
                <a:t>Omnicells</a:t>
              </a:r>
              <a:r>
                <a:rPr lang="en-US" altLang="en-US" sz="900" dirty="0">
                  <a:solidFill>
                    <a:prstClr val="black"/>
                  </a:solidFill>
                  <a:latin typeface="Calibri"/>
                  <a:ea typeface="Calibri"/>
                  <a:cs typeface="Calibri"/>
                </a:rPr>
                <a:t>. </a:t>
              </a:r>
            </a:p>
            <a:p>
              <a:pPr marL="257175" indent="-142875" defTabSz="940594" eaLnBrk="0" fontAlgn="base" hangingPunct="0">
                <a:spcBef>
                  <a:spcPct val="50000"/>
                </a:spcBef>
                <a:spcAft>
                  <a:spcPct val="0"/>
                </a:spcAft>
                <a:defRPr/>
              </a:pPr>
              <a:r>
                <a:rPr lang="en-US" altLang="en-US" sz="900" dirty="0">
                  <a:solidFill>
                    <a:prstClr val="black"/>
                  </a:solidFill>
                  <a:latin typeface="Calibri"/>
                  <a:ea typeface="Calibri"/>
                  <a:cs typeface="Calibri"/>
                </a:rPr>
                <a:t>Improve consistency and reduce errors associated with PDE administration. </a:t>
              </a:r>
            </a:p>
            <a:p>
              <a:pPr marL="257175" indent="-142875" defTabSz="940594" eaLnBrk="0" fontAlgn="base" hangingPunct="0">
                <a:spcBef>
                  <a:spcPct val="50000"/>
                </a:spcBef>
                <a:spcAft>
                  <a:spcPct val="0"/>
                </a:spcAft>
                <a:defRPr/>
              </a:pPr>
              <a:r>
                <a:rPr lang="en-US" altLang="en-US" sz="900" dirty="0">
                  <a:solidFill>
                    <a:prstClr val="black"/>
                  </a:solidFill>
                  <a:latin typeface="Calibri"/>
                  <a:ea typeface="Calibri"/>
                  <a:cs typeface="Calibri"/>
                </a:rPr>
                <a:t>Evaluate changes in clinician confidence and administration practices with pre- and post-intervention surveys.</a:t>
              </a:r>
            </a:p>
            <a:p>
              <a:pPr marL="257175" indent="-142875" defTabSz="940594" eaLnBrk="0" fontAlgn="base" hangingPunct="0">
                <a:spcBef>
                  <a:spcPct val="50000"/>
                </a:spcBef>
                <a:spcAft>
                  <a:spcPct val="0"/>
                </a:spcAft>
                <a:defRPr/>
              </a:pPr>
              <a:r>
                <a:rPr lang="en-US" altLang="en-US" sz="900" dirty="0">
                  <a:solidFill>
                    <a:prstClr val="black"/>
                  </a:solidFill>
                  <a:latin typeface="Calibri"/>
                  <a:ea typeface="Calibri"/>
                  <a:cs typeface="Calibri"/>
                </a:rPr>
                <a:t>Analyze safety and efficacy of use of prefilled PDE syringes. </a:t>
              </a:r>
            </a:p>
            <a:p>
              <a:pPr marL="328613" lvl="1" indent="-142875" defTabSz="940594" eaLnBrk="0" fontAlgn="base" hangingPunct="0">
                <a:spcBef>
                  <a:spcPct val="50000"/>
                </a:spcBef>
                <a:spcAft>
                  <a:spcPct val="0"/>
                </a:spcAft>
                <a:defRPr/>
              </a:pPr>
              <a:r>
                <a:rPr lang="en-US" altLang="en-US" sz="100" dirty="0">
                  <a:solidFill>
                    <a:prstClr val="black"/>
                  </a:solidFill>
                  <a:latin typeface="Calibri"/>
                  <a:ea typeface="Calibri"/>
                  <a:cs typeface="Calibri"/>
                </a:rPr>
                <a:t>g</a:t>
              </a:r>
            </a:p>
          </p:txBody>
        </p:sp>
      </p:grpSp>
      <p:sp>
        <p:nvSpPr>
          <p:cNvPr id="5132" name="Text Box 13">
            <a:extLst>
              <a:ext uri="{FF2B5EF4-FFF2-40B4-BE49-F238E27FC236}">
                <a16:creationId xmlns:a16="http://schemas.microsoft.com/office/drawing/2014/main" id="{C663AFB0-603D-069C-5D73-5FD8021B3024}"/>
              </a:ext>
            </a:extLst>
          </p:cNvPr>
          <p:cNvSpPr txBox="1">
            <a:spLocks noChangeArrowheads="1"/>
          </p:cNvSpPr>
          <p:nvPr/>
        </p:nvSpPr>
        <p:spPr bwMode="auto">
          <a:xfrm>
            <a:off x="7683954" y="1054391"/>
            <a:ext cx="3088027" cy="3231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a:solidFill>
                  <a:prstClr val="white"/>
                </a:solidFill>
                <a:latin typeface="Calibri" panose="020F0502020204030204" pitchFamily="34" charset="0"/>
              </a:rPr>
              <a:t>Results: Preliminary</a:t>
            </a:r>
          </a:p>
        </p:txBody>
      </p:sp>
      <p:pic>
        <p:nvPicPr>
          <p:cNvPr id="5133" name="Picture 6">
            <a:extLst>
              <a:ext uri="{FF2B5EF4-FFF2-40B4-BE49-F238E27FC236}">
                <a16:creationId xmlns:a16="http://schemas.microsoft.com/office/drawing/2014/main" id="{E8994AC5-520E-A41B-C7B4-19DD1AED77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0888" y="655241"/>
            <a:ext cx="991394" cy="315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4" name="Picture 6">
            <a:extLst>
              <a:ext uri="{FF2B5EF4-FFF2-40B4-BE49-F238E27FC236}">
                <a16:creationId xmlns:a16="http://schemas.microsoft.com/office/drawing/2014/main" id="{95E61F0C-1462-42A7-4C6F-38F5ECB821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9347" y="203200"/>
            <a:ext cx="1318816" cy="40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5" name="Rectangle 4">
            <a:extLst>
              <a:ext uri="{FF2B5EF4-FFF2-40B4-BE49-F238E27FC236}">
                <a16:creationId xmlns:a16="http://schemas.microsoft.com/office/drawing/2014/main" id="{73AAAC23-3547-4C3C-9E08-E555D94648C5}"/>
              </a:ext>
            </a:extLst>
          </p:cNvPr>
          <p:cNvSpPr>
            <a:spLocks noGrp="1" noChangeArrowheads="1"/>
          </p:cNvSpPr>
          <p:nvPr>
            <p:ph type="dt" sz="quarter" idx="10"/>
          </p:nvPr>
        </p:nvSpPr>
        <p:spPr>
          <a:xfrm>
            <a:off x="1470819" y="6332141"/>
            <a:ext cx="2937669" cy="24249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50">
                <a:solidFill>
                  <a:schemeClr val="tx1"/>
                </a:solidFill>
                <a:latin typeface="Times" panose="02020603050405020304" pitchFamily="18" charset="0"/>
              </a:defRPr>
            </a:lvl1pPr>
            <a:lvl2pPr marL="185738" indent="-71438">
              <a:defRPr sz="2050">
                <a:solidFill>
                  <a:schemeClr val="tx1"/>
                </a:solidFill>
                <a:latin typeface="Times" panose="02020603050405020304" pitchFamily="18" charset="0"/>
              </a:defRPr>
            </a:lvl2pPr>
            <a:lvl3pPr marL="285750" indent="-57150">
              <a:defRPr sz="2050">
                <a:solidFill>
                  <a:schemeClr val="tx1"/>
                </a:solidFill>
                <a:latin typeface="Times" panose="02020603050405020304" pitchFamily="18" charset="0"/>
              </a:defRPr>
            </a:lvl3pPr>
            <a:lvl4pPr marL="400050" indent="-57150">
              <a:defRPr sz="2050">
                <a:solidFill>
                  <a:schemeClr val="tx1"/>
                </a:solidFill>
                <a:latin typeface="Times" panose="02020603050405020304" pitchFamily="18" charset="0"/>
              </a:defRPr>
            </a:lvl4pPr>
            <a:lvl5pPr marL="514350" indent="-57150">
              <a:defRPr sz="2050">
                <a:solidFill>
                  <a:schemeClr val="tx1"/>
                </a:solidFill>
                <a:latin typeface="Times" panose="02020603050405020304" pitchFamily="18" charset="0"/>
              </a:defRPr>
            </a:lvl5pPr>
            <a:lvl6pPr marL="628650" indent="-57150" eaLnBrk="0" fontAlgn="base" hangingPunct="0">
              <a:spcBef>
                <a:spcPct val="0"/>
              </a:spcBef>
              <a:spcAft>
                <a:spcPct val="0"/>
              </a:spcAft>
              <a:defRPr sz="2050">
                <a:solidFill>
                  <a:schemeClr val="tx1"/>
                </a:solidFill>
                <a:latin typeface="Times" panose="02020603050405020304" pitchFamily="18" charset="0"/>
              </a:defRPr>
            </a:lvl6pPr>
            <a:lvl7pPr marL="742950" indent="-57150" eaLnBrk="0" fontAlgn="base" hangingPunct="0">
              <a:spcBef>
                <a:spcPct val="0"/>
              </a:spcBef>
              <a:spcAft>
                <a:spcPct val="0"/>
              </a:spcAft>
              <a:defRPr sz="2050">
                <a:solidFill>
                  <a:schemeClr val="tx1"/>
                </a:solidFill>
                <a:latin typeface="Times" panose="02020603050405020304" pitchFamily="18" charset="0"/>
              </a:defRPr>
            </a:lvl7pPr>
            <a:lvl8pPr marL="857250" indent="-57150" eaLnBrk="0" fontAlgn="base" hangingPunct="0">
              <a:spcBef>
                <a:spcPct val="0"/>
              </a:spcBef>
              <a:spcAft>
                <a:spcPct val="0"/>
              </a:spcAft>
              <a:defRPr sz="2050">
                <a:solidFill>
                  <a:schemeClr val="tx1"/>
                </a:solidFill>
                <a:latin typeface="Times" panose="02020603050405020304" pitchFamily="18" charset="0"/>
              </a:defRPr>
            </a:lvl8pPr>
            <a:lvl9pPr marL="971550" indent="-57150" eaLnBrk="0" fontAlgn="base" hangingPunct="0">
              <a:spcBef>
                <a:spcPct val="0"/>
              </a:spcBef>
              <a:spcAft>
                <a:spcPct val="0"/>
              </a:spcAft>
              <a:defRPr sz="2050">
                <a:solidFill>
                  <a:schemeClr val="tx1"/>
                </a:solidFill>
                <a:latin typeface="Times" panose="02020603050405020304" pitchFamily="18" charset="0"/>
              </a:defRPr>
            </a:lvl9pPr>
          </a:lstStyle>
          <a:p>
            <a:pPr defTabSz="228600" eaLnBrk="0" fontAlgn="base" hangingPunct="0">
              <a:spcBef>
                <a:spcPct val="0"/>
              </a:spcBef>
              <a:spcAft>
                <a:spcPct val="0"/>
              </a:spcAft>
            </a:pPr>
            <a:r>
              <a:rPr lang="en-US" altLang="en-US" sz="900">
                <a:solidFill>
                  <a:prstClr val="black"/>
                </a:solidFill>
                <a:latin typeface="Calibri" panose="020F0502020204030204" pitchFamily="34" charset="0"/>
              </a:rPr>
              <a:t>NI X Meeting Two: April 17-18, 2026</a:t>
            </a:r>
          </a:p>
        </p:txBody>
      </p:sp>
      <p:sp>
        <p:nvSpPr>
          <p:cNvPr id="4" name="TextBox 3">
            <a:extLst>
              <a:ext uri="{FF2B5EF4-FFF2-40B4-BE49-F238E27FC236}">
                <a16:creationId xmlns:a16="http://schemas.microsoft.com/office/drawing/2014/main" id="{DC77FC26-40B8-E00D-2D49-7BBFE3EFBA0A}"/>
              </a:ext>
            </a:extLst>
          </p:cNvPr>
          <p:cNvSpPr txBox="1"/>
          <p:nvPr/>
        </p:nvSpPr>
        <p:spPr>
          <a:xfrm flipH="1">
            <a:off x="1391047" y="5227118"/>
            <a:ext cx="3097212" cy="230832"/>
          </a:xfrm>
          <a:prstGeom prst="rect">
            <a:avLst/>
          </a:prstGeom>
          <a:noFill/>
        </p:spPr>
        <p:txBody>
          <a:bodyPr wrap="square" rtlCol="0">
            <a:spAutoFit/>
          </a:bodyPr>
          <a:lstStyle/>
          <a:p>
            <a:pPr defTabSz="228600" eaLnBrk="0" fontAlgn="base" hangingPunct="0">
              <a:spcBef>
                <a:spcPct val="0"/>
              </a:spcBef>
              <a:spcAft>
                <a:spcPct val="0"/>
              </a:spcAft>
            </a:pPr>
            <a:endParaRPr lang="en-US" sz="900">
              <a:solidFill>
                <a:prstClr val="black"/>
              </a:solidFill>
              <a:latin typeface="Calibri" panose="020F0502020204030204" pitchFamily="34" charset="0"/>
              <a:cs typeface="Calibri" panose="020F0502020204030204" pitchFamily="34" charset="0"/>
            </a:endParaRPr>
          </a:p>
        </p:txBody>
      </p:sp>
      <p:sp>
        <p:nvSpPr>
          <p:cNvPr id="7" name="Text Box 1283">
            <a:extLst>
              <a:ext uri="{FF2B5EF4-FFF2-40B4-BE49-F238E27FC236}">
                <a16:creationId xmlns:a16="http://schemas.microsoft.com/office/drawing/2014/main" id="{362614C3-0A92-EF70-675A-0719745EB25D}"/>
              </a:ext>
            </a:extLst>
          </p:cNvPr>
          <p:cNvSpPr txBox="1">
            <a:spLocks noChangeArrowheads="1"/>
          </p:cNvSpPr>
          <p:nvPr/>
        </p:nvSpPr>
        <p:spPr bwMode="auto">
          <a:xfrm>
            <a:off x="1294209" y="5470256"/>
            <a:ext cx="3101180" cy="807913"/>
          </a:xfrm>
          <a:prstGeom prst="rect">
            <a:avLst/>
          </a:prstGeom>
          <a:solidFill>
            <a:schemeClr val="bg1"/>
          </a:solidFill>
          <a:ln w="9525">
            <a:solidFill>
              <a:schemeClr val="bg1"/>
            </a:solidFill>
            <a:miter lim="800000"/>
            <a:headEnd/>
            <a:tailEnd/>
          </a:ln>
        </p:spPr>
        <p:txBody>
          <a:bodyPr wrap="square" lIns="22860" tIns="11430" rIns="22860" bIns="11430" anchor="t">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257175" indent="-142875" defTabSz="940594" eaLnBrk="0" fontAlgn="base" hangingPunct="0">
              <a:spcBef>
                <a:spcPct val="50000"/>
              </a:spcBef>
              <a:spcAft>
                <a:spcPct val="0"/>
              </a:spcAft>
              <a:defRPr/>
            </a:pPr>
            <a:r>
              <a:rPr lang="en-US" altLang="en-US" sz="900">
                <a:solidFill>
                  <a:prstClr val="black"/>
                </a:solidFill>
                <a:latin typeface="Calibri"/>
                <a:ea typeface="Calibri"/>
                <a:cs typeface="Calibri"/>
              </a:rPr>
              <a:t>Advances organizational priorities for patient safety and medication standardized care delivery</a:t>
            </a:r>
          </a:p>
          <a:p>
            <a:pPr marL="257175" indent="-142875" defTabSz="940594" eaLnBrk="0" fontAlgn="base" hangingPunct="0">
              <a:spcBef>
                <a:spcPct val="50000"/>
              </a:spcBef>
              <a:spcAft>
                <a:spcPct val="0"/>
              </a:spcAft>
              <a:defRPr/>
            </a:pPr>
            <a:r>
              <a:rPr lang="en-US" altLang="en-US" sz="900">
                <a:solidFill>
                  <a:prstClr val="black"/>
                </a:solidFill>
                <a:latin typeface="Calibri"/>
                <a:ea typeface="Calibri"/>
                <a:cs typeface="Calibri"/>
              </a:rPr>
              <a:t>Enhances the clinical learning environment by improving clinician confidence while reducing cognitive burden during high-acuity resuscitations</a:t>
            </a:r>
          </a:p>
          <a:p>
            <a:pPr marL="114300" defTabSz="940594" eaLnBrk="0" fontAlgn="base" hangingPunct="0">
              <a:spcBef>
                <a:spcPct val="50000"/>
              </a:spcBef>
              <a:spcAft>
                <a:spcPct val="0"/>
              </a:spcAft>
              <a:buNone/>
              <a:defRPr/>
            </a:pPr>
            <a:endParaRPr lang="en-US" altLang="en-US" sz="100">
              <a:solidFill>
                <a:prstClr val="black"/>
              </a:solidFill>
              <a:latin typeface="Calibri" panose="020F0502020204030204" pitchFamily="34" charset="0"/>
              <a:cs typeface="Calibri" panose="020F0502020204030204" pitchFamily="34" charset="0"/>
            </a:endParaRPr>
          </a:p>
        </p:txBody>
      </p:sp>
      <p:sp>
        <p:nvSpPr>
          <p:cNvPr id="8" name="Text Box 1283">
            <a:extLst>
              <a:ext uri="{FF2B5EF4-FFF2-40B4-BE49-F238E27FC236}">
                <a16:creationId xmlns:a16="http://schemas.microsoft.com/office/drawing/2014/main" id="{BCDFEBD3-28F1-C183-0E8B-E40D1F534CC1}"/>
              </a:ext>
            </a:extLst>
          </p:cNvPr>
          <p:cNvSpPr txBox="1">
            <a:spLocks noChangeArrowheads="1"/>
          </p:cNvSpPr>
          <p:nvPr/>
        </p:nvSpPr>
        <p:spPr bwMode="auto">
          <a:xfrm>
            <a:off x="4462627" y="1314869"/>
            <a:ext cx="3177856" cy="2793072"/>
          </a:xfrm>
          <a:prstGeom prst="rect">
            <a:avLst/>
          </a:prstGeom>
          <a:solidFill>
            <a:schemeClr val="bg1"/>
          </a:solidFill>
          <a:ln w="9525">
            <a:solidFill>
              <a:schemeClr val="bg1"/>
            </a:solidFill>
            <a:miter lim="800000"/>
            <a:headEnd/>
            <a:tailEnd/>
          </a:ln>
        </p:spPr>
        <p:txBody>
          <a:bodyPr wrap="square" lIns="22860" tIns="11430" rIns="22860" bIns="11430" anchor="t">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257175" indent="-142875" defTabSz="940594" eaLnBrk="0" fontAlgn="base" hangingPunct="0">
              <a:spcBef>
                <a:spcPct val="50000"/>
              </a:spcBef>
              <a:spcAft>
                <a:spcPct val="0"/>
              </a:spcAft>
              <a:defRPr/>
            </a:pPr>
            <a:r>
              <a:rPr lang="en-US" altLang="en-US" sz="900" dirty="0">
                <a:solidFill>
                  <a:prstClr val="black"/>
                </a:solidFill>
                <a:latin typeface="Calibri"/>
                <a:ea typeface="Calibri"/>
                <a:cs typeface="Calibri"/>
              </a:rPr>
              <a:t>IRB approval granted for 1st phase of project (data acquisition through survey), with plan to resubmit to IRB for approval to review relevant charts once prefilled syringes are approved and available. </a:t>
            </a:r>
            <a:endParaRPr lang="en-US" sz="900" dirty="0">
              <a:solidFill>
                <a:prstClr val="black"/>
              </a:solidFill>
              <a:latin typeface="Calibri"/>
              <a:ea typeface="Calibri"/>
              <a:cs typeface="Calibri"/>
            </a:endParaRPr>
          </a:p>
          <a:p>
            <a:pPr marL="257175" indent="-142875" defTabSz="940594" eaLnBrk="0" fontAlgn="base" hangingPunct="0">
              <a:spcBef>
                <a:spcPct val="50000"/>
              </a:spcBef>
              <a:spcAft>
                <a:spcPct val="0"/>
              </a:spcAft>
              <a:defRPr/>
            </a:pPr>
            <a:r>
              <a:rPr lang="en-US" altLang="en-US" sz="900" dirty="0">
                <a:solidFill>
                  <a:prstClr val="black"/>
                </a:solidFill>
                <a:latin typeface="Calibri"/>
                <a:ea typeface="Calibri"/>
                <a:cs typeface="Calibri"/>
              </a:rPr>
              <a:t>Obtained a baseline assessment of clinician confidence, administration patterns, barriers to use, and observed adverse events of PDE use through pre-intervention survey completed by clinicians throughout our hospital network. Results corroborated with an independent survey by network ED pharmacy committee. </a:t>
            </a:r>
            <a:endParaRPr lang="en-US" altLang="en-US" sz="900">
              <a:solidFill>
                <a:prstClr val="black"/>
              </a:solidFill>
              <a:latin typeface="Calibri"/>
              <a:ea typeface="Calibri"/>
              <a:cs typeface="Calibri"/>
            </a:endParaRPr>
          </a:p>
          <a:p>
            <a:pPr marL="257175" indent="-142875" defTabSz="940594" eaLnBrk="0" fontAlgn="base" hangingPunct="0">
              <a:spcBef>
                <a:spcPct val="50000"/>
              </a:spcBef>
              <a:spcAft>
                <a:spcPct val="0"/>
              </a:spcAft>
              <a:defRPr/>
            </a:pPr>
            <a:r>
              <a:rPr lang="en-US" sz="900" dirty="0">
                <a:solidFill>
                  <a:prstClr val="black"/>
                </a:solidFill>
                <a:latin typeface="Calibri"/>
                <a:ea typeface="Calibri"/>
                <a:cs typeface="Calibri"/>
              </a:rPr>
              <a:t>Collaborated with pharmacy and IT to create a PDE order in the EMR, which is now actively in use.</a:t>
            </a:r>
          </a:p>
          <a:p>
            <a:pPr marL="257175" indent="-142875" defTabSz="940594" eaLnBrk="0" fontAlgn="base" hangingPunct="0">
              <a:spcBef>
                <a:spcPct val="50000"/>
              </a:spcBef>
              <a:spcAft>
                <a:spcPct val="0"/>
              </a:spcAft>
              <a:defRPr/>
            </a:pPr>
            <a:r>
              <a:rPr lang="en-US" sz="900" dirty="0">
                <a:solidFill>
                  <a:prstClr val="black"/>
                </a:solidFill>
                <a:latin typeface="Calibri"/>
                <a:ea typeface="Calibri"/>
                <a:cs typeface="Calibri"/>
              </a:rPr>
              <a:t>Presented survey data at network ED Medication PI committee, with committee support to move forward with premixed PDE syringes in ED Omnicells. Awaiting final approval from network chiefs. </a:t>
            </a:r>
          </a:p>
          <a:p>
            <a:pPr marL="257175" indent="-142875" defTabSz="940594" eaLnBrk="0" fontAlgn="base" hangingPunct="0">
              <a:spcBef>
                <a:spcPct val="50000"/>
              </a:spcBef>
              <a:spcAft>
                <a:spcPct val="0"/>
              </a:spcAft>
              <a:defRPr/>
            </a:pPr>
            <a:r>
              <a:rPr lang="en-US" altLang="en-US" sz="900" dirty="0">
                <a:solidFill>
                  <a:prstClr val="black"/>
                </a:solidFill>
                <a:latin typeface="Calibri"/>
                <a:ea typeface="Calibri"/>
                <a:cs typeface="Calibri"/>
              </a:rPr>
              <a:t>EMR surveillance of PDE use following implementation of prefilled syringes.  </a:t>
            </a:r>
            <a:endParaRPr lang="en-US" sz="900" dirty="0">
              <a:solidFill>
                <a:prstClr val="black"/>
              </a:solidFill>
              <a:latin typeface="Calibri"/>
              <a:ea typeface="Calibri"/>
              <a:cs typeface="Calibri"/>
            </a:endParaRPr>
          </a:p>
        </p:txBody>
      </p:sp>
      <p:sp>
        <p:nvSpPr>
          <p:cNvPr id="9" name="Text Box 1283">
            <a:extLst>
              <a:ext uri="{FF2B5EF4-FFF2-40B4-BE49-F238E27FC236}">
                <a16:creationId xmlns:a16="http://schemas.microsoft.com/office/drawing/2014/main" id="{8A597E48-AA10-E29F-AD53-CD992EF3483B}"/>
              </a:ext>
            </a:extLst>
          </p:cNvPr>
          <p:cNvSpPr txBox="1">
            <a:spLocks noChangeArrowheads="1"/>
          </p:cNvSpPr>
          <p:nvPr/>
        </p:nvSpPr>
        <p:spPr bwMode="auto">
          <a:xfrm>
            <a:off x="4483918" y="4430027"/>
            <a:ext cx="3199399" cy="2169825"/>
          </a:xfrm>
          <a:prstGeom prst="rect">
            <a:avLst/>
          </a:prstGeom>
          <a:solidFill>
            <a:schemeClr val="bg1"/>
          </a:solidFill>
          <a:ln w="9525">
            <a:solidFill>
              <a:schemeClr val="bg1"/>
            </a:solidFill>
            <a:miter lim="800000"/>
            <a:headEnd/>
            <a:tailEnd/>
          </a:ln>
        </p:spPr>
        <p:txBody>
          <a:bodyPr wrap="square" lIns="22860" tIns="11430" rIns="22860" bIns="11430" anchor="t">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257175" indent="-142875" defTabSz="940594" eaLnBrk="0" fontAlgn="base" hangingPunct="0">
              <a:spcBef>
                <a:spcPct val="50000"/>
              </a:spcBef>
              <a:spcAft>
                <a:spcPct val="0"/>
              </a:spcAft>
              <a:defRPr/>
            </a:pPr>
            <a:r>
              <a:rPr lang="en-US" altLang="en-US" sz="900" dirty="0">
                <a:solidFill>
                  <a:prstClr val="black"/>
                </a:solidFill>
                <a:latin typeface="Calibri"/>
                <a:ea typeface="Calibri"/>
                <a:cs typeface="Calibri"/>
              </a:rPr>
              <a:t>Primary measures include change in clinician-reported confidence, practice patterns, frequency of use, and perceived errors measured by baseline and follow-up surveys</a:t>
            </a:r>
          </a:p>
          <a:p>
            <a:pPr marL="257175" indent="-142875" defTabSz="940594" eaLnBrk="0" fontAlgn="base" hangingPunct="0">
              <a:spcBef>
                <a:spcPct val="50000"/>
              </a:spcBef>
              <a:spcAft>
                <a:spcPct val="0"/>
              </a:spcAft>
              <a:defRPr/>
            </a:pPr>
            <a:r>
              <a:rPr lang="en-US" altLang="en-US" sz="900" dirty="0">
                <a:solidFill>
                  <a:prstClr val="black"/>
                </a:solidFill>
                <a:latin typeface="Calibri"/>
                <a:ea typeface="Calibri"/>
                <a:cs typeface="Calibri"/>
              </a:rPr>
              <a:t>Plans to include EMR-derived metrics evaluating utilization of the standardized order and frequency of PDE administration</a:t>
            </a:r>
          </a:p>
          <a:p>
            <a:pPr marL="257175" indent="-142875" defTabSz="940594" eaLnBrk="0" fontAlgn="base" hangingPunct="0">
              <a:spcBef>
                <a:spcPct val="50000"/>
              </a:spcBef>
              <a:spcAft>
                <a:spcPct val="0"/>
              </a:spcAft>
              <a:defRPr/>
            </a:pPr>
            <a:r>
              <a:rPr lang="en-US" altLang="en-US" sz="900" dirty="0">
                <a:solidFill>
                  <a:prstClr val="black"/>
                </a:solidFill>
                <a:latin typeface="Calibri"/>
                <a:ea typeface="Calibri"/>
                <a:cs typeface="Calibri"/>
              </a:rPr>
              <a:t>Comparative analysis of pre- and post-intervention survey results alongside EMR utilization metrics will demonstrate improvements in clinician confidence and practice standardization directly, while also serving as proxy indicators of error reduction and enhanced patient safety</a:t>
            </a:r>
          </a:p>
          <a:p>
            <a:pPr marL="257175" indent="-142875" defTabSz="940594" eaLnBrk="0" fontAlgn="base" hangingPunct="0">
              <a:spcBef>
                <a:spcPct val="50000"/>
              </a:spcBef>
              <a:spcAft>
                <a:spcPct val="0"/>
              </a:spcAft>
              <a:defRPr/>
            </a:pPr>
            <a:r>
              <a:rPr lang="en-US" altLang="en-US" sz="900" dirty="0">
                <a:solidFill>
                  <a:prstClr val="black"/>
                </a:solidFill>
                <a:latin typeface="Calibri"/>
                <a:ea typeface="Calibri"/>
                <a:cs typeface="Calibri"/>
              </a:rPr>
              <a:t>Once pre-filled syringes are approved, track BP change pre- and 5 minutes post-administration of PDE (targeting SBP change of 25%), track utilization rates, and rates of otherwise unexplained arrhythmias post-administration</a:t>
            </a:r>
            <a:endParaRPr lang="en-US" altLang="en-US" sz="900" dirty="0">
              <a:solidFill>
                <a:prstClr val="black"/>
              </a:solidFill>
              <a:latin typeface="Calibri" panose="020F0502020204030204" pitchFamily="34" charset="0"/>
              <a:ea typeface="Calibri"/>
              <a:cs typeface="Calibri" panose="020F0502020204030204" pitchFamily="34" charset="0"/>
            </a:endParaRPr>
          </a:p>
        </p:txBody>
      </p:sp>
      <p:sp>
        <p:nvSpPr>
          <p:cNvPr id="17" name="Text Box 1283">
            <a:extLst>
              <a:ext uri="{FF2B5EF4-FFF2-40B4-BE49-F238E27FC236}">
                <a16:creationId xmlns:a16="http://schemas.microsoft.com/office/drawing/2014/main" id="{BE9BEAC8-9FD7-D603-E544-763BD06A67B9}"/>
              </a:ext>
            </a:extLst>
          </p:cNvPr>
          <p:cNvSpPr txBox="1">
            <a:spLocks noChangeArrowheads="1"/>
          </p:cNvSpPr>
          <p:nvPr/>
        </p:nvSpPr>
        <p:spPr bwMode="auto">
          <a:xfrm>
            <a:off x="7685048" y="3860846"/>
            <a:ext cx="3080439" cy="2446824"/>
          </a:xfrm>
          <a:prstGeom prst="rect">
            <a:avLst/>
          </a:prstGeom>
          <a:solidFill>
            <a:schemeClr val="bg1"/>
          </a:solidFill>
          <a:ln w="9525">
            <a:solidFill>
              <a:schemeClr val="bg1"/>
            </a:solidFill>
            <a:miter lim="800000"/>
            <a:headEnd/>
            <a:tailEnd/>
          </a:ln>
        </p:spPr>
        <p:txBody>
          <a:bodyPr wrap="square" lIns="22860" tIns="11430" rIns="22860" bIns="11430" anchor="t">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114300" defTabSz="940594" eaLnBrk="0" fontAlgn="base" hangingPunct="0">
              <a:spcBef>
                <a:spcPct val="50000"/>
              </a:spcBef>
              <a:spcAft>
                <a:spcPct val="0"/>
              </a:spcAft>
              <a:buNone/>
              <a:defRPr/>
            </a:pPr>
            <a:r>
              <a:rPr lang="en-US" altLang="en-US" sz="900" dirty="0">
                <a:solidFill>
                  <a:prstClr val="black"/>
                </a:solidFill>
                <a:latin typeface="Calibri"/>
                <a:ea typeface="Calibri"/>
                <a:cs typeface="Calibri"/>
              </a:rPr>
              <a:t>Critical next steps</a:t>
            </a:r>
          </a:p>
          <a:p>
            <a:pPr marL="428625" lvl="2" indent="-57150" defTabSz="940594" eaLnBrk="0" fontAlgn="base" hangingPunct="0">
              <a:spcBef>
                <a:spcPct val="50000"/>
              </a:spcBef>
              <a:spcAft>
                <a:spcPct val="0"/>
              </a:spcAft>
              <a:buFont typeface="Wingdings"/>
              <a:buChar char="§"/>
              <a:defRPr/>
            </a:pPr>
            <a:r>
              <a:rPr lang="en-US" altLang="en-US" sz="900" dirty="0">
                <a:solidFill>
                  <a:prstClr val="black"/>
                </a:solidFill>
                <a:latin typeface="Calibri"/>
                <a:ea typeface="Calibri"/>
                <a:cs typeface="Calibri"/>
              </a:rPr>
              <a:t>Obtain final approval to stock PDE in ED Omnicells from network chiefs</a:t>
            </a:r>
            <a:endParaRPr lang="en-US" sz="2475" dirty="0">
              <a:solidFill>
                <a:prstClr val="black"/>
              </a:solidFill>
            </a:endParaRPr>
          </a:p>
          <a:p>
            <a:pPr marL="428625" lvl="2" indent="-57150" defTabSz="940594" eaLnBrk="0" fontAlgn="base" hangingPunct="0">
              <a:spcBef>
                <a:spcPct val="50000"/>
              </a:spcBef>
              <a:spcAft>
                <a:spcPct val="0"/>
              </a:spcAft>
              <a:buFont typeface="Wingdings"/>
              <a:buChar char="§"/>
              <a:defRPr/>
            </a:pPr>
            <a:r>
              <a:rPr lang="en-US" altLang="en-US" sz="900" dirty="0">
                <a:solidFill>
                  <a:prstClr val="black"/>
                </a:solidFill>
                <a:latin typeface="Calibri"/>
                <a:ea typeface="Calibri"/>
                <a:cs typeface="Calibri"/>
              </a:rPr>
              <a:t>Track utilization rates, efficacy, and adverse events once prefilled syringes are implemented</a:t>
            </a:r>
          </a:p>
          <a:p>
            <a:pPr marL="428625" lvl="2" indent="-57150" defTabSz="940594" eaLnBrk="0" fontAlgn="base" hangingPunct="0">
              <a:spcBef>
                <a:spcPct val="50000"/>
              </a:spcBef>
              <a:spcAft>
                <a:spcPct val="0"/>
              </a:spcAft>
              <a:buFont typeface="Wingdings"/>
              <a:buChar char="§"/>
              <a:defRPr/>
            </a:pPr>
            <a:r>
              <a:rPr lang="en-US" altLang="en-US" sz="900" dirty="0">
                <a:solidFill>
                  <a:prstClr val="black"/>
                </a:solidFill>
                <a:latin typeface="Calibri"/>
                <a:ea typeface="Calibri"/>
                <a:cs typeface="Calibri"/>
              </a:rPr>
              <a:t>Implement post intervention survey and EMR monitoring following full rollout</a:t>
            </a:r>
          </a:p>
          <a:p>
            <a:pPr marL="428625" lvl="2" indent="-57150" defTabSz="940594" eaLnBrk="0" fontAlgn="base" hangingPunct="0">
              <a:spcBef>
                <a:spcPct val="50000"/>
              </a:spcBef>
              <a:spcAft>
                <a:spcPct val="0"/>
              </a:spcAft>
              <a:buFont typeface="Wingdings"/>
              <a:buChar char="§"/>
              <a:defRPr/>
            </a:pPr>
            <a:r>
              <a:rPr lang="en-US" altLang="en-US" sz="900" dirty="0">
                <a:solidFill>
                  <a:prstClr val="black"/>
                </a:solidFill>
                <a:latin typeface="Calibri"/>
                <a:ea typeface="Calibri"/>
                <a:cs typeface="Calibri"/>
              </a:rPr>
              <a:t>Analysis of pre- and post-intervention survey data </a:t>
            </a:r>
            <a:endParaRPr lang="en-US" altLang="en-US" sz="900" dirty="0">
              <a:solidFill>
                <a:prstClr val="black"/>
              </a:solidFill>
              <a:latin typeface="Calibri" panose="020F0502020204030204" pitchFamily="34" charset="0"/>
              <a:ea typeface="Calibri"/>
              <a:cs typeface="Calibri" panose="020F0502020204030204" pitchFamily="34" charset="0"/>
            </a:endParaRPr>
          </a:p>
          <a:p>
            <a:pPr marL="185738" lvl="1" indent="0" defTabSz="940594" eaLnBrk="0" fontAlgn="base" hangingPunct="0">
              <a:spcBef>
                <a:spcPct val="50000"/>
              </a:spcBef>
              <a:spcAft>
                <a:spcPct val="0"/>
              </a:spcAft>
              <a:buNone/>
              <a:defRPr/>
            </a:pPr>
            <a:r>
              <a:rPr lang="en-US" altLang="en-US" sz="900" dirty="0">
                <a:solidFill>
                  <a:prstClr val="black"/>
                </a:solidFill>
                <a:latin typeface="Calibri"/>
                <a:ea typeface="Calibri"/>
                <a:cs typeface="Calibri"/>
              </a:rPr>
              <a:t>Limitations</a:t>
            </a:r>
            <a:endParaRPr lang="en-US" altLang="en-US" sz="900" dirty="0">
              <a:solidFill>
                <a:prstClr val="black"/>
              </a:solidFill>
              <a:latin typeface="Calibri" panose="020F0502020204030204" pitchFamily="34" charset="0"/>
              <a:ea typeface="Calibri"/>
              <a:cs typeface="Calibri" panose="020F0502020204030204" pitchFamily="34" charset="0"/>
            </a:endParaRPr>
          </a:p>
          <a:p>
            <a:pPr marL="428625" lvl="2" indent="-57150" defTabSz="940594" eaLnBrk="0" fontAlgn="base" hangingPunct="0">
              <a:spcBef>
                <a:spcPct val="50000"/>
              </a:spcBef>
              <a:spcAft>
                <a:spcPct val="0"/>
              </a:spcAft>
              <a:buFont typeface="Wingdings"/>
              <a:buChar char="§"/>
              <a:defRPr/>
            </a:pPr>
            <a:r>
              <a:rPr lang="en-US" altLang="en-US" sz="900" dirty="0">
                <a:solidFill>
                  <a:prstClr val="black"/>
                </a:solidFill>
                <a:latin typeface="Calibri"/>
                <a:ea typeface="Calibri"/>
                <a:cs typeface="Calibri"/>
              </a:rPr>
              <a:t>Inconsistent EMR documentation </a:t>
            </a:r>
          </a:p>
          <a:p>
            <a:pPr marL="428625" lvl="2" indent="-57150" defTabSz="940594" eaLnBrk="0" fontAlgn="base" hangingPunct="0">
              <a:spcBef>
                <a:spcPct val="50000"/>
              </a:spcBef>
              <a:spcAft>
                <a:spcPct val="0"/>
              </a:spcAft>
              <a:buFont typeface="Wingdings"/>
              <a:buChar char="§"/>
              <a:defRPr/>
            </a:pPr>
            <a:r>
              <a:rPr lang="en-US" altLang="en-US" sz="900" dirty="0">
                <a:solidFill>
                  <a:prstClr val="black"/>
                </a:solidFill>
                <a:latin typeface="Calibri"/>
                <a:ea typeface="Calibri"/>
                <a:cs typeface="Calibri"/>
              </a:rPr>
              <a:t>Manual review required therefore risk of missing data</a:t>
            </a:r>
          </a:p>
          <a:p>
            <a:pPr marL="428625" lvl="2" indent="-57150" defTabSz="940594" eaLnBrk="0" fontAlgn="base" hangingPunct="0">
              <a:spcBef>
                <a:spcPct val="50000"/>
              </a:spcBef>
              <a:spcAft>
                <a:spcPct val="0"/>
              </a:spcAft>
              <a:buFont typeface="Wingdings"/>
              <a:buChar char="§"/>
              <a:defRPr/>
            </a:pPr>
            <a:r>
              <a:rPr lang="en-US" altLang="en-US" sz="900" dirty="0">
                <a:solidFill>
                  <a:prstClr val="black"/>
                </a:solidFill>
                <a:latin typeface="Calibri"/>
                <a:ea typeface="Calibri"/>
                <a:cs typeface="Calibri"/>
              </a:rPr>
              <a:t>Difficult to identify errors or near misses</a:t>
            </a:r>
          </a:p>
          <a:p>
            <a:pPr marL="428625" lvl="2" indent="-57150" defTabSz="940594" eaLnBrk="0" fontAlgn="base" hangingPunct="0">
              <a:spcBef>
                <a:spcPct val="50000"/>
              </a:spcBef>
              <a:spcAft>
                <a:spcPct val="0"/>
              </a:spcAft>
              <a:buFont typeface="Wingdings"/>
              <a:buChar char="§"/>
              <a:defRPr/>
            </a:pPr>
            <a:r>
              <a:rPr lang="en-US" altLang="en-US" sz="900" dirty="0">
                <a:solidFill>
                  <a:prstClr val="black"/>
                </a:solidFill>
                <a:latin typeface="Calibri"/>
                <a:ea typeface="Calibri"/>
                <a:cs typeface="Calibri"/>
              </a:rPr>
              <a:t>Survey data subject to recall bias</a:t>
            </a:r>
          </a:p>
        </p:txBody>
      </p:sp>
      <p:sp>
        <p:nvSpPr>
          <p:cNvPr id="18" name="Text Box 15">
            <a:extLst>
              <a:ext uri="{FF2B5EF4-FFF2-40B4-BE49-F238E27FC236}">
                <a16:creationId xmlns:a16="http://schemas.microsoft.com/office/drawing/2014/main" id="{B6AA4E25-25EC-11BF-92B8-079E2CBDA814}"/>
              </a:ext>
            </a:extLst>
          </p:cNvPr>
          <p:cNvSpPr txBox="1">
            <a:spLocks noChangeArrowheads="1"/>
          </p:cNvSpPr>
          <p:nvPr/>
        </p:nvSpPr>
        <p:spPr bwMode="auto">
          <a:xfrm>
            <a:off x="3317466" y="157739"/>
            <a:ext cx="5947597" cy="792525"/>
          </a:xfrm>
          <a:prstGeom prst="rect">
            <a:avLst/>
          </a:prstGeom>
          <a:noFill/>
          <a:ln w="9525">
            <a:noFill/>
            <a:miter lim="800000"/>
            <a:headEnd/>
            <a:tailEnd/>
          </a:ln>
          <a:effectLst/>
        </p:spPr>
        <p:txBody>
          <a:bodyPr wrap="square" lIns="22860" tIns="11430" rIns="22860" bIns="11430" anchor="t">
            <a:spAutoFit/>
          </a:bodyPr>
          <a:lstStyle/>
          <a:p>
            <a:pPr algn="ctr" defTabSz="940594" eaLnBrk="0" fontAlgn="base" hangingPunct="0">
              <a:spcAft>
                <a:spcPct val="0"/>
              </a:spcAft>
              <a:defRPr/>
            </a:pPr>
            <a:r>
              <a:rPr lang="en-US" sz="1500" b="1">
                <a:solidFill>
                  <a:srgbClr val="000000"/>
                </a:solidFill>
                <a:latin typeface="Calibri"/>
                <a:ea typeface="Calibri"/>
                <a:cs typeface="Calibri"/>
              </a:rPr>
              <a:t>Standardizing Push-Dose Epinephrine Administration Across a Multihospital Health Network</a:t>
            </a:r>
            <a:endParaRPr lang="en-US" sz="1100">
              <a:solidFill>
                <a:srgbClr val="000000"/>
              </a:solidFill>
              <a:latin typeface="Calibri"/>
              <a:ea typeface="Calibri"/>
              <a:cs typeface="Calibri"/>
            </a:endParaRPr>
          </a:p>
          <a:p>
            <a:pPr algn="ctr" defTabSz="940594" eaLnBrk="0" fontAlgn="base" hangingPunct="0">
              <a:spcAft>
                <a:spcPct val="0"/>
              </a:spcAft>
              <a:defRPr/>
            </a:pPr>
            <a:r>
              <a:rPr lang="en-US" sz="1000">
                <a:solidFill>
                  <a:srgbClr val="000000"/>
                </a:solidFill>
                <a:latin typeface="Calibri"/>
                <a:ea typeface="Calibri"/>
                <a:cs typeface="Calibri"/>
              </a:rPr>
              <a:t>Michael Irick, MD | Jennifer Irick, MD | Michael Ghodsi, MD | Christopher Defeo, MD</a:t>
            </a:r>
            <a:endParaRPr lang="en-US" sz="1000">
              <a:solidFill>
                <a:srgbClr val="000000"/>
              </a:solidFill>
              <a:latin typeface="Calibri" panose="020F0502020204030204" pitchFamily="34" charset="0"/>
              <a:ea typeface="Calibri"/>
              <a:cs typeface="Calibri" panose="020F0502020204030204" pitchFamily="34" charset="0"/>
            </a:endParaRPr>
          </a:p>
          <a:p>
            <a:pPr algn="ctr" defTabSz="940594" eaLnBrk="0" fontAlgn="base" hangingPunct="0">
              <a:spcAft>
                <a:spcPct val="0"/>
              </a:spcAft>
              <a:defRPr/>
            </a:pPr>
            <a:r>
              <a:rPr lang="en-US" sz="1000" err="1">
                <a:solidFill>
                  <a:srgbClr val="000000"/>
                </a:solidFill>
                <a:latin typeface="Calibri"/>
                <a:ea typeface="Calibri"/>
                <a:cs typeface="Calibri"/>
              </a:rPr>
              <a:t>Parampreet</a:t>
            </a:r>
            <a:r>
              <a:rPr lang="en-US" sz="1000">
                <a:solidFill>
                  <a:srgbClr val="000000"/>
                </a:solidFill>
                <a:latin typeface="Calibri"/>
                <a:ea typeface="Calibri"/>
                <a:cs typeface="Calibri"/>
              </a:rPr>
              <a:t> Kaur, MD| Jaskiran Dulai, MBBS | Riley Moran, DO| John Wilson, MD </a:t>
            </a:r>
            <a:endParaRPr lang="en-US" sz="1000">
              <a:solidFill>
                <a:srgbClr val="000000"/>
              </a:solidFill>
              <a:latin typeface="Calibri" panose="020F0502020204030204" pitchFamily="34" charset="0"/>
              <a:ea typeface="Calibri"/>
              <a:cs typeface="Calibri" panose="020F0502020204030204" pitchFamily="34" charset="0"/>
            </a:endParaRPr>
          </a:p>
        </p:txBody>
      </p:sp>
      <p:pic>
        <p:nvPicPr>
          <p:cNvPr id="20" name="Picture 19" descr="A blue text on a black background&#10;&#10;AI-generated content may be incorrect.">
            <a:extLst>
              <a:ext uri="{FF2B5EF4-FFF2-40B4-BE49-F238E27FC236}">
                <a16:creationId xmlns:a16="http://schemas.microsoft.com/office/drawing/2014/main" id="{C4853ACF-B8C2-8DD8-8A38-DFFB43FD8A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7421" y="162602"/>
            <a:ext cx="1932675" cy="808507"/>
          </a:xfrm>
          <a:prstGeom prst="rect">
            <a:avLst/>
          </a:prstGeom>
        </p:spPr>
      </p:pic>
      <p:sp>
        <p:nvSpPr>
          <p:cNvPr id="2" name="TextBox 1">
            <a:extLst>
              <a:ext uri="{FF2B5EF4-FFF2-40B4-BE49-F238E27FC236}">
                <a16:creationId xmlns:a16="http://schemas.microsoft.com/office/drawing/2014/main" id="{CC70BB93-5B15-37BE-406C-C650B6F096C7}"/>
              </a:ext>
            </a:extLst>
          </p:cNvPr>
          <p:cNvSpPr txBox="1"/>
          <p:nvPr/>
        </p:nvSpPr>
        <p:spPr>
          <a:xfrm>
            <a:off x="1295862" y="6268298"/>
            <a:ext cx="2970681" cy="300082"/>
          </a:xfrm>
          <a:prstGeom prst="rect">
            <a:avLst/>
          </a:prstGeom>
          <a:solidFill>
            <a:schemeClr val="bg1"/>
          </a:solidFill>
        </p:spPr>
        <p:txBody>
          <a:bodyPr rot="0" spcFirstLastPara="0" vertOverflow="overflow" horzOverflow="overflow" vert="horz" wrap="square" lIns="22860" tIns="11430" rIns="22860" bIns="11430" numCol="1" spcCol="0" rtlCol="0" fromWordArt="0" anchor="t" anchorCtr="0" forceAA="0" compatLnSpc="1">
            <a:prstTxWarp prst="textNoShape">
              <a:avLst/>
            </a:prstTxWarp>
            <a:spAutoFit/>
          </a:bodyPr>
          <a:lstStyle/>
          <a:p>
            <a:pPr defTabSz="228600" eaLnBrk="0" fontAlgn="base" hangingPunct="0">
              <a:spcBef>
                <a:spcPct val="0"/>
              </a:spcBef>
              <a:spcAft>
                <a:spcPct val="0"/>
              </a:spcAft>
            </a:pPr>
            <a:r>
              <a:rPr lang="en-US" sz="900">
                <a:solidFill>
                  <a:prstClr val="black"/>
                </a:solidFill>
                <a:latin typeface="Calibri"/>
                <a:ea typeface="Calibri"/>
                <a:cs typeface="Calibri"/>
              </a:rPr>
              <a:t>NI X Meeting Three: Oct 9th, 2026</a:t>
            </a:r>
          </a:p>
          <a:p>
            <a:pPr defTabSz="228600" eaLnBrk="0" fontAlgn="base" hangingPunct="0">
              <a:spcBef>
                <a:spcPct val="0"/>
              </a:spcBef>
              <a:spcAft>
                <a:spcPct val="0"/>
              </a:spcAft>
            </a:pPr>
            <a:endParaRPr lang="en-US" sz="900">
              <a:solidFill>
                <a:prstClr val="black"/>
              </a:solidFill>
              <a:latin typeface="Calibri"/>
              <a:ea typeface="Calibri"/>
              <a:cs typeface="Calibri"/>
            </a:endParaRPr>
          </a:p>
        </p:txBody>
      </p:sp>
      <p:pic>
        <p:nvPicPr>
          <p:cNvPr id="3" name="Picture 2">
            <a:extLst>
              <a:ext uri="{FF2B5EF4-FFF2-40B4-BE49-F238E27FC236}">
                <a16:creationId xmlns:a16="http://schemas.microsoft.com/office/drawing/2014/main" id="{D2F72EBB-E12B-3183-8121-1D1838BE9198}"/>
              </a:ext>
            </a:extLst>
          </p:cNvPr>
          <p:cNvPicPr>
            <a:picLocks noChangeAspect="1"/>
          </p:cNvPicPr>
          <p:nvPr/>
        </p:nvPicPr>
        <p:blipFill>
          <a:blip r:embed="rId6"/>
          <a:stretch>
            <a:fillRect/>
          </a:stretch>
        </p:blipFill>
        <p:spPr>
          <a:xfrm>
            <a:off x="7690171" y="1316633"/>
            <a:ext cx="3205997" cy="2144934"/>
          </a:xfrm>
          <a:prstGeom prst="rect">
            <a:avLst/>
          </a:prstGeom>
        </p:spPr>
      </p:pic>
    </p:spTree>
    <p:extLst>
      <p:ext uri="{BB962C8B-B14F-4D97-AF65-F5344CB8AC3E}">
        <p14:creationId xmlns:p14="http://schemas.microsoft.com/office/powerpoint/2010/main" val="2561220648"/>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83195"/>
            <a:ext cx="10460736" cy="4684996"/>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de-DE" sz="3200" dirty="0">
                <a:solidFill>
                  <a:schemeClr val="accent6"/>
                </a:solidFill>
              </a:rPr>
              <a:t>Guthrie Robert Packer Hospital</a:t>
            </a:r>
            <a:br>
              <a:rPr lang="de-DE" sz="3200" dirty="0">
                <a:solidFill>
                  <a:schemeClr val="accent6"/>
                </a:solidFill>
              </a:rPr>
            </a:br>
            <a:r>
              <a:rPr lang="de-DE" sz="3200" dirty="0">
                <a:solidFill>
                  <a:schemeClr val="accent6"/>
                </a:solidFill>
              </a:rPr>
              <a:t>X + Y</a:t>
            </a:r>
            <a:br>
              <a:rPr lang="de-DE" sz="3200" dirty="0">
                <a:solidFill>
                  <a:schemeClr val="accent6"/>
                </a:solidFill>
              </a:rPr>
            </a:br>
            <a:br>
              <a:rPr lang="en-US" sz="3200" dirty="0">
                <a:solidFill>
                  <a:schemeClr val="accent6"/>
                </a:solidFill>
              </a:rPr>
            </a:br>
            <a:br>
              <a:rPr lang="en-US" sz="3200" dirty="0">
                <a:solidFill>
                  <a:schemeClr val="accent6"/>
                </a:solidFill>
              </a:rPr>
            </a:br>
            <a:endParaRPr lang="en-US" sz="3200" dirty="0">
              <a:solidFill>
                <a:schemeClr val="accent6"/>
              </a:solidFill>
            </a:endParaRPr>
          </a:p>
        </p:txBody>
      </p:sp>
    </p:spTree>
    <p:extLst>
      <p:ext uri="{BB962C8B-B14F-4D97-AF65-F5344CB8AC3E}">
        <p14:creationId xmlns:p14="http://schemas.microsoft.com/office/powerpoint/2010/main" val="1300990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3F9FB4EA-B440-B2D8-298A-EB60BFB8E575}"/>
              </a:ext>
            </a:extLst>
          </p:cNvPr>
          <p:cNvPicPr>
            <a:picLocks noChangeAspect="1"/>
          </p:cNvPicPr>
          <p:nvPr/>
        </p:nvPicPr>
        <p:blipFill>
          <a:blip r:embed="rId3"/>
          <a:stretch>
            <a:fillRect/>
          </a:stretch>
        </p:blipFill>
        <p:spPr>
          <a:xfrm>
            <a:off x="9682038" y="6128753"/>
            <a:ext cx="992210" cy="315495"/>
          </a:xfrm>
          <a:prstGeom prst="rect">
            <a:avLst/>
          </a:prstGeom>
        </p:spPr>
      </p:pic>
      <p:sp>
        <p:nvSpPr>
          <p:cNvPr id="5" name="Text Box 13">
            <a:extLst>
              <a:ext uri="{FF2B5EF4-FFF2-40B4-BE49-F238E27FC236}">
                <a16:creationId xmlns:a16="http://schemas.microsoft.com/office/drawing/2014/main" id="{99F11805-8D3B-3EF9-BA43-383F9CCE4622}"/>
              </a:ext>
            </a:extLst>
          </p:cNvPr>
          <p:cNvSpPr txBox="1">
            <a:spLocks noChangeArrowheads="1"/>
          </p:cNvSpPr>
          <p:nvPr/>
        </p:nvSpPr>
        <p:spPr bwMode="auto">
          <a:xfrm>
            <a:off x="1630475" y="1198966"/>
            <a:ext cx="9028770" cy="400110"/>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000" b="1" dirty="0">
                <a:solidFill>
                  <a:prstClr val="white"/>
                </a:solidFill>
                <a:latin typeface="Calibri" panose="020F0502020204030204" pitchFamily="34" charset="0"/>
              </a:rPr>
              <a:t>Introduction: Background &amp; Context</a:t>
            </a:r>
          </a:p>
        </p:txBody>
      </p:sp>
      <p:sp>
        <p:nvSpPr>
          <p:cNvPr id="11" name="Rectangle 4">
            <a:extLst>
              <a:ext uri="{FF2B5EF4-FFF2-40B4-BE49-F238E27FC236}">
                <a16:creationId xmlns:a16="http://schemas.microsoft.com/office/drawing/2014/main" id="{28A96D72-6615-FB88-8679-47CD11F864D9}"/>
              </a:ext>
            </a:extLst>
          </p:cNvPr>
          <p:cNvSpPr>
            <a:spLocks noGrp="1" noChangeArrowheads="1"/>
          </p:cNvSpPr>
          <p:nvPr>
            <p:ph type="dt" sz="quarter" idx="10"/>
          </p:nvPr>
        </p:nvSpPr>
        <p:spPr>
          <a:xfrm>
            <a:off x="7762989" y="6323002"/>
            <a:ext cx="2937669" cy="24249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50">
                <a:solidFill>
                  <a:schemeClr val="tx1"/>
                </a:solidFill>
                <a:latin typeface="Times" panose="02020603050405020304" pitchFamily="18" charset="0"/>
              </a:defRPr>
            </a:lvl1pPr>
            <a:lvl2pPr marL="185738" indent="-71438">
              <a:defRPr sz="2050">
                <a:solidFill>
                  <a:schemeClr val="tx1"/>
                </a:solidFill>
                <a:latin typeface="Times" panose="02020603050405020304" pitchFamily="18" charset="0"/>
              </a:defRPr>
            </a:lvl2pPr>
            <a:lvl3pPr marL="285750" indent="-57150">
              <a:defRPr sz="2050">
                <a:solidFill>
                  <a:schemeClr val="tx1"/>
                </a:solidFill>
                <a:latin typeface="Times" panose="02020603050405020304" pitchFamily="18" charset="0"/>
              </a:defRPr>
            </a:lvl3pPr>
            <a:lvl4pPr marL="400050" indent="-57150">
              <a:defRPr sz="2050">
                <a:solidFill>
                  <a:schemeClr val="tx1"/>
                </a:solidFill>
                <a:latin typeface="Times" panose="02020603050405020304" pitchFamily="18" charset="0"/>
              </a:defRPr>
            </a:lvl4pPr>
            <a:lvl5pPr marL="514350" indent="-57150">
              <a:defRPr sz="2050">
                <a:solidFill>
                  <a:schemeClr val="tx1"/>
                </a:solidFill>
                <a:latin typeface="Times" panose="02020603050405020304" pitchFamily="18" charset="0"/>
              </a:defRPr>
            </a:lvl5pPr>
            <a:lvl6pPr marL="628650" indent="-57150" eaLnBrk="0" fontAlgn="base" hangingPunct="0">
              <a:spcBef>
                <a:spcPct val="0"/>
              </a:spcBef>
              <a:spcAft>
                <a:spcPct val="0"/>
              </a:spcAft>
              <a:defRPr sz="2050">
                <a:solidFill>
                  <a:schemeClr val="tx1"/>
                </a:solidFill>
                <a:latin typeface="Times" panose="02020603050405020304" pitchFamily="18" charset="0"/>
              </a:defRPr>
            </a:lvl6pPr>
            <a:lvl7pPr marL="742950" indent="-57150" eaLnBrk="0" fontAlgn="base" hangingPunct="0">
              <a:spcBef>
                <a:spcPct val="0"/>
              </a:spcBef>
              <a:spcAft>
                <a:spcPct val="0"/>
              </a:spcAft>
              <a:defRPr sz="2050">
                <a:solidFill>
                  <a:schemeClr val="tx1"/>
                </a:solidFill>
                <a:latin typeface="Times" panose="02020603050405020304" pitchFamily="18" charset="0"/>
              </a:defRPr>
            </a:lvl7pPr>
            <a:lvl8pPr marL="857250" indent="-57150" eaLnBrk="0" fontAlgn="base" hangingPunct="0">
              <a:spcBef>
                <a:spcPct val="0"/>
              </a:spcBef>
              <a:spcAft>
                <a:spcPct val="0"/>
              </a:spcAft>
              <a:defRPr sz="2050">
                <a:solidFill>
                  <a:schemeClr val="tx1"/>
                </a:solidFill>
                <a:latin typeface="Times" panose="02020603050405020304" pitchFamily="18" charset="0"/>
              </a:defRPr>
            </a:lvl8pPr>
            <a:lvl9pPr marL="971550" indent="-57150" eaLnBrk="0" fontAlgn="base" hangingPunct="0">
              <a:spcBef>
                <a:spcPct val="0"/>
              </a:spcBef>
              <a:spcAft>
                <a:spcPct val="0"/>
              </a:spcAft>
              <a:defRPr sz="2050">
                <a:solidFill>
                  <a:schemeClr val="tx1"/>
                </a:solidFill>
                <a:latin typeface="Times" panose="02020603050405020304" pitchFamily="18" charset="0"/>
              </a:defRPr>
            </a:lvl9pPr>
          </a:lstStyle>
          <a:p>
            <a:pPr defTabSz="228600" eaLnBrk="0" fontAlgn="base" hangingPunct="0">
              <a:spcBef>
                <a:spcPct val="0"/>
              </a:spcBef>
              <a:spcAft>
                <a:spcPct val="0"/>
              </a:spcAft>
            </a:pPr>
            <a:r>
              <a:rPr lang="en-US" altLang="en-US" sz="900" dirty="0">
                <a:solidFill>
                  <a:prstClr val="black"/>
                </a:solidFill>
                <a:latin typeface="Calibri" panose="020F0502020204030204" pitchFamily="34" charset="0"/>
              </a:rPr>
              <a:t>NI X Meeting Three October 9, 2026</a:t>
            </a:r>
          </a:p>
        </p:txBody>
      </p:sp>
      <p:pic>
        <p:nvPicPr>
          <p:cNvPr id="15" name="Picture 6" descr="The image features the logo of the AiAMC, which stands for the Alliance of Independent Academic Medical Centers.&#10;&#10;AI-generated content may be incorrect.">
            <a:extLst>
              <a:ext uri="{FF2B5EF4-FFF2-40B4-BE49-F238E27FC236}">
                <a16:creationId xmlns:a16="http://schemas.microsoft.com/office/drawing/2014/main" id="{74C84AB8-2E2F-A872-FB9B-F36E999432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4945" y="355763"/>
            <a:ext cx="1318816" cy="40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Blue letters on a black background&#10;&#10;AI-generated content may be incorrect.">
            <a:extLst>
              <a:ext uri="{FF2B5EF4-FFF2-40B4-BE49-F238E27FC236}">
                <a16:creationId xmlns:a16="http://schemas.microsoft.com/office/drawing/2014/main" id="{C457DF4B-E642-3690-B1B1-4B699D2B616A}"/>
              </a:ext>
            </a:extLst>
          </p:cNvPr>
          <p:cNvPicPr>
            <a:picLocks noChangeAspect="1"/>
          </p:cNvPicPr>
          <p:nvPr/>
        </p:nvPicPr>
        <p:blipFill>
          <a:blip r:embed="rId5"/>
          <a:srcRect r="-346" b="-1370"/>
          <a:stretch>
            <a:fillRect/>
          </a:stretch>
        </p:blipFill>
        <p:spPr>
          <a:xfrm>
            <a:off x="1644571" y="393224"/>
            <a:ext cx="1756275" cy="448980"/>
          </a:xfrm>
          <a:prstGeom prst="rect">
            <a:avLst/>
          </a:prstGeom>
        </p:spPr>
      </p:pic>
      <p:sp>
        <p:nvSpPr>
          <p:cNvPr id="4" name="Rectangle 3">
            <a:extLst>
              <a:ext uri="{FF2B5EF4-FFF2-40B4-BE49-F238E27FC236}">
                <a16:creationId xmlns:a16="http://schemas.microsoft.com/office/drawing/2014/main" id="{57B9A0F2-676B-1DB3-A678-4439596F9A16}"/>
              </a:ext>
            </a:extLst>
          </p:cNvPr>
          <p:cNvSpPr/>
          <p:nvPr/>
        </p:nvSpPr>
        <p:spPr>
          <a:xfrm>
            <a:off x="7737060" y="761726"/>
            <a:ext cx="1939077" cy="4088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28600" eaLnBrk="0" fontAlgn="base" hangingPunct="0">
              <a:spcBef>
                <a:spcPct val="0"/>
              </a:spcBef>
              <a:spcAft>
                <a:spcPct val="0"/>
              </a:spcAft>
            </a:pPr>
            <a:endParaRPr lang="en-US" sz="2050">
              <a:solidFill>
                <a:prstClr val="white"/>
              </a:solidFill>
              <a:latin typeface="Calibri" panose="020F0502020204030204"/>
            </a:endParaRPr>
          </a:p>
        </p:txBody>
      </p:sp>
      <p:sp>
        <p:nvSpPr>
          <p:cNvPr id="10" name="TextBox 9">
            <a:extLst>
              <a:ext uri="{FF2B5EF4-FFF2-40B4-BE49-F238E27FC236}">
                <a16:creationId xmlns:a16="http://schemas.microsoft.com/office/drawing/2014/main" id="{1D4F74FE-5420-CA61-7FE8-41E6E1E951D1}"/>
              </a:ext>
            </a:extLst>
          </p:cNvPr>
          <p:cNvSpPr txBox="1"/>
          <p:nvPr/>
        </p:nvSpPr>
        <p:spPr>
          <a:xfrm>
            <a:off x="3495947" y="191405"/>
            <a:ext cx="5450840" cy="1154162"/>
          </a:xfrm>
          <a:prstGeom prst="rect">
            <a:avLst/>
          </a:prstGeom>
          <a:noFill/>
        </p:spPr>
        <p:txBody>
          <a:bodyPr wrap="square" lIns="22860" tIns="11430" rIns="22860" bIns="11430" anchor="t">
            <a:spAutoFit/>
          </a:bodyPr>
          <a:lstStyle/>
          <a:p>
            <a:pPr algn="ctr" defTabSz="940594" eaLnBrk="0" fontAlgn="base" hangingPunct="0">
              <a:spcAft>
                <a:spcPct val="0"/>
              </a:spcAft>
              <a:defRPr/>
            </a:pPr>
            <a:r>
              <a:rPr lang="en-US" b="1" dirty="0">
                <a:solidFill>
                  <a:prstClr val="black"/>
                </a:solidFill>
                <a:effectLst>
                  <a:outerShdw blurRad="38100" dist="38100" dir="2700000" algn="tl">
                    <a:srgbClr val="808080"/>
                  </a:outerShdw>
                </a:effectLst>
                <a:latin typeface="Calibri"/>
                <a:ea typeface="Calibri"/>
                <a:cs typeface="Calibri"/>
              </a:rPr>
              <a:t>X+Y Scheduling: Assessing Changes in Residents' Experience, Delivery and Quality of Ambulatory Care</a:t>
            </a:r>
            <a:endParaRPr lang="en-US">
              <a:solidFill>
                <a:prstClr val="black"/>
              </a:solidFill>
              <a:effectLst>
                <a:outerShdw blurRad="38100" dist="38100" dir="2700000" algn="tl">
                  <a:srgbClr val="808080"/>
                </a:outerShdw>
              </a:effectLst>
              <a:latin typeface="Calibri"/>
              <a:ea typeface="Calibri"/>
              <a:cs typeface="Calibri"/>
            </a:endParaRPr>
          </a:p>
          <a:p>
            <a:pPr algn="ctr" defTabSz="940594" eaLnBrk="0" fontAlgn="base" hangingPunct="0">
              <a:spcAft>
                <a:spcPct val="0"/>
              </a:spcAft>
              <a:defRPr/>
            </a:pPr>
            <a:endParaRPr lang="en-US" sz="600" dirty="0">
              <a:solidFill>
                <a:prstClr val="black"/>
              </a:solidFill>
              <a:effectLst>
                <a:outerShdw blurRad="38100" dist="38100" dir="2700000" algn="tl">
                  <a:srgbClr val="808080"/>
                </a:outerShdw>
              </a:effectLst>
              <a:latin typeface="Calibri"/>
              <a:ea typeface="Calibri"/>
              <a:cs typeface="Calibri"/>
            </a:endParaRPr>
          </a:p>
          <a:p>
            <a:pPr algn="ctr" defTabSz="940594" eaLnBrk="0" fontAlgn="base" hangingPunct="0">
              <a:spcAft>
                <a:spcPct val="0"/>
              </a:spcAft>
              <a:defRPr/>
            </a:pPr>
            <a:r>
              <a:rPr lang="en-US" sz="1350" dirty="0">
                <a:solidFill>
                  <a:prstClr val="black"/>
                </a:solidFill>
                <a:effectLst>
                  <a:outerShdw blurRad="38100" dist="38100" dir="2700000" algn="tl">
                    <a:srgbClr val="808080"/>
                  </a:outerShdw>
                </a:effectLst>
                <a:latin typeface="Calibri"/>
                <a:ea typeface="Calibri"/>
                <a:cs typeface="Calibri"/>
              </a:rPr>
              <a:t>Akshay Raut MD, Sophie Roe MPH, and Victor O. Kolade MD</a:t>
            </a:r>
            <a:endParaRPr lang="en-US" sz="1350">
              <a:solidFill>
                <a:prstClr val="black"/>
              </a:solidFill>
              <a:effectLst>
                <a:outerShdw blurRad="38100" dist="38100" dir="2700000" algn="tl">
                  <a:srgbClr val="808080"/>
                </a:outerShdw>
              </a:effectLst>
              <a:latin typeface="Calibri" pitchFamily="34" charset="0"/>
              <a:ea typeface="Calibri"/>
              <a:cs typeface="Calibri" pitchFamily="34" charset="0"/>
            </a:endParaRPr>
          </a:p>
          <a:p>
            <a:pPr algn="ctr" defTabSz="940594" eaLnBrk="0" fontAlgn="base" hangingPunct="0">
              <a:spcAft>
                <a:spcPct val="0"/>
              </a:spcAft>
              <a:defRPr/>
            </a:pPr>
            <a:endParaRPr lang="en-US" b="1" dirty="0">
              <a:solidFill>
                <a:prstClr val="black"/>
              </a:solidFill>
              <a:effectLst>
                <a:outerShdw blurRad="38100" dist="38100" dir="2700000" algn="tl">
                  <a:srgbClr val="808080"/>
                </a:outerShdw>
              </a:effectLst>
              <a:latin typeface="Calibri" pitchFamily="34" charset="0"/>
              <a:ea typeface="Calibri"/>
              <a:cs typeface="Calibri" pitchFamily="34" charset="0"/>
            </a:endParaRPr>
          </a:p>
        </p:txBody>
      </p:sp>
      <p:sp>
        <p:nvSpPr>
          <p:cNvPr id="29" name="TextBox 15">
            <a:extLst>
              <a:ext uri="{FF2B5EF4-FFF2-40B4-BE49-F238E27FC236}">
                <a16:creationId xmlns:a16="http://schemas.microsoft.com/office/drawing/2014/main" id="{1D58ACD9-A7BE-AD28-3ACF-A45F6506D313}"/>
              </a:ext>
            </a:extLst>
          </p:cNvPr>
          <p:cNvSpPr txBox="1"/>
          <p:nvPr/>
        </p:nvSpPr>
        <p:spPr>
          <a:xfrm>
            <a:off x="1740178" y="1713895"/>
            <a:ext cx="8815414" cy="435504"/>
          </a:xfrm>
          <a:prstGeom prst="rect">
            <a:avLst/>
          </a:prstGeom>
          <a:noFill/>
        </p:spPr>
        <p:txBody>
          <a:bodyPr wrap="square" lIns="0" tIns="0" rIns="0" bIns="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defTabSz="228600">
              <a:lnSpc>
                <a:spcPct val="108000"/>
              </a:lnSpc>
            </a:pPr>
            <a:r>
              <a:rPr sz="1350" dirty="0">
                <a:solidFill>
                  <a:srgbClr val="0B0B0B"/>
                </a:solidFill>
                <a:latin typeface="Avenir Next LT Pro"/>
              </a:rPr>
              <a:t>Residents deliver a large share of U.S. primary care, yet resident-patient quality metrics often lag attending physicians</a:t>
            </a:r>
            <a:r>
              <a:rPr lang="en-US" sz="1350" dirty="0">
                <a:solidFill>
                  <a:srgbClr val="0B0B0B"/>
                </a:solidFill>
                <a:latin typeface="Avenir Next LT Pro"/>
              </a:rPr>
              <a:t>,</a:t>
            </a:r>
            <a:r>
              <a:rPr sz="1350" dirty="0">
                <a:solidFill>
                  <a:srgbClr val="0B0B0B"/>
                </a:solidFill>
                <a:latin typeface="Avenir Next LT Pro"/>
              </a:rPr>
              <a:t> with documented gaps in cancer screening, diabetes, and BP control.</a:t>
            </a:r>
            <a:endParaRPr lang="en-US" sz="1350" dirty="0">
              <a:solidFill>
                <a:srgbClr val="0B0B0B"/>
              </a:solidFill>
              <a:latin typeface="Avenir Next LT Pro"/>
            </a:endParaRPr>
          </a:p>
        </p:txBody>
      </p:sp>
      <p:sp>
        <p:nvSpPr>
          <p:cNvPr id="30" name="TextBox 16">
            <a:extLst>
              <a:ext uri="{FF2B5EF4-FFF2-40B4-BE49-F238E27FC236}">
                <a16:creationId xmlns:a16="http://schemas.microsoft.com/office/drawing/2014/main" id="{4C74B699-17ED-1441-3410-C05E9DAE4F79}"/>
              </a:ext>
            </a:extLst>
          </p:cNvPr>
          <p:cNvSpPr txBox="1"/>
          <p:nvPr/>
        </p:nvSpPr>
        <p:spPr>
          <a:xfrm>
            <a:off x="1740178" y="2371538"/>
            <a:ext cx="8815414" cy="207749"/>
          </a:xfrm>
          <a:prstGeom prst="rect">
            <a:avLst/>
          </a:prstGeom>
          <a:noFill/>
        </p:spPr>
        <p:txBody>
          <a:bodyPr wrap="square" lIns="0" tIns="0" rIns="0" bIns="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defTabSz="228600"/>
            <a:r>
              <a:rPr sz="1350" b="1">
                <a:solidFill>
                  <a:srgbClr val="54585B"/>
                </a:solidFill>
                <a:latin typeface="Avenir Next LT Pro"/>
              </a:rPr>
              <a:t>Between-visit task completion falls on inpatient rotations</a:t>
            </a:r>
          </a:p>
        </p:txBody>
      </p:sp>
      <p:sp>
        <p:nvSpPr>
          <p:cNvPr id="31" name="TextBox 17">
            <a:extLst>
              <a:ext uri="{FF2B5EF4-FFF2-40B4-BE49-F238E27FC236}">
                <a16:creationId xmlns:a16="http://schemas.microsoft.com/office/drawing/2014/main" id="{44372140-1535-FBEE-F292-CD86FF9A526E}"/>
              </a:ext>
            </a:extLst>
          </p:cNvPr>
          <p:cNvSpPr txBox="1"/>
          <p:nvPr/>
        </p:nvSpPr>
        <p:spPr>
          <a:xfrm>
            <a:off x="1740178" y="2690842"/>
            <a:ext cx="1800000" cy="207749"/>
          </a:xfrm>
          <a:prstGeom prst="rect">
            <a:avLst/>
          </a:prstGeom>
          <a:noFill/>
        </p:spPr>
        <p:txBody>
          <a:bodyPr wrap="square" lIns="0" tIns="0" rIns="0" bIns="0" anchor="ctr">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defTabSz="228600"/>
            <a:r>
              <a:rPr sz="1350">
                <a:solidFill>
                  <a:srgbClr val="0B0B0B"/>
                </a:solidFill>
                <a:latin typeface="Avenir Next LT Pro"/>
              </a:rPr>
              <a:t>Inpatient rotations</a:t>
            </a:r>
          </a:p>
        </p:txBody>
      </p:sp>
      <p:sp>
        <p:nvSpPr>
          <p:cNvPr id="32" name="Rectangle 31">
            <a:extLst>
              <a:ext uri="{FF2B5EF4-FFF2-40B4-BE49-F238E27FC236}">
                <a16:creationId xmlns:a16="http://schemas.microsoft.com/office/drawing/2014/main" id="{0E6A4A42-8FFA-327C-E02F-31C92C66127A}"/>
              </a:ext>
            </a:extLst>
          </p:cNvPr>
          <p:cNvSpPr/>
          <p:nvPr/>
        </p:nvSpPr>
        <p:spPr>
          <a:xfrm>
            <a:off x="3540178" y="2675967"/>
            <a:ext cx="2943186" cy="237500"/>
          </a:xfrm>
          <a:prstGeom prst="rect">
            <a:avLst/>
          </a:prstGeom>
          <a:solidFill>
            <a:srgbClr val="9DA3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8200" kern="1200">
                <a:solidFill>
                  <a:schemeClr val="lt1"/>
                </a:solidFill>
                <a:latin typeface="+mn-lt"/>
                <a:ea typeface="+mn-ea"/>
                <a:cs typeface="+mn-cs"/>
              </a:defRPr>
            </a:lvl1pPr>
            <a:lvl2pPr marL="457200" algn="l" rtl="0" eaLnBrk="0" fontAlgn="base" hangingPunct="0">
              <a:spcBef>
                <a:spcPct val="0"/>
              </a:spcBef>
              <a:spcAft>
                <a:spcPct val="0"/>
              </a:spcAft>
              <a:defRPr sz="8200" kern="1200">
                <a:solidFill>
                  <a:schemeClr val="lt1"/>
                </a:solidFill>
                <a:latin typeface="+mn-lt"/>
                <a:ea typeface="+mn-ea"/>
                <a:cs typeface="+mn-cs"/>
              </a:defRPr>
            </a:lvl2pPr>
            <a:lvl3pPr marL="914400" algn="l" rtl="0" eaLnBrk="0" fontAlgn="base" hangingPunct="0">
              <a:spcBef>
                <a:spcPct val="0"/>
              </a:spcBef>
              <a:spcAft>
                <a:spcPct val="0"/>
              </a:spcAft>
              <a:defRPr sz="8200" kern="1200">
                <a:solidFill>
                  <a:schemeClr val="lt1"/>
                </a:solidFill>
                <a:latin typeface="+mn-lt"/>
                <a:ea typeface="+mn-ea"/>
                <a:cs typeface="+mn-cs"/>
              </a:defRPr>
            </a:lvl3pPr>
            <a:lvl4pPr marL="1371600" algn="l" rtl="0" eaLnBrk="0" fontAlgn="base" hangingPunct="0">
              <a:spcBef>
                <a:spcPct val="0"/>
              </a:spcBef>
              <a:spcAft>
                <a:spcPct val="0"/>
              </a:spcAft>
              <a:defRPr sz="8200" kern="1200">
                <a:solidFill>
                  <a:schemeClr val="lt1"/>
                </a:solidFill>
                <a:latin typeface="+mn-lt"/>
                <a:ea typeface="+mn-ea"/>
                <a:cs typeface="+mn-cs"/>
              </a:defRPr>
            </a:lvl4pPr>
            <a:lvl5pPr marL="1828800" algn="l" rtl="0" eaLnBrk="0" fontAlgn="base" hangingPunct="0">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algn="ctr" defTabSz="228600"/>
            <a:endParaRPr sz="1350">
              <a:solidFill>
                <a:prstClr val="white"/>
              </a:solidFill>
              <a:latin typeface="Avenir Next LT Pro"/>
            </a:endParaRPr>
          </a:p>
        </p:txBody>
      </p:sp>
      <p:sp>
        <p:nvSpPr>
          <p:cNvPr id="33" name="TextBox 19">
            <a:extLst>
              <a:ext uri="{FF2B5EF4-FFF2-40B4-BE49-F238E27FC236}">
                <a16:creationId xmlns:a16="http://schemas.microsoft.com/office/drawing/2014/main" id="{19F4FC31-A5F7-E376-4823-959147CB2335}"/>
              </a:ext>
            </a:extLst>
          </p:cNvPr>
          <p:cNvSpPr txBox="1"/>
          <p:nvPr/>
        </p:nvSpPr>
        <p:spPr>
          <a:xfrm>
            <a:off x="6513364" y="2690842"/>
            <a:ext cx="425000" cy="207749"/>
          </a:xfrm>
          <a:prstGeom prst="rect">
            <a:avLst/>
          </a:prstGeom>
          <a:noFill/>
        </p:spPr>
        <p:txBody>
          <a:bodyPr wrap="square" lIns="0" tIns="0" rIns="0" bIns="0" anchor="ctr">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defTabSz="228600"/>
            <a:r>
              <a:rPr sz="1350" b="1">
                <a:solidFill>
                  <a:srgbClr val="54585B"/>
                </a:solidFill>
                <a:latin typeface="Avenir Next LT Pro"/>
              </a:rPr>
              <a:t>45%</a:t>
            </a:r>
          </a:p>
        </p:txBody>
      </p:sp>
      <p:sp>
        <p:nvSpPr>
          <p:cNvPr id="34" name="TextBox 20">
            <a:extLst>
              <a:ext uri="{FF2B5EF4-FFF2-40B4-BE49-F238E27FC236}">
                <a16:creationId xmlns:a16="http://schemas.microsoft.com/office/drawing/2014/main" id="{7AE64108-A6F0-2C0B-B479-0DDA50FA4484}"/>
              </a:ext>
            </a:extLst>
          </p:cNvPr>
          <p:cNvSpPr txBox="1"/>
          <p:nvPr/>
        </p:nvSpPr>
        <p:spPr>
          <a:xfrm>
            <a:off x="1740178" y="3028342"/>
            <a:ext cx="1800000" cy="207749"/>
          </a:xfrm>
          <a:prstGeom prst="rect">
            <a:avLst/>
          </a:prstGeom>
          <a:noFill/>
        </p:spPr>
        <p:txBody>
          <a:bodyPr wrap="square" lIns="0" tIns="0" rIns="0" bIns="0" anchor="ctr">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defTabSz="228600"/>
            <a:r>
              <a:rPr sz="1350">
                <a:solidFill>
                  <a:srgbClr val="0B0B0B"/>
                </a:solidFill>
                <a:latin typeface="Avenir Next LT Pro"/>
              </a:rPr>
              <a:t>Elective rotations</a:t>
            </a:r>
          </a:p>
        </p:txBody>
      </p:sp>
      <p:sp>
        <p:nvSpPr>
          <p:cNvPr id="35" name="Rectangle 34">
            <a:extLst>
              <a:ext uri="{FF2B5EF4-FFF2-40B4-BE49-F238E27FC236}">
                <a16:creationId xmlns:a16="http://schemas.microsoft.com/office/drawing/2014/main" id="{E3BE6524-3275-7D1B-0ACE-F74A96369657}"/>
              </a:ext>
            </a:extLst>
          </p:cNvPr>
          <p:cNvSpPr/>
          <p:nvPr/>
        </p:nvSpPr>
        <p:spPr>
          <a:xfrm>
            <a:off x="3540179" y="3013467"/>
            <a:ext cx="4447481" cy="237500"/>
          </a:xfrm>
          <a:prstGeom prst="rect">
            <a:avLst/>
          </a:prstGeom>
          <a:solidFill>
            <a:srgbClr val="72BF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8200" kern="1200">
                <a:solidFill>
                  <a:schemeClr val="lt1"/>
                </a:solidFill>
                <a:latin typeface="+mn-lt"/>
                <a:ea typeface="+mn-ea"/>
                <a:cs typeface="+mn-cs"/>
              </a:defRPr>
            </a:lvl1pPr>
            <a:lvl2pPr marL="457200" algn="l" rtl="0" eaLnBrk="0" fontAlgn="base" hangingPunct="0">
              <a:spcBef>
                <a:spcPct val="0"/>
              </a:spcBef>
              <a:spcAft>
                <a:spcPct val="0"/>
              </a:spcAft>
              <a:defRPr sz="8200" kern="1200">
                <a:solidFill>
                  <a:schemeClr val="lt1"/>
                </a:solidFill>
                <a:latin typeface="+mn-lt"/>
                <a:ea typeface="+mn-ea"/>
                <a:cs typeface="+mn-cs"/>
              </a:defRPr>
            </a:lvl2pPr>
            <a:lvl3pPr marL="914400" algn="l" rtl="0" eaLnBrk="0" fontAlgn="base" hangingPunct="0">
              <a:spcBef>
                <a:spcPct val="0"/>
              </a:spcBef>
              <a:spcAft>
                <a:spcPct val="0"/>
              </a:spcAft>
              <a:defRPr sz="8200" kern="1200">
                <a:solidFill>
                  <a:schemeClr val="lt1"/>
                </a:solidFill>
                <a:latin typeface="+mn-lt"/>
                <a:ea typeface="+mn-ea"/>
                <a:cs typeface="+mn-cs"/>
              </a:defRPr>
            </a:lvl3pPr>
            <a:lvl4pPr marL="1371600" algn="l" rtl="0" eaLnBrk="0" fontAlgn="base" hangingPunct="0">
              <a:spcBef>
                <a:spcPct val="0"/>
              </a:spcBef>
              <a:spcAft>
                <a:spcPct val="0"/>
              </a:spcAft>
              <a:defRPr sz="8200" kern="1200">
                <a:solidFill>
                  <a:schemeClr val="lt1"/>
                </a:solidFill>
                <a:latin typeface="+mn-lt"/>
                <a:ea typeface="+mn-ea"/>
                <a:cs typeface="+mn-cs"/>
              </a:defRPr>
            </a:lvl4pPr>
            <a:lvl5pPr marL="1828800" algn="l" rtl="0" eaLnBrk="0" fontAlgn="base" hangingPunct="0">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algn="ctr" defTabSz="228600"/>
            <a:endParaRPr sz="1350">
              <a:solidFill>
                <a:prstClr val="white"/>
              </a:solidFill>
              <a:latin typeface="Avenir Next LT Pro"/>
            </a:endParaRPr>
          </a:p>
        </p:txBody>
      </p:sp>
      <p:sp>
        <p:nvSpPr>
          <p:cNvPr id="36" name="TextBox 22">
            <a:extLst>
              <a:ext uri="{FF2B5EF4-FFF2-40B4-BE49-F238E27FC236}">
                <a16:creationId xmlns:a16="http://schemas.microsoft.com/office/drawing/2014/main" id="{5E57E87D-9607-195B-6EA1-02D26F18F12B}"/>
              </a:ext>
            </a:extLst>
          </p:cNvPr>
          <p:cNvSpPr txBox="1"/>
          <p:nvPr/>
        </p:nvSpPr>
        <p:spPr>
          <a:xfrm>
            <a:off x="8017660" y="3028342"/>
            <a:ext cx="425000" cy="207749"/>
          </a:xfrm>
          <a:prstGeom prst="rect">
            <a:avLst/>
          </a:prstGeom>
          <a:noFill/>
        </p:spPr>
        <p:txBody>
          <a:bodyPr wrap="square" lIns="0" tIns="0" rIns="0" bIns="0" anchor="ctr">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defTabSz="228600"/>
            <a:r>
              <a:rPr sz="1350" b="1">
                <a:solidFill>
                  <a:srgbClr val="72BF44"/>
                </a:solidFill>
                <a:latin typeface="Avenir Next LT Pro"/>
              </a:rPr>
              <a:t>68%</a:t>
            </a:r>
          </a:p>
        </p:txBody>
      </p:sp>
      <p:sp>
        <p:nvSpPr>
          <p:cNvPr id="37" name="Rounded Rectangle 23">
            <a:extLst>
              <a:ext uri="{FF2B5EF4-FFF2-40B4-BE49-F238E27FC236}">
                <a16:creationId xmlns:a16="http://schemas.microsoft.com/office/drawing/2014/main" id="{71CB731F-EAD3-4176-9C4F-1857958A246B}"/>
              </a:ext>
            </a:extLst>
          </p:cNvPr>
          <p:cNvSpPr/>
          <p:nvPr/>
        </p:nvSpPr>
        <p:spPr>
          <a:xfrm>
            <a:off x="1740178" y="3463538"/>
            <a:ext cx="2830138" cy="1689095"/>
          </a:xfrm>
          <a:prstGeom prst="roundRect">
            <a:avLst>
              <a:gd name="adj" fmla="val 4500"/>
            </a:avLst>
          </a:prstGeom>
          <a:solidFill>
            <a:srgbClr val="FAFAF8"/>
          </a:solidFill>
          <a:ln w="15875">
            <a:solidFill>
              <a:srgbClr val="E1E0D9"/>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8200" kern="1200">
                <a:solidFill>
                  <a:schemeClr val="lt1"/>
                </a:solidFill>
                <a:latin typeface="+mn-lt"/>
                <a:ea typeface="+mn-ea"/>
                <a:cs typeface="+mn-cs"/>
              </a:defRPr>
            </a:lvl1pPr>
            <a:lvl2pPr marL="457200" algn="l" rtl="0" eaLnBrk="0" fontAlgn="base" hangingPunct="0">
              <a:spcBef>
                <a:spcPct val="0"/>
              </a:spcBef>
              <a:spcAft>
                <a:spcPct val="0"/>
              </a:spcAft>
              <a:defRPr sz="8200" kern="1200">
                <a:solidFill>
                  <a:schemeClr val="lt1"/>
                </a:solidFill>
                <a:latin typeface="+mn-lt"/>
                <a:ea typeface="+mn-ea"/>
                <a:cs typeface="+mn-cs"/>
              </a:defRPr>
            </a:lvl2pPr>
            <a:lvl3pPr marL="914400" algn="l" rtl="0" eaLnBrk="0" fontAlgn="base" hangingPunct="0">
              <a:spcBef>
                <a:spcPct val="0"/>
              </a:spcBef>
              <a:spcAft>
                <a:spcPct val="0"/>
              </a:spcAft>
              <a:defRPr sz="8200" kern="1200">
                <a:solidFill>
                  <a:schemeClr val="lt1"/>
                </a:solidFill>
                <a:latin typeface="+mn-lt"/>
                <a:ea typeface="+mn-ea"/>
                <a:cs typeface="+mn-cs"/>
              </a:defRPr>
            </a:lvl3pPr>
            <a:lvl4pPr marL="1371600" algn="l" rtl="0" eaLnBrk="0" fontAlgn="base" hangingPunct="0">
              <a:spcBef>
                <a:spcPct val="0"/>
              </a:spcBef>
              <a:spcAft>
                <a:spcPct val="0"/>
              </a:spcAft>
              <a:defRPr sz="8200" kern="1200">
                <a:solidFill>
                  <a:schemeClr val="lt1"/>
                </a:solidFill>
                <a:latin typeface="+mn-lt"/>
                <a:ea typeface="+mn-ea"/>
                <a:cs typeface="+mn-cs"/>
              </a:defRPr>
            </a:lvl4pPr>
            <a:lvl5pPr marL="1828800" algn="l" rtl="0" eaLnBrk="0" fontAlgn="base" hangingPunct="0">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algn="ctr" defTabSz="228600"/>
            <a:endParaRPr sz="2050">
              <a:solidFill>
                <a:prstClr val="white"/>
              </a:solidFill>
              <a:latin typeface="Avenir Next LT Pro"/>
            </a:endParaRPr>
          </a:p>
        </p:txBody>
      </p:sp>
      <p:sp>
        <p:nvSpPr>
          <p:cNvPr id="38" name="TextBox 24">
            <a:extLst>
              <a:ext uri="{FF2B5EF4-FFF2-40B4-BE49-F238E27FC236}">
                <a16:creationId xmlns:a16="http://schemas.microsoft.com/office/drawing/2014/main" id="{6787BFD2-EC6B-C081-959F-7DA6BC9A6D17}"/>
              </a:ext>
            </a:extLst>
          </p:cNvPr>
          <p:cNvSpPr txBox="1"/>
          <p:nvPr/>
        </p:nvSpPr>
        <p:spPr>
          <a:xfrm>
            <a:off x="1827678" y="3612324"/>
            <a:ext cx="2655138" cy="577081"/>
          </a:xfrm>
          <a:prstGeom prst="rect">
            <a:avLst/>
          </a:prstGeom>
          <a:noFill/>
        </p:spPr>
        <p:txBody>
          <a:bodyPr wrap="square" lIns="0" tIns="0" rIns="0" bIns="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r>
              <a:rPr sz="3750" b="1">
                <a:solidFill>
                  <a:srgbClr val="72BF44"/>
                </a:solidFill>
                <a:latin typeface="Avenir Next LT Pro"/>
              </a:rPr>
              <a:t>16%</a:t>
            </a:r>
          </a:p>
        </p:txBody>
      </p:sp>
      <p:sp>
        <p:nvSpPr>
          <p:cNvPr id="39" name="TextBox 25">
            <a:extLst>
              <a:ext uri="{FF2B5EF4-FFF2-40B4-BE49-F238E27FC236}">
                <a16:creationId xmlns:a16="http://schemas.microsoft.com/office/drawing/2014/main" id="{94FBA36C-EAF8-CCC0-31B0-A48ED8E194BA}"/>
              </a:ext>
            </a:extLst>
          </p:cNvPr>
          <p:cNvSpPr txBox="1"/>
          <p:nvPr/>
        </p:nvSpPr>
        <p:spPr>
          <a:xfrm>
            <a:off x="1827678" y="4276014"/>
            <a:ext cx="2655138" cy="659861"/>
          </a:xfrm>
          <a:prstGeom prst="rect">
            <a:avLst/>
          </a:prstGeom>
          <a:noFill/>
        </p:spPr>
        <p:txBody>
          <a:bodyPr wrap="square" lIns="0" tIns="0" rIns="0" bIns="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lnSpc>
                <a:spcPct val="108000"/>
              </a:lnSpc>
            </a:pPr>
            <a:r>
              <a:rPr sz="1350" dirty="0">
                <a:solidFill>
                  <a:srgbClr val="54585B"/>
                </a:solidFill>
                <a:latin typeface="Avenir Next LT Pro"/>
              </a:rPr>
              <a:t>of residents felt traditional scheduling minimized inpatient–outpatient conflict</a:t>
            </a:r>
            <a:endParaRPr lang="en-US" sz="1350">
              <a:solidFill>
                <a:srgbClr val="54585B"/>
              </a:solidFill>
              <a:latin typeface="Avenir Next LT Pro"/>
            </a:endParaRPr>
          </a:p>
        </p:txBody>
      </p:sp>
      <p:sp>
        <p:nvSpPr>
          <p:cNvPr id="40" name="Rounded Rectangle 26">
            <a:extLst>
              <a:ext uri="{FF2B5EF4-FFF2-40B4-BE49-F238E27FC236}">
                <a16:creationId xmlns:a16="http://schemas.microsoft.com/office/drawing/2014/main" id="{B46721F6-3C97-7AF6-1EBC-329F342E9672}"/>
              </a:ext>
            </a:extLst>
          </p:cNvPr>
          <p:cNvSpPr/>
          <p:nvPr/>
        </p:nvSpPr>
        <p:spPr>
          <a:xfrm>
            <a:off x="4732816" y="3481681"/>
            <a:ext cx="2830138" cy="1670952"/>
          </a:xfrm>
          <a:prstGeom prst="roundRect">
            <a:avLst>
              <a:gd name="adj" fmla="val 4500"/>
            </a:avLst>
          </a:prstGeom>
          <a:solidFill>
            <a:srgbClr val="FAFAF8"/>
          </a:solidFill>
          <a:ln w="15875">
            <a:solidFill>
              <a:srgbClr val="E1E0D9"/>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8200" kern="1200">
                <a:solidFill>
                  <a:schemeClr val="lt1"/>
                </a:solidFill>
                <a:latin typeface="+mn-lt"/>
                <a:ea typeface="+mn-ea"/>
                <a:cs typeface="+mn-cs"/>
              </a:defRPr>
            </a:lvl1pPr>
            <a:lvl2pPr marL="457200" algn="l" rtl="0" eaLnBrk="0" fontAlgn="base" hangingPunct="0">
              <a:spcBef>
                <a:spcPct val="0"/>
              </a:spcBef>
              <a:spcAft>
                <a:spcPct val="0"/>
              </a:spcAft>
              <a:defRPr sz="8200" kern="1200">
                <a:solidFill>
                  <a:schemeClr val="lt1"/>
                </a:solidFill>
                <a:latin typeface="+mn-lt"/>
                <a:ea typeface="+mn-ea"/>
                <a:cs typeface="+mn-cs"/>
              </a:defRPr>
            </a:lvl2pPr>
            <a:lvl3pPr marL="914400" algn="l" rtl="0" eaLnBrk="0" fontAlgn="base" hangingPunct="0">
              <a:spcBef>
                <a:spcPct val="0"/>
              </a:spcBef>
              <a:spcAft>
                <a:spcPct val="0"/>
              </a:spcAft>
              <a:defRPr sz="8200" kern="1200">
                <a:solidFill>
                  <a:schemeClr val="lt1"/>
                </a:solidFill>
                <a:latin typeface="+mn-lt"/>
                <a:ea typeface="+mn-ea"/>
                <a:cs typeface="+mn-cs"/>
              </a:defRPr>
            </a:lvl3pPr>
            <a:lvl4pPr marL="1371600" algn="l" rtl="0" eaLnBrk="0" fontAlgn="base" hangingPunct="0">
              <a:spcBef>
                <a:spcPct val="0"/>
              </a:spcBef>
              <a:spcAft>
                <a:spcPct val="0"/>
              </a:spcAft>
              <a:defRPr sz="8200" kern="1200">
                <a:solidFill>
                  <a:schemeClr val="lt1"/>
                </a:solidFill>
                <a:latin typeface="+mn-lt"/>
                <a:ea typeface="+mn-ea"/>
                <a:cs typeface="+mn-cs"/>
              </a:defRPr>
            </a:lvl4pPr>
            <a:lvl5pPr marL="1828800" algn="l" rtl="0" eaLnBrk="0" fontAlgn="base" hangingPunct="0">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algn="ctr" defTabSz="228600"/>
            <a:endParaRPr sz="2050">
              <a:solidFill>
                <a:prstClr val="white"/>
              </a:solidFill>
              <a:latin typeface="Avenir Next LT Pro"/>
            </a:endParaRPr>
          </a:p>
        </p:txBody>
      </p:sp>
      <p:sp>
        <p:nvSpPr>
          <p:cNvPr id="41" name="TextBox 27">
            <a:extLst>
              <a:ext uri="{FF2B5EF4-FFF2-40B4-BE49-F238E27FC236}">
                <a16:creationId xmlns:a16="http://schemas.microsoft.com/office/drawing/2014/main" id="{3E2388C9-E8C1-D1C7-34CB-96127ABC9EE0}"/>
              </a:ext>
            </a:extLst>
          </p:cNvPr>
          <p:cNvSpPr txBox="1"/>
          <p:nvPr/>
        </p:nvSpPr>
        <p:spPr>
          <a:xfrm>
            <a:off x="4820316" y="3612324"/>
            <a:ext cx="2655138" cy="577081"/>
          </a:xfrm>
          <a:prstGeom prst="rect">
            <a:avLst/>
          </a:prstGeom>
          <a:noFill/>
        </p:spPr>
        <p:txBody>
          <a:bodyPr wrap="square" lIns="0" tIns="0" rIns="0" bIns="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r>
              <a:rPr sz="3750" b="1" dirty="0">
                <a:solidFill>
                  <a:srgbClr val="72BF44"/>
                </a:solidFill>
                <a:latin typeface="Avenir Next LT Pro"/>
              </a:rPr>
              <a:t>50%</a:t>
            </a:r>
          </a:p>
        </p:txBody>
      </p:sp>
      <p:sp>
        <p:nvSpPr>
          <p:cNvPr id="42" name="TextBox 28">
            <a:extLst>
              <a:ext uri="{FF2B5EF4-FFF2-40B4-BE49-F238E27FC236}">
                <a16:creationId xmlns:a16="http://schemas.microsoft.com/office/drawing/2014/main" id="{A500174D-0B45-35D7-56D1-2EEFE82CA7D1}"/>
              </a:ext>
            </a:extLst>
          </p:cNvPr>
          <p:cNvSpPr txBox="1"/>
          <p:nvPr/>
        </p:nvSpPr>
        <p:spPr>
          <a:xfrm>
            <a:off x="4820316" y="4282062"/>
            <a:ext cx="2655138" cy="659861"/>
          </a:xfrm>
          <a:prstGeom prst="rect">
            <a:avLst/>
          </a:prstGeom>
          <a:noFill/>
        </p:spPr>
        <p:txBody>
          <a:bodyPr wrap="square" lIns="0" tIns="0" rIns="0" bIns="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lnSpc>
                <a:spcPct val="108000"/>
              </a:lnSpc>
            </a:pPr>
            <a:r>
              <a:rPr sz="1350" dirty="0">
                <a:solidFill>
                  <a:srgbClr val="54585B"/>
                </a:solidFill>
                <a:latin typeface="Avenir Next LT Pro"/>
              </a:rPr>
              <a:t>of the office day in primary care is EHR/desk work</a:t>
            </a:r>
            <a:r>
              <a:rPr lang="en-US" sz="1350" dirty="0">
                <a:solidFill>
                  <a:srgbClr val="54585B"/>
                </a:solidFill>
                <a:latin typeface="Avenir Next LT Pro"/>
              </a:rPr>
              <a:t>:</a:t>
            </a:r>
            <a:r>
              <a:rPr sz="1350" dirty="0">
                <a:solidFill>
                  <a:srgbClr val="54585B"/>
                </a:solidFill>
                <a:latin typeface="Avenir Next LT Pro"/>
              </a:rPr>
              <a:t> a recognized driver of burnout</a:t>
            </a:r>
            <a:endParaRPr lang="en-US" sz="1350">
              <a:solidFill>
                <a:srgbClr val="54585B"/>
              </a:solidFill>
              <a:latin typeface="Avenir Next LT Pro"/>
            </a:endParaRPr>
          </a:p>
        </p:txBody>
      </p:sp>
      <p:sp>
        <p:nvSpPr>
          <p:cNvPr id="43" name="Rounded Rectangle 29">
            <a:extLst>
              <a:ext uri="{FF2B5EF4-FFF2-40B4-BE49-F238E27FC236}">
                <a16:creationId xmlns:a16="http://schemas.microsoft.com/office/drawing/2014/main" id="{00C7A8D5-D0A1-FD0E-7C13-EE683997A7EC}"/>
              </a:ext>
            </a:extLst>
          </p:cNvPr>
          <p:cNvSpPr/>
          <p:nvPr/>
        </p:nvSpPr>
        <p:spPr>
          <a:xfrm>
            <a:off x="7731504" y="3493776"/>
            <a:ext cx="2824088" cy="1658857"/>
          </a:xfrm>
          <a:prstGeom prst="roundRect">
            <a:avLst>
              <a:gd name="adj" fmla="val 4500"/>
            </a:avLst>
          </a:prstGeom>
          <a:solidFill>
            <a:srgbClr val="FAFAF8"/>
          </a:solidFill>
          <a:ln w="15875">
            <a:solidFill>
              <a:srgbClr val="E1E0D9"/>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8200" kern="1200">
                <a:solidFill>
                  <a:schemeClr val="lt1"/>
                </a:solidFill>
                <a:latin typeface="+mn-lt"/>
                <a:ea typeface="+mn-ea"/>
                <a:cs typeface="+mn-cs"/>
              </a:defRPr>
            </a:lvl1pPr>
            <a:lvl2pPr marL="457200" algn="l" rtl="0" eaLnBrk="0" fontAlgn="base" hangingPunct="0">
              <a:spcBef>
                <a:spcPct val="0"/>
              </a:spcBef>
              <a:spcAft>
                <a:spcPct val="0"/>
              </a:spcAft>
              <a:defRPr sz="8200" kern="1200">
                <a:solidFill>
                  <a:schemeClr val="lt1"/>
                </a:solidFill>
                <a:latin typeface="+mn-lt"/>
                <a:ea typeface="+mn-ea"/>
                <a:cs typeface="+mn-cs"/>
              </a:defRPr>
            </a:lvl2pPr>
            <a:lvl3pPr marL="914400" algn="l" rtl="0" eaLnBrk="0" fontAlgn="base" hangingPunct="0">
              <a:spcBef>
                <a:spcPct val="0"/>
              </a:spcBef>
              <a:spcAft>
                <a:spcPct val="0"/>
              </a:spcAft>
              <a:defRPr sz="8200" kern="1200">
                <a:solidFill>
                  <a:schemeClr val="lt1"/>
                </a:solidFill>
                <a:latin typeface="+mn-lt"/>
                <a:ea typeface="+mn-ea"/>
                <a:cs typeface="+mn-cs"/>
              </a:defRPr>
            </a:lvl3pPr>
            <a:lvl4pPr marL="1371600" algn="l" rtl="0" eaLnBrk="0" fontAlgn="base" hangingPunct="0">
              <a:spcBef>
                <a:spcPct val="0"/>
              </a:spcBef>
              <a:spcAft>
                <a:spcPct val="0"/>
              </a:spcAft>
              <a:defRPr sz="8200" kern="1200">
                <a:solidFill>
                  <a:schemeClr val="lt1"/>
                </a:solidFill>
                <a:latin typeface="+mn-lt"/>
                <a:ea typeface="+mn-ea"/>
                <a:cs typeface="+mn-cs"/>
              </a:defRPr>
            </a:lvl4pPr>
            <a:lvl5pPr marL="1828800" algn="l" rtl="0" eaLnBrk="0" fontAlgn="base" hangingPunct="0">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algn="ctr" defTabSz="228600"/>
            <a:endParaRPr sz="2050">
              <a:solidFill>
                <a:prstClr val="white"/>
              </a:solidFill>
              <a:latin typeface="Avenir Next LT Pro"/>
            </a:endParaRPr>
          </a:p>
        </p:txBody>
      </p:sp>
      <p:sp>
        <p:nvSpPr>
          <p:cNvPr id="44" name="TextBox 30">
            <a:extLst>
              <a:ext uri="{FF2B5EF4-FFF2-40B4-BE49-F238E27FC236}">
                <a16:creationId xmlns:a16="http://schemas.microsoft.com/office/drawing/2014/main" id="{6A3954F5-C5EF-087F-6E36-28AC502A7521}"/>
              </a:ext>
            </a:extLst>
          </p:cNvPr>
          <p:cNvSpPr txBox="1"/>
          <p:nvPr/>
        </p:nvSpPr>
        <p:spPr>
          <a:xfrm>
            <a:off x="7812954" y="3612324"/>
            <a:ext cx="2655138" cy="577081"/>
          </a:xfrm>
          <a:prstGeom prst="rect">
            <a:avLst/>
          </a:prstGeom>
          <a:noFill/>
        </p:spPr>
        <p:txBody>
          <a:bodyPr wrap="square" lIns="0" tIns="0" rIns="0" bIns="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r>
              <a:rPr sz="3750" b="1">
                <a:solidFill>
                  <a:srgbClr val="72BF44"/>
                </a:solidFill>
                <a:latin typeface="Avenir Next LT Pro"/>
              </a:rPr>
              <a:t>44%</a:t>
            </a:r>
          </a:p>
        </p:txBody>
      </p:sp>
      <p:sp>
        <p:nvSpPr>
          <p:cNvPr id="45" name="TextBox 31">
            <a:extLst>
              <a:ext uri="{FF2B5EF4-FFF2-40B4-BE49-F238E27FC236}">
                <a16:creationId xmlns:a16="http://schemas.microsoft.com/office/drawing/2014/main" id="{A3BADB88-9B1E-FDB6-BE6D-12EEBDCCB57B}"/>
              </a:ext>
            </a:extLst>
          </p:cNvPr>
          <p:cNvSpPr txBox="1"/>
          <p:nvPr/>
        </p:nvSpPr>
        <p:spPr>
          <a:xfrm>
            <a:off x="7812954" y="4282062"/>
            <a:ext cx="2655138" cy="435504"/>
          </a:xfrm>
          <a:prstGeom prst="rect">
            <a:avLst/>
          </a:prstGeom>
          <a:noFill/>
        </p:spPr>
        <p:txBody>
          <a:bodyPr wrap="square" lIns="0" tIns="0" rIns="0" bIns="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lnSpc>
                <a:spcPct val="108000"/>
              </a:lnSpc>
            </a:pPr>
            <a:r>
              <a:rPr sz="1350" dirty="0">
                <a:solidFill>
                  <a:srgbClr val="54585B"/>
                </a:solidFill>
                <a:latin typeface="Avenir Next LT Pro"/>
              </a:rPr>
              <a:t>of IM programs nationally have adopted X+Y </a:t>
            </a:r>
            <a:r>
              <a:rPr lang="en-US" sz="1350" dirty="0">
                <a:solidFill>
                  <a:srgbClr val="54585B"/>
                </a:solidFill>
                <a:latin typeface="Avenir Next LT Pro"/>
              </a:rPr>
              <a:t>rotation scheduling</a:t>
            </a:r>
          </a:p>
        </p:txBody>
      </p:sp>
      <p:sp>
        <p:nvSpPr>
          <p:cNvPr id="46" name="Rounded Rectangle 32">
            <a:extLst>
              <a:ext uri="{FF2B5EF4-FFF2-40B4-BE49-F238E27FC236}">
                <a16:creationId xmlns:a16="http://schemas.microsoft.com/office/drawing/2014/main" id="{BA899BB8-E21D-DBC4-5DF7-6185EE654286}"/>
              </a:ext>
            </a:extLst>
          </p:cNvPr>
          <p:cNvSpPr/>
          <p:nvPr/>
        </p:nvSpPr>
        <p:spPr>
          <a:xfrm>
            <a:off x="1740178" y="5353109"/>
            <a:ext cx="8821464" cy="694381"/>
          </a:xfrm>
          <a:prstGeom prst="roundRect">
            <a:avLst>
              <a:gd name="adj" fmla="val 4500"/>
            </a:avLst>
          </a:prstGeom>
          <a:solidFill>
            <a:srgbClr val="EEF6E6"/>
          </a:solidFill>
          <a:ln w="15875">
            <a:solidFill>
              <a:srgbClr val="72BF44"/>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8200" kern="1200">
                <a:solidFill>
                  <a:schemeClr val="lt1"/>
                </a:solidFill>
                <a:latin typeface="+mn-lt"/>
                <a:ea typeface="+mn-ea"/>
                <a:cs typeface="+mn-cs"/>
              </a:defRPr>
            </a:lvl1pPr>
            <a:lvl2pPr marL="457200" algn="l" rtl="0" eaLnBrk="0" fontAlgn="base" hangingPunct="0">
              <a:spcBef>
                <a:spcPct val="0"/>
              </a:spcBef>
              <a:spcAft>
                <a:spcPct val="0"/>
              </a:spcAft>
              <a:defRPr sz="8200" kern="1200">
                <a:solidFill>
                  <a:schemeClr val="lt1"/>
                </a:solidFill>
                <a:latin typeface="+mn-lt"/>
                <a:ea typeface="+mn-ea"/>
                <a:cs typeface="+mn-cs"/>
              </a:defRPr>
            </a:lvl2pPr>
            <a:lvl3pPr marL="914400" algn="l" rtl="0" eaLnBrk="0" fontAlgn="base" hangingPunct="0">
              <a:spcBef>
                <a:spcPct val="0"/>
              </a:spcBef>
              <a:spcAft>
                <a:spcPct val="0"/>
              </a:spcAft>
              <a:defRPr sz="8200" kern="1200">
                <a:solidFill>
                  <a:schemeClr val="lt1"/>
                </a:solidFill>
                <a:latin typeface="+mn-lt"/>
                <a:ea typeface="+mn-ea"/>
                <a:cs typeface="+mn-cs"/>
              </a:defRPr>
            </a:lvl3pPr>
            <a:lvl4pPr marL="1371600" algn="l" rtl="0" eaLnBrk="0" fontAlgn="base" hangingPunct="0">
              <a:spcBef>
                <a:spcPct val="0"/>
              </a:spcBef>
              <a:spcAft>
                <a:spcPct val="0"/>
              </a:spcAft>
              <a:defRPr sz="8200" kern="1200">
                <a:solidFill>
                  <a:schemeClr val="lt1"/>
                </a:solidFill>
                <a:latin typeface="+mn-lt"/>
                <a:ea typeface="+mn-ea"/>
                <a:cs typeface="+mn-cs"/>
              </a:defRPr>
            </a:lvl4pPr>
            <a:lvl5pPr marL="1828800" algn="l" rtl="0" eaLnBrk="0" fontAlgn="base" hangingPunct="0">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algn="ctr" defTabSz="228600"/>
            <a:endParaRPr sz="2050">
              <a:solidFill>
                <a:prstClr val="white"/>
              </a:solidFill>
              <a:latin typeface="Avenir Next LT Pro"/>
            </a:endParaRPr>
          </a:p>
        </p:txBody>
      </p:sp>
      <p:sp>
        <p:nvSpPr>
          <p:cNvPr id="47" name="TextBox 33">
            <a:extLst>
              <a:ext uri="{FF2B5EF4-FFF2-40B4-BE49-F238E27FC236}">
                <a16:creationId xmlns:a16="http://schemas.microsoft.com/office/drawing/2014/main" id="{AB307BC5-BA9C-0E64-A24A-1BA05E56CE25}"/>
              </a:ext>
            </a:extLst>
          </p:cNvPr>
          <p:cNvSpPr txBox="1"/>
          <p:nvPr/>
        </p:nvSpPr>
        <p:spPr>
          <a:xfrm>
            <a:off x="1865178" y="5494506"/>
            <a:ext cx="8565414" cy="411588"/>
          </a:xfrm>
          <a:prstGeom prst="rect">
            <a:avLst/>
          </a:prstGeom>
          <a:noFill/>
        </p:spPr>
        <p:txBody>
          <a:bodyPr wrap="square" lIns="0" tIns="0" rIns="0" bIns="0" anchor="ctr">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lnSpc>
                <a:spcPct val="108000"/>
              </a:lnSpc>
            </a:pPr>
            <a:r>
              <a:rPr sz="1350" b="1" dirty="0">
                <a:solidFill>
                  <a:srgbClr val="0B0B0B"/>
                </a:solidFill>
                <a:latin typeface="Avenir Next LT Pro"/>
              </a:rPr>
              <a:t>Guthrie/Robert Packer Hospital</a:t>
            </a:r>
            <a:r>
              <a:rPr lang="en-US" sz="1350" b="1" dirty="0">
                <a:solidFill>
                  <a:srgbClr val="0B0B0B"/>
                </a:solidFill>
                <a:latin typeface="Avenir Next LT Pro"/>
              </a:rPr>
              <a:t> Internal Medicine Residency Program </a:t>
            </a:r>
            <a:r>
              <a:rPr sz="1350" b="1" dirty="0">
                <a:solidFill>
                  <a:srgbClr val="0B0B0B"/>
                </a:solidFill>
                <a:latin typeface="Avenir Next LT Pro"/>
              </a:rPr>
              <a:t>implemented an “X+2” model</a:t>
            </a:r>
            <a:endParaRPr lang="en-US" sz="1350">
              <a:solidFill>
                <a:prstClr val="black"/>
              </a:solidFill>
              <a:cs typeface="Times" panose="02020603050405020304"/>
            </a:endParaRPr>
          </a:p>
          <a:p>
            <a:pPr algn="ctr" defTabSz="228600">
              <a:lnSpc>
                <a:spcPct val="108000"/>
              </a:lnSpc>
            </a:pPr>
            <a:r>
              <a:rPr lang="en-US" sz="1200" b="1" dirty="0">
                <a:solidFill>
                  <a:srgbClr val="0B0B0B"/>
                </a:solidFill>
                <a:latin typeface="Avenir Next LT Pro"/>
              </a:rPr>
              <a:t>A</a:t>
            </a:r>
            <a:r>
              <a:rPr sz="1200" b="1" dirty="0">
                <a:solidFill>
                  <a:srgbClr val="0B0B0B"/>
                </a:solidFill>
                <a:latin typeface="Avenir Next LT Pro"/>
              </a:rPr>
              <a:t> fixed 2-week protected clinic block </a:t>
            </a:r>
            <a:r>
              <a:rPr lang="en-US" sz="1200" b="1" dirty="0">
                <a:solidFill>
                  <a:srgbClr val="0B0B0B"/>
                </a:solidFill>
                <a:latin typeface="Avenir Next LT Pro"/>
              </a:rPr>
              <a:t>from</a:t>
            </a:r>
            <a:r>
              <a:rPr sz="1200" b="1" dirty="0">
                <a:solidFill>
                  <a:srgbClr val="0B0B0B"/>
                </a:solidFill>
                <a:latin typeface="Avenir Next LT Pro"/>
              </a:rPr>
              <a:t> July 1, 2025, decoupling continuity clinic from inpatient rotations</a:t>
            </a:r>
            <a:endParaRPr sz="1200">
              <a:solidFill>
                <a:prstClr val="black"/>
              </a:solidFill>
              <a:cs typeface="Times"/>
            </a:endParaRPr>
          </a:p>
        </p:txBody>
      </p:sp>
    </p:spTree>
    <p:extLst>
      <p:ext uri="{BB962C8B-B14F-4D97-AF65-F5344CB8AC3E}">
        <p14:creationId xmlns:p14="http://schemas.microsoft.com/office/powerpoint/2010/main" val="40890321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D285A-FF70-B25C-33FB-80BB2F50CA22}"/>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2B93E12D-790E-3365-FBEB-29540A62ED4B}"/>
              </a:ext>
            </a:extLst>
          </p:cNvPr>
          <p:cNvPicPr>
            <a:picLocks noChangeAspect="1"/>
          </p:cNvPicPr>
          <p:nvPr/>
        </p:nvPicPr>
        <p:blipFill>
          <a:blip r:embed="rId3"/>
          <a:stretch>
            <a:fillRect/>
          </a:stretch>
        </p:blipFill>
        <p:spPr>
          <a:xfrm>
            <a:off x="9682038" y="6128753"/>
            <a:ext cx="992210" cy="315495"/>
          </a:xfrm>
          <a:prstGeom prst="rect">
            <a:avLst/>
          </a:prstGeom>
        </p:spPr>
      </p:pic>
      <p:sp>
        <p:nvSpPr>
          <p:cNvPr id="7" name="Text Box 13">
            <a:extLst>
              <a:ext uri="{FF2B5EF4-FFF2-40B4-BE49-F238E27FC236}">
                <a16:creationId xmlns:a16="http://schemas.microsoft.com/office/drawing/2014/main" id="{DE0262DA-A668-CE9C-AE69-BB54399F53DD}"/>
              </a:ext>
            </a:extLst>
          </p:cNvPr>
          <p:cNvSpPr txBox="1">
            <a:spLocks noChangeArrowheads="1"/>
          </p:cNvSpPr>
          <p:nvPr/>
        </p:nvSpPr>
        <p:spPr bwMode="auto">
          <a:xfrm>
            <a:off x="1589315" y="133230"/>
            <a:ext cx="8833757"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Aim/Objectives/Alignment</a:t>
            </a:r>
          </a:p>
        </p:txBody>
      </p:sp>
      <p:sp>
        <p:nvSpPr>
          <p:cNvPr id="2" name="Rounded Rectangle 7">
            <a:extLst>
              <a:ext uri="{FF2B5EF4-FFF2-40B4-BE49-F238E27FC236}">
                <a16:creationId xmlns:a16="http://schemas.microsoft.com/office/drawing/2014/main" id="{DD0FD93E-2E0C-22DE-034A-1F4359EF2942}"/>
              </a:ext>
            </a:extLst>
          </p:cNvPr>
          <p:cNvSpPr/>
          <p:nvPr/>
        </p:nvSpPr>
        <p:spPr>
          <a:xfrm>
            <a:off x="1691780" y="764419"/>
            <a:ext cx="2810238" cy="1606250"/>
          </a:xfrm>
          <a:prstGeom prst="roundRect">
            <a:avLst>
              <a:gd name="adj" fmla="val 4500"/>
            </a:avLst>
          </a:prstGeom>
          <a:solidFill>
            <a:srgbClr val="FAFAF8"/>
          </a:solidFill>
          <a:ln w="15875">
            <a:solidFill>
              <a:srgbClr val="E1E0D9"/>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8200" kern="1200">
                <a:solidFill>
                  <a:schemeClr val="lt1"/>
                </a:solidFill>
                <a:latin typeface="+mn-lt"/>
                <a:ea typeface="+mn-ea"/>
                <a:cs typeface="+mn-cs"/>
              </a:defRPr>
            </a:lvl1pPr>
            <a:lvl2pPr marL="457200" algn="l" rtl="0" eaLnBrk="0" fontAlgn="base" hangingPunct="0">
              <a:spcBef>
                <a:spcPct val="0"/>
              </a:spcBef>
              <a:spcAft>
                <a:spcPct val="0"/>
              </a:spcAft>
              <a:defRPr sz="8200" kern="1200">
                <a:solidFill>
                  <a:schemeClr val="lt1"/>
                </a:solidFill>
                <a:latin typeface="+mn-lt"/>
                <a:ea typeface="+mn-ea"/>
                <a:cs typeface="+mn-cs"/>
              </a:defRPr>
            </a:lvl2pPr>
            <a:lvl3pPr marL="914400" algn="l" rtl="0" eaLnBrk="0" fontAlgn="base" hangingPunct="0">
              <a:spcBef>
                <a:spcPct val="0"/>
              </a:spcBef>
              <a:spcAft>
                <a:spcPct val="0"/>
              </a:spcAft>
              <a:defRPr sz="8200" kern="1200">
                <a:solidFill>
                  <a:schemeClr val="lt1"/>
                </a:solidFill>
                <a:latin typeface="+mn-lt"/>
                <a:ea typeface="+mn-ea"/>
                <a:cs typeface="+mn-cs"/>
              </a:defRPr>
            </a:lvl3pPr>
            <a:lvl4pPr marL="1371600" algn="l" rtl="0" eaLnBrk="0" fontAlgn="base" hangingPunct="0">
              <a:spcBef>
                <a:spcPct val="0"/>
              </a:spcBef>
              <a:spcAft>
                <a:spcPct val="0"/>
              </a:spcAft>
              <a:defRPr sz="8200" kern="1200">
                <a:solidFill>
                  <a:schemeClr val="lt1"/>
                </a:solidFill>
                <a:latin typeface="+mn-lt"/>
                <a:ea typeface="+mn-ea"/>
                <a:cs typeface="+mn-cs"/>
              </a:defRPr>
            </a:lvl4pPr>
            <a:lvl5pPr marL="1828800" algn="l" rtl="0" eaLnBrk="0" fontAlgn="base" hangingPunct="0">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algn="ctr" defTabSz="228600"/>
            <a:endParaRPr sz="1350">
              <a:solidFill>
                <a:prstClr val="white"/>
              </a:solidFill>
              <a:latin typeface="Avenir Next LT Pro"/>
            </a:endParaRPr>
          </a:p>
        </p:txBody>
      </p:sp>
      <p:sp>
        <p:nvSpPr>
          <p:cNvPr id="5" name="TextBox 8">
            <a:extLst>
              <a:ext uri="{FF2B5EF4-FFF2-40B4-BE49-F238E27FC236}">
                <a16:creationId xmlns:a16="http://schemas.microsoft.com/office/drawing/2014/main" id="{67435C6B-B2B9-5030-EB50-880DD6AC3F93}"/>
              </a:ext>
            </a:extLst>
          </p:cNvPr>
          <p:cNvSpPr txBox="1"/>
          <p:nvPr/>
        </p:nvSpPr>
        <p:spPr>
          <a:xfrm>
            <a:off x="1791780" y="859419"/>
            <a:ext cx="2610238" cy="230832"/>
          </a:xfrm>
          <a:prstGeom prst="rect">
            <a:avLst/>
          </a:prstGeom>
          <a:noFill/>
        </p:spPr>
        <p:txBody>
          <a:bodyPr wrap="square" lIns="0" tIns="0" rIns="0" bIns="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r>
              <a:rPr sz="1500" b="1">
                <a:solidFill>
                  <a:srgbClr val="72BF44"/>
                </a:solidFill>
                <a:latin typeface="Avenir Next LT Pro"/>
              </a:rPr>
              <a:t>SPECIFIC</a:t>
            </a:r>
          </a:p>
        </p:txBody>
      </p:sp>
      <p:sp>
        <p:nvSpPr>
          <p:cNvPr id="6" name="TextBox 9">
            <a:extLst>
              <a:ext uri="{FF2B5EF4-FFF2-40B4-BE49-F238E27FC236}">
                <a16:creationId xmlns:a16="http://schemas.microsoft.com/office/drawing/2014/main" id="{1132B3E9-5ABF-FAA3-A075-7F921510AFCC}"/>
              </a:ext>
            </a:extLst>
          </p:cNvPr>
          <p:cNvSpPr txBox="1"/>
          <p:nvPr/>
        </p:nvSpPr>
        <p:spPr>
          <a:xfrm>
            <a:off x="1791780" y="1109419"/>
            <a:ext cx="2610238" cy="1128322"/>
          </a:xfrm>
          <a:prstGeom prst="rect">
            <a:avLst/>
          </a:prstGeom>
          <a:noFill/>
        </p:spPr>
        <p:txBody>
          <a:bodyPr wrap="square" lIns="0" tIns="0" rIns="0" bIns="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lnSpc>
                <a:spcPct val="110000"/>
              </a:lnSpc>
            </a:pPr>
            <a:r>
              <a:rPr sz="1350" dirty="0">
                <a:solidFill>
                  <a:srgbClr val="54585B"/>
                </a:solidFill>
                <a:latin typeface="Avenir Next LT Pro"/>
              </a:rPr>
              <a:t>Effect of X+2 on 7 workload metrics, 5 quality metrics, and ACGME burnout/satisfaction</a:t>
            </a:r>
            <a:r>
              <a:rPr lang="en-US" sz="1350" dirty="0">
                <a:solidFill>
                  <a:srgbClr val="54585B"/>
                </a:solidFill>
                <a:latin typeface="Avenir Next LT Pro"/>
              </a:rPr>
              <a:t> in RPH IM</a:t>
            </a:r>
            <a:r>
              <a:rPr sz="1350" dirty="0">
                <a:solidFill>
                  <a:srgbClr val="54585B"/>
                </a:solidFill>
                <a:latin typeface="Avenir Next LT Pro"/>
              </a:rPr>
              <a:t> PGY-2 &amp; PGY-3 residents</a:t>
            </a:r>
          </a:p>
        </p:txBody>
      </p:sp>
      <p:sp>
        <p:nvSpPr>
          <p:cNvPr id="8" name="Rounded Rectangle 10">
            <a:extLst>
              <a:ext uri="{FF2B5EF4-FFF2-40B4-BE49-F238E27FC236}">
                <a16:creationId xmlns:a16="http://schemas.microsoft.com/office/drawing/2014/main" id="{431D652D-5787-4922-18B2-CAAA5CA8091A}"/>
              </a:ext>
            </a:extLst>
          </p:cNvPr>
          <p:cNvSpPr/>
          <p:nvPr/>
        </p:nvSpPr>
        <p:spPr>
          <a:xfrm>
            <a:off x="4652018" y="764419"/>
            <a:ext cx="2810238" cy="1606250"/>
          </a:xfrm>
          <a:prstGeom prst="roundRect">
            <a:avLst>
              <a:gd name="adj" fmla="val 4500"/>
            </a:avLst>
          </a:prstGeom>
          <a:solidFill>
            <a:srgbClr val="FAFAF8"/>
          </a:solidFill>
          <a:ln w="15875">
            <a:solidFill>
              <a:srgbClr val="E1E0D9"/>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8200" kern="1200">
                <a:solidFill>
                  <a:schemeClr val="lt1"/>
                </a:solidFill>
                <a:latin typeface="+mn-lt"/>
                <a:ea typeface="+mn-ea"/>
                <a:cs typeface="+mn-cs"/>
              </a:defRPr>
            </a:lvl1pPr>
            <a:lvl2pPr marL="457200" algn="l" rtl="0" eaLnBrk="0" fontAlgn="base" hangingPunct="0">
              <a:spcBef>
                <a:spcPct val="0"/>
              </a:spcBef>
              <a:spcAft>
                <a:spcPct val="0"/>
              </a:spcAft>
              <a:defRPr sz="8200" kern="1200">
                <a:solidFill>
                  <a:schemeClr val="lt1"/>
                </a:solidFill>
                <a:latin typeface="+mn-lt"/>
                <a:ea typeface="+mn-ea"/>
                <a:cs typeface="+mn-cs"/>
              </a:defRPr>
            </a:lvl2pPr>
            <a:lvl3pPr marL="914400" algn="l" rtl="0" eaLnBrk="0" fontAlgn="base" hangingPunct="0">
              <a:spcBef>
                <a:spcPct val="0"/>
              </a:spcBef>
              <a:spcAft>
                <a:spcPct val="0"/>
              </a:spcAft>
              <a:defRPr sz="8200" kern="1200">
                <a:solidFill>
                  <a:schemeClr val="lt1"/>
                </a:solidFill>
                <a:latin typeface="+mn-lt"/>
                <a:ea typeface="+mn-ea"/>
                <a:cs typeface="+mn-cs"/>
              </a:defRPr>
            </a:lvl3pPr>
            <a:lvl4pPr marL="1371600" algn="l" rtl="0" eaLnBrk="0" fontAlgn="base" hangingPunct="0">
              <a:spcBef>
                <a:spcPct val="0"/>
              </a:spcBef>
              <a:spcAft>
                <a:spcPct val="0"/>
              </a:spcAft>
              <a:defRPr sz="8200" kern="1200">
                <a:solidFill>
                  <a:schemeClr val="lt1"/>
                </a:solidFill>
                <a:latin typeface="+mn-lt"/>
                <a:ea typeface="+mn-ea"/>
                <a:cs typeface="+mn-cs"/>
              </a:defRPr>
            </a:lvl4pPr>
            <a:lvl5pPr marL="1828800" algn="l" rtl="0" eaLnBrk="0" fontAlgn="base" hangingPunct="0">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algn="ctr" defTabSz="228600"/>
            <a:endParaRPr sz="1350">
              <a:solidFill>
                <a:prstClr val="white"/>
              </a:solidFill>
              <a:latin typeface="Avenir Next LT Pro"/>
            </a:endParaRPr>
          </a:p>
        </p:txBody>
      </p:sp>
      <p:sp>
        <p:nvSpPr>
          <p:cNvPr id="9" name="TextBox 11">
            <a:extLst>
              <a:ext uri="{FF2B5EF4-FFF2-40B4-BE49-F238E27FC236}">
                <a16:creationId xmlns:a16="http://schemas.microsoft.com/office/drawing/2014/main" id="{6F9FB76B-7AB6-B631-A57F-F0C23CB4B9E4}"/>
              </a:ext>
            </a:extLst>
          </p:cNvPr>
          <p:cNvSpPr txBox="1"/>
          <p:nvPr/>
        </p:nvSpPr>
        <p:spPr>
          <a:xfrm>
            <a:off x="4752018" y="859419"/>
            <a:ext cx="2610238" cy="230832"/>
          </a:xfrm>
          <a:prstGeom prst="rect">
            <a:avLst/>
          </a:prstGeom>
          <a:noFill/>
        </p:spPr>
        <p:txBody>
          <a:bodyPr wrap="square" lIns="0" tIns="0" rIns="0" bIns="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r>
              <a:rPr sz="1500" b="1">
                <a:solidFill>
                  <a:srgbClr val="72BF44"/>
                </a:solidFill>
                <a:latin typeface="Avenir Next LT Pro"/>
              </a:rPr>
              <a:t>MEASURABLE</a:t>
            </a:r>
          </a:p>
        </p:txBody>
      </p:sp>
      <p:sp>
        <p:nvSpPr>
          <p:cNvPr id="10" name="TextBox 12">
            <a:extLst>
              <a:ext uri="{FF2B5EF4-FFF2-40B4-BE49-F238E27FC236}">
                <a16:creationId xmlns:a16="http://schemas.microsoft.com/office/drawing/2014/main" id="{DD090798-B280-5F90-2CA7-963BD34B7C81}"/>
              </a:ext>
            </a:extLst>
          </p:cNvPr>
          <p:cNvSpPr txBox="1"/>
          <p:nvPr/>
        </p:nvSpPr>
        <p:spPr>
          <a:xfrm>
            <a:off x="4752018" y="1109419"/>
            <a:ext cx="2610238" cy="899798"/>
          </a:xfrm>
          <a:prstGeom prst="rect">
            <a:avLst/>
          </a:prstGeom>
          <a:noFill/>
        </p:spPr>
        <p:txBody>
          <a:bodyPr wrap="square" lIns="0" tIns="0" rIns="0" bIns="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lnSpc>
                <a:spcPct val="110000"/>
              </a:lnSpc>
            </a:pPr>
            <a:r>
              <a:rPr sz="1350">
                <a:solidFill>
                  <a:srgbClr val="54585B"/>
                </a:solidFill>
                <a:latin typeface="Avenir Next LT Pro"/>
              </a:rPr>
              <a:t>Adjusted regression coefficients (min/day), pre/post quality rates (%), run-chart sustained-shift rule, annual survey %</a:t>
            </a:r>
          </a:p>
        </p:txBody>
      </p:sp>
      <p:sp>
        <p:nvSpPr>
          <p:cNvPr id="11" name="Rounded Rectangle 13">
            <a:extLst>
              <a:ext uri="{FF2B5EF4-FFF2-40B4-BE49-F238E27FC236}">
                <a16:creationId xmlns:a16="http://schemas.microsoft.com/office/drawing/2014/main" id="{1560139F-4EFD-6E73-A124-EEC9E3ECC647}"/>
              </a:ext>
            </a:extLst>
          </p:cNvPr>
          <p:cNvSpPr/>
          <p:nvPr/>
        </p:nvSpPr>
        <p:spPr>
          <a:xfrm>
            <a:off x="7612256" y="764419"/>
            <a:ext cx="2810238" cy="1606250"/>
          </a:xfrm>
          <a:prstGeom prst="roundRect">
            <a:avLst>
              <a:gd name="adj" fmla="val 4500"/>
            </a:avLst>
          </a:prstGeom>
          <a:solidFill>
            <a:srgbClr val="FAFAF8"/>
          </a:solidFill>
          <a:ln w="15875">
            <a:solidFill>
              <a:srgbClr val="E1E0D9"/>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8200" kern="1200">
                <a:solidFill>
                  <a:schemeClr val="lt1"/>
                </a:solidFill>
                <a:latin typeface="+mn-lt"/>
                <a:ea typeface="+mn-ea"/>
                <a:cs typeface="+mn-cs"/>
              </a:defRPr>
            </a:lvl1pPr>
            <a:lvl2pPr marL="457200" algn="l" rtl="0" eaLnBrk="0" fontAlgn="base" hangingPunct="0">
              <a:spcBef>
                <a:spcPct val="0"/>
              </a:spcBef>
              <a:spcAft>
                <a:spcPct val="0"/>
              </a:spcAft>
              <a:defRPr sz="8200" kern="1200">
                <a:solidFill>
                  <a:schemeClr val="lt1"/>
                </a:solidFill>
                <a:latin typeface="+mn-lt"/>
                <a:ea typeface="+mn-ea"/>
                <a:cs typeface="+mn-cs"/>
              </a:defRPr>
            </a:lvl2pPr>
            <a:lvl3pPr marL="914400" algn="l" rtl="0" eaLnBrk="0" fontAlgn="base" hangingPunct="0">
              <a:spcBef>
                <a:spcPct val="0"/>
              </a:spcBef>
              <a:spcAft>
                <a:spcPct val="0"/>
              </a:spcAft>
              <a:defRPr sz="8200" kern="1200">
                <a:solidFill>
                  <a:schemeClr val="lt1"/>
                </a:solidFill>
                <a:latin typeface="+mn-lt"/>
                <a:ea typeface="+mn-ea"/>
                <a:cs typeface="+mn-cs"/>
              </a:defRPr>
            </a:lvl3pPr>
            <a:lvl4pPr marL="1371600" algn="l" rtl="0" eaLnBrk="0" fontAlgn="base" hangingPunct="0">
              <a:spcBef>
                <a:spcPct val="0"/>
              </a:spcBef>
              <a:spcAft>
                <a:spcPct val="0"/>
              </a:spcAft>
              <a:defRPr sz="8200" kern="1200">
                <a:solidFill>
                  <a:schemeClr val="lt1"/>
                </a:solidFill>
                <a:latin typeface="+mn-lt"/>
                <a:ea typeface="+mn-ea"/>
                <a:cs typeface="+mn-cs"/>
              </a:defRPr>
            </a:lvl4pPr>
            <a:lvl5pPr marL="1828800" algn="l" rtl="0" eaLnBrk="0" fontAlgn="base" hangingPunct="0">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algn="ctr" defTabSz="228600"/>
            <a:endParaRPr sz="1350">
              <a:solidFill>
                <a:prstClr val="white"/>
              </a:solidFill>
              <a:latin typeface="Avenir Next LT Pro"/>
            </a:endParaRPr>
          </a:p>
        </p:txBody>
      </p:sp>
      <p:sp>
        <p:nvSpPr>
          <p:cNvPr id="12" name="TextBox 14">
            <a:extLst>
              <a:ext uri="{FF2B5EF4-FFF2-40B4-BE49-F238E27FC236}">
                <a16:creationId xmlns:a16="http://schemas.microsoft.com/office/drawing/2014/main" id="{088066BF-8530-06E5-9815-FEFD2F4AD9DD}"/>
              </a:ext>
            </a:extLst>
          </p:cNvPr>
          <p:cNvSpPr txBox="1"/>
          <p:nvPr/>
        </p:nvSpPr>
        <p:spPr>
          <a:xfrm>
            <a:off x="7712256" y="859419"/>
            <a:ext cx="2610238" cy="230832"/>
          </a:xfrm>
          <a:prstGeom prst="rect">
            <a:avLst/>
          </a:prstGeom>
          <a:noFill/>
        </p:spPr>
        <p:txBody>
          <a:bodyPr wrap="square" lIns="0" tIns="0" rIns="0" bIns="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r>
              <a:rPr sz="1500" b="1">
                <a:solidFill>
                  <a:srgbClr val="72BF44"/>
                </a:solidFill>
                <a:latin typeface="Avenir Next LT Pro"/>
              </a:rPr>
              <a:t>ATTAINABLE</a:t>
            </a:r>
          </a:p>
        </p:txBody>
      </p:sp>
      <p:sp>
        <p:nvSpPr>
          <p:cNvPr id="13" name="TextBox 15">
            <a:extLst>
              <a:ext uri="{FF2B5EF4-FFF2-40B4-BE49-F238E27FC236}">
                <a16:creationId xmlns:a16="http://schemas.microsoft.com/office/drawing/2014/main" id="{46CBB39B-30FD-7779-369C-CBBEB94D8387}"/>
              </a:ext>
            </a:extLst>
          </p:cNvPr>
          <p:cNvSpPr txBox="1"/>
          <p:nvPr/>
        </p:nvSpPr>
        <p:spPr>
          <a:xfrm>
            <a:off x="7712256" y="1109419"/>
            <a:ext cx="2610238" cy="899798"/>
          </a:xfrm>
          <a:prstGeom prst="rect">
            <a:avLst/>
          </a:prstGeom>
          <a:noFill/>
        </p:spPr>
        <p:txBody>
          <a:bodyPr wrap="square" lIns="0" tIns="0" rIns="0" bIns="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lnSpc>
                <a:spcPct val="110000"/>
              </a:lnSpc>
            </a:pPr>
            <a:r>
              <a:rPr sz="1350">
                <a:solidFill>
                  <a:srgbClr val="54585B"/>
                </a:solidFill>
                <a:latin typeface="Avenir Next LT Pro"/>
              </a:rPr>
              <a:t>Uses departmental data already collected for institutional quality/operational reporting; no new data-collection burden</a:t>
            </a:r>
          </a:p>
        </p:txBody>
      </p:sp>
      <p:sp>
        <p:nvSpPr>
          <p:cNvPr id="14" name="Rounded Rectangle 16">
            <a:extLst>
              <a:ext uri="{FF2B5EF4-FFF2-40B4-BE49-F238E27FC236}">
                <a16:creationId xmlns:a16="http://schemas.microsoft.com/office/drawing/2014/main" id="{8AF769BA-6DC3-F53E-73FA-7D279AF224B4}"/>
              </a:ext>
            </a:extLst>
          </p:cNvPr>
          <p:cNvSpPr/>
          <p:nvPr/>
        </p:nvSpPr>
        <p:spPr>
          <a:xfrm>
            <a:off x="1691780" y="2660979"/>
            <a:ext cx="2810238" cy="1606250"/>
          </a:xfrm>
          <a:prstGeom prst="roundRect">
            <a:avLst>
              <a:gd name="adj" fmla="val 4500"/>
            </a:avLst>
          </a:prstGeom>
          <a:solidFill>
            <a:srgbClr val="FAFAF8"/>
          </a:solidFill>
          <a:ln w="15875">
            <a:solidFill>
              <a:srgbClr val="E1E0D9"/>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8200" kern="1200">
                <a:solidFill>
                  <a:schemeClr val="lt1"/>
                </a:solidFill>
                <a:latin typeface="+mn-lt"/>
                <a:ea typeface="+mn-ea"/>
                <a:cs typeface="+mn-cs"/>
              </a:defRPr>
            </a:lvl1pPr>
            <a:lvl2pPr marL="457200" algn="l" rtl="0" eaLnBrk="0" fontAlgn="base" hangingPunct="0">
              <a:spcBef>
                <a:spcPct val="0"/>
              </a:spcBef>
              <a:spcAft>
                <a:spcPct val="0"/>
              </a:spcAft>
              <a:defRPr sz="8200" kern="1200">
                <a:solidFill>
                  <a:schemeClr val="lt1"/>
                </a:solidFill>
                <a:latin typeface="+mn-lt"/>
                <a:ea typeface="+mn-ea"/>
                <a:cs typeface="+mn-cs"/>
              </a:defRPr>
            </a:lvl2pPr>
            <a:lvl3pPr marL="914400" algn="l" rtl="0" eaLnBrk="0" fontAlgn="base" hangingPunct="0">
              <a:spcBef>
                <a:spcPct val="0"/>
              </a:spcBef>
              <a:spcAft>
                <a:spcPct val="0"/>
              </a:spcAft>
              <a:defRPr sz="8200" kern="1200">
                <a:solidFill>
                  <a:schemeClr val="lt1"/>
                </a:solidFill>
                <a:latin typeface="+mn-lt"/>
                <a:ea typeface="+mn-ea"/>
                <a:cs typeface="+mn-cs"/>
              </a:defRPr>
            </a:lvl3pPr>
            <a:lvl4pPr marL="1371600" algn="l" rtl="0" eaLnBrk="0" fontAlgn="base" hangingPunct="0">
              <a:spcBef>
                <a:spcPct val="0"/>
              </a:spcBef>
              <a:spcAft>
                <a:spcPct val="0"/>
              </a:spcAft>
              <a:defRPr sz="8200" kern="1200">
                <a:solidFill>
                  <a:schemeClr val="lt1"/>
                </a:solidFill>
                <a:latin typeface="+mn-lt"/>
                <a:ea typeface="+mn-ea"/>
                <a:cs typeface="+mn-cs"/>
              </a:defRPr>
            </a:lvl4pPr>
            <a:lvl5pPr marL="1828800" algn="l" rtl="0" eaLnBrk="0" fontAlgn="base" hangingPunct="0">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algn="ctr" defTabSz="228600"/>
            <a:endParaRPr sz="1350">
              <a:solidFill>
                <a:prstClr val="white"/>
              </a:solidFill>
              <a:latin typeface="Avenir Next LT Pro"/>
            </a:endParaRPr>
          </a:p>
        </p:txBody>
      </p:sp>
      <p:sp>
        <p:nvSpPr>
          <p:cNvPr id="15" name="TextBox 17">
            <a:extLst>
              <a:ext uri="{FF2B5EF4-FFF2-40B4-BE49-F238E27FC236}">
                <a16:creationId xmlns:a16="http://schemas.microsoft.com/office/drawing/2014/main" id="{AC2DBC42-81C2-8077-3DC8-FBB46E077DAD}"/>
              </a:ext>
            </a:extLst>
          </p:cNvPr>
          <p:cNvSpPr txBox="1"/>
          <p:nvPr/>
        </p:nvSpPr>
        <p:spPr>
          <a:xfrm>
            <a:off x="1791780" y="2755979"/>
            <a:ext cx="2610238" cy="230832"/>
          </a:xfrm>
          <a:prstGeom prst="rect">
            <a:avLst/>
          </a:prstGeom>
          <a:noFill/>
        </p:spPr>
        <p:txBody>
          <a:bodyPr wrap="square" lIns="0" tIns="0" rIns="0" bIns="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r>
              <a:rPr sz="1500" b="1">
                <a:solidFill>
                  <a:srgbClr val="72BF44"/>
                </a:solidFill>
                <a:latin typeface="Avenir Next LT Pro"/>
              </a:rPr>
              <a:t>RELEVANT</a:t>
            </a:r>
          </a:p>
        </p:txBody>
      </p:sp>
      <p:sp>
        <p:nvSpPr>
          <p:cNvPr id="16" name="TextBox 18">
            <a:extLst>
              <a:ext uri="{FF2B5EF4-FFF2-40B4-BE49-F238E27FC236}">
                <a16:creationId xmlns:a16="http://schemas.microsoft.com/office/drawing/2014/main" id="{6D7D9DDF-A767-7C4C-C763-D48AD195AAB6}"/>
              </a:ext>
            </a:extLst>
          </p:cNvPr>
          <p:cNvSpPr txBox="1"/>
          <p:nvPr/>
        </p:nvSpPr>
        <p:spPr>
          <a:xfrm>
            <a:off x="1791780" y="3005978"/>
            <a:ext cx="2610238" cy="899798"/>
          </a:xfrm>
          <a:prstGeom prst="rect">
            <a:avLst/>
          </a:prstGeom>
          <a:noFill/>
        </p:spPr>
        <p:txBody>
          <a:bodyPr wrap="square" lIns="0" tIns="0" rIns="0" bIns="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lnSpc>
                <a:spcPct val="110000"/>
              </a:lnSpc>
            </a:pPr>
            <a:r>
              <a:rPr sz="1350">
                <a:solidFill>
                  <a:srgbClr val="54585B"/>
                </a:solidFill>
                <a:latin typeface="Avenir Next LT Pro"/>
              </a:rPr>
              <a:t>Ambulatory quality and resident wellbeing are core indicators of continuity-clinic effectiveness and training quality</a:t>
            </a:r>
          </a:p>
        </p:txBody>
      </p:sp>
      <p:sp>
        <p:nvSpPr>
          <p:cNvPr id="17" name="Rounded Rectangle 19">
            <a:extLst>
              <a:ext uri="{FF2B5EF4-FFF2-40B4-BE49-F238E27FC236}">
                <a16:creationId xmlns:a16="http://schemas.microsoft.com/office/drawing/2014/main" id="{1E3B5AC9-E146-39A4-2910-2DAAC41161CE}"/>
              </a:ext>
            </a:extLst>
          </p:cNvPr>
          <p:cNvSpPr/>
          <p:nvPr/>
        </p:nvSpPr>
        <p:spPr>
          <a:xfrm>
            <a:off x="4652018" y="2660979"/>
            <a:ext cx="2810238" cy="1606250"/>
          </a:xfrm>
          <a:prstGeom prst="roundRect">
            <a:avLst>
              <a:gd name="adj" fmla="val 4500"/>
            </a:avLst>
          </a:prstGeom>
          <a:solidFill>
            <a:srgbClr val="FAFAF8"/>
          </a:solidFill>
          <a:ln w="15875">
            <a:solidFill>
              <a:srgbClr val="E1E0D9"/>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8200" kern="1200">
                <a:solidFill>
                  <a:schemeClr val="lt1"/>
                </a:solidFill>
                <a:latin typeface="+mn-lt"/>
                <a:ea typeface="+mn-ea"/>
                <a:cs typeface="+mn-cs"/>
              </a:defRPr>
            </a:lvl1pPr>
            <a:lvl2pPr marL="457200" algn="l" rtl="0" eaLnBrk="0" fontAlgn="base" hangingPunct="0">
              <a:spcBef>
                <a:spcPct val="0"/>
              </a:spcBef>
              <a:spcAft>
                <a:spcPct val="0"/>
              </a:spcAft>
              <a:defRPr sz="8200" kern="1200">
                <a:solidFill>
                  <a:schemeClr val="lt1"/>
                </a:solidFill>
                <a:latin typeface="+mn-lt"/>
                <a:ea typeface="+mn-ea"/>
                <a:cs typeface="+mn-cs"/>
              </a:defRPr>
            </a:lvl2pPr>
            <a:lvl3pPr marL="914400" algn="l" rtl="0" eaLnBrk="0" fontAlgn="base" hangingPunct="0">
              <a:spcBef>
                <a:spcPct val="0"/>
              </a:spcBef>
              <a:spcAft>
                <a:spcPct val="0"/>
              </a:spcAft>
              <a:defRPr sz="8200" kern="1200">
                <a:solidFill>
                  <a:schemeClr val="lt1"/>
                </a:solidFill>
                <a:latin typeface="+mn-lt"/>
                <a:ea typeface="+mn-ea"/>
                <a:cs typeface="+mn-cs"/>
              </a:defRPr>
            </a:lvl3pPr>
            <a:lvl4pPr marL="1371600" algn="l" rtl="0" eaLnBrk="0" fontAlgn="base" hangingPunct="0">
              <a:spcBef>
                <a:spcPct val="0"/>
              </a:spcBef>
              <a:spcAft>
                <a:spcPct val="0"/>
              </a:spcAft>
              <a:defRPr sz="8200" kern="1200">
                <a:solidFill>
                  <a:schemeClr val="lt1"/>
                </a:solidFill>
                <a:latin typeface="+mn-lt"/>
                <a:ea typeface="+mn-ea"/>
                <a:cs typeface="+mn-cs"/>
              </a:defRPr>
            </a:lvl4pPr>
            <a:lvl5pPr marL="1828800" algn="l" rtl="0" eaLnBrk="0" fontAlgn="base" hangingPunct="0">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algn="ctr" defTabSz="228600"/>
            <a:endParaRPr sz="1350">
              <a:solidFill>
                <a:prstClr val="white"/>
              </a:solidFill>
              <a:latin typeface="Avenir Next LT Pro"/>
            </a:endParaRPr>
          </a:p>
        </p:txBody>
      </p:sp>
      <p:sp>
        <p:nvSpPr>
          <p:cNvPr id="18" name="TextBox 20">
            <a:extLst>
              <a:ext uri="{FF2B5EF4-FFF2-40B4-BE49-F238E27FC236}">
                <a16:creationId xmlns:a16="http://schemas.microsoft.com/office/drawing/2014/main" id="{3C7700B8-4C99-F7A0-4CD6-96A2562E5BD0}"/>
              </a:ext>
            </a:extLst>
          </p:cNvPr>
          <p:cNvSpPr txBox="1"/>
          <p:nvPr/>
        </p:nvSpPr>
        <p:spPr>
          <a:xfrm>
            <a:off x="4752018" y="2755979"/>
            <a:ext cx="2610238" cy="230832"/>
          </a:xfrm>
          <a:prstGeom prst="rect">
            <a:avLst/>
          </a:prstGeom>
          <a:noFill/>
        </p:spPr>
        <p:txBody>
          <a:bodyPr wrap="square" lIns="0" tIns="0" rIns="0" bIns="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r>
              <a:rPr sz="1500" b="1">
                <a:solidFill>
                  <a:srgbClr val="72BF44"/>
                </a:solidFill>
                <a:latin typeface="Avenir Next LT Pro"/>
              </a:rPr>
              <a:t>TIMELY</a:t>
            </a:r>
          </a:p>
        </p:txBody>
      </p:sp>
      <p:sp>
        <p:nvSpPr>
          <p:cNvPr id="19" name="TextBox 21">
            <a:extLst>
              <a:ext uri="{FF2B5EF4-FFF2-40B4-BE49-F238E27FC236}">
                <a16:creationId xmlns:a16="http://schemas.microsoft.com/office/drawing/2014/main" id="{4C4A2256-3AE7-8542-3E5F-096D4372AE75}"/>
              </a:ext>
            </a:extLst>
          </p:cNvPr>
          <p:cNvSpPr txBox="1"/>
          <p:nvPr/>
        </p:nvSpPr>
        <p:spPr>
          <a:xfrm>
            <a:off x="4752018" y="3005978"/>
            <a:ext cx="2610238" cy="899798"/>
          </a:xfrm>
          <a:prstGeom prst="rect">
            <a:avLst/>
          </a:prstGeom>
          <a:noFill/>
        </p:spPr>
        <p:txBody>
          <a:bodyPr wrap="square" lIns="0" tIns="0" rIns="0" bIns="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lnSpc>
                <a:spcPct val="110000"/>
              </a:lnSpc>
            </a:pPr>
            <a:r>
              <a:rPr sz="1350" dirty="0">
                <a:solidFill>
                  <a:srgbClr val="54585B"/>
                </a:solidFill>
                <a:latin typeface="Avenir Next LT Pro"/>
              </a:rPr>
              <a:t>Bounded observation window March 2025</a:t>
            </a:r>
            <a:r>
              <a:rPr lang="en-US" sz="1350" dirty="0">
                <a:solidFill>
                  <a:srgbClr val="54585B"/>
                </a:solidFill>
                <a:latin typeface="Avenir Next LT Pro"/>
              </a:rPr>
              <a:t> to </a:t>
            </a:r>
            <a:r>
              <a:rPr sz="1350" dirty="0">
                <a:solidFill>
                  <a:srgbClr val="54585B"/>
                </a:solidFill>
                <a:latin typeface="Avenir Next LT Pro"/>
              </a:rPr>
              <a:t>June 2026; </a:t>
            </a:r>
            <a:r>
              <a:rPr lang="en-US" sz="1350" dirty="0">
                <a:solidFill>
                  <a:srgbClr val="54585B"/>
                </a:solidFill>
                <a:latin typeface="Avenir Next LT Pro"/>
              </a:rPr>
              <a:t>intervention started</a:t>
            </a:r>
            <a:r>
              <a:rPr sz="1350" dirty="0">
                <a:solidFill>
                  <a:srgbClr val="54585B"/>
                </a:solidFill>
                <a:latin typeface="Avenir Next LT Pro"/>
              </a:rPr>
              <a:t> </a:t>
            </a:r>
            <a:r>
              <a:rPr lang="en-US" sz="1350" dirty="0">
                <a:solidFill>
                  <a:srgbClr val="54585B"/>
                </a:solidFill>
                <a:latin typeface="Avenir Next LT Pro"/>
              </a:rPr>
              <a:t>from July</a:t>
            </a:r>
            <a:r>
              <a:rPr sz="1350" dirty="0">
                <a:solidFill>
                  <a:srgbClr val="54585B"/>
                </a:solidFill>
                <a:latin typeface="Avenir Next LT Pro"/>
              </a:rPr>
              <a:t> 1, 2025</a:t>
            </a:r>
          </a:p>
        </p:txBody>
      </p:sp>
      <p:sp>
        <p:nvSpPr>
          <p:cNvPr id="20" name="Rounded Rectangle 22">
            <a:extLst>
              <a:ext uri="{FF2B5EF4-FFF2-40B4-BE49-F238E27FC236}">
                <a16:creationId xmlns:a16="http://schemas.microsoft.com/office/drawing/2014/main" id="{498C0294-88B4-346F-5CF5-4B3F4AE099AC}"/>
              </a:ext>
            </a:extLst>
          </p:cNvPr>
          <p:cNvSpPr/>
          <p:nvPr/>
        </p:nvSpPr>
        <p:spPr>
          <a:xfrm>
            <a:off x="7612256" y="2660979"/>
            <a:ext cx="2810238" cy="1606250"/>
          </a:xfrm>
          <a:prstGeom prst="roundRect">
            <a:avLst>
              <a:gd name="adj" fmla="val 4500"/>
            </a:avLst>
          </a:prstGeom>
          <a:solidFill>
            <a:srgbClr val="FAFAF8"/>
          </a:solidFill>
          <a:ln w="15875">
            <a:solidFill>
              <a:srgbClr val="E1E0D9"/>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8200" kern="1200">
                <a:solidFill>
                  <a:schemeClr val="lt1"/>
                </a:solidFill>
                <a:latin typeface="+mn-lt"/>
                <a:ea typeface="+mn-ea"/>
                <a:cs typeface="+mn-cs"/>
              </a:defRPr>
            </a:lvl1pPr>
            <a:lvl2pPr marL="457200" algn="l" rtl="0" eaLnBrk="0" fontAlgn="base" hangingPunct="0">
              <a:spcBef>
                <a:spcPct val="0"/>
              </a:spcBef>
              <a:spcAft>
                <a:spcPct val="0"/>
              </a:spcAft>
              <a:defRPr sz="8200" kern="1200">
                <a:solidFill>
                  <a:schemeClr val="lt1"/>
                </a:solidFill>
                <a:latin typeface="+mn-lt"/>
                <a:ea typeface="+mn-ea"/>
                <a:cs typeface="+mn-cs"/>
              </a:defRPr>
            </a:lvl2pPr>
            <a:lvl3pPr marL="914400" algn="l" rtl="0" eaLnBrk="0" fontAlgn="base" hangingPunct="0">
              <a:spcBef>
                <a:spcPct val="0"/>
              </a:spcBef>
              <a:spcAft>
                <a:spcPct val="0"/>
              </a:spcAft>
              <a:defRPr sz="8200" kern="1200">
                <a:solidFill>
                  <a:schemeClr val="lt1"/>
                </a:solidFill>
                <a:latin typeface="+mn-lt"/>
                <a:ea typeface="+mn-ea"/>
                <a:cs typeface="+mn-cs"/>
              </a:defRPr>
            </a:lvl3pPr>
            <a:lvl4pPr marL="1371600" algn="l" rtl="0" eaLnBrk="0" fontAlgn="base" hangingPunct="0">
              <a:spcBef>
                <a:spcPct val="0"/>
              </a:spcBef>
              <a:spcAft>
                <a:spcPct val="0"/>
              </a:spcAft>
              <a:defRPr sz="8200" kern="1200">
                <a:solidFill>
                  <a:schemeClr val="lt1"/>
                </a:solidFill>
                <a:latin typeface="+mn-lt"/>
                <a:ea typeface="+mn-ea"/>
                <a:cs typeface="+mn-cs"/>
              </a:defRPr>
            </a:lvl4pPr>
            <a:lvl5pPr marL="1828800" algn="l" rtl="0" eaLnBrk="0" fontAlgn="base" hangingPunct="0">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algn="ctr" defTabSz="228600"/>
            <a:endParaRPr sz="1350">
              <a:solidFill>
                <a:prstClr val="white"/>
              </a:solidFill>
              <a:latin typeface="Avenir Next LT Pro"/>
            </a:endParaRPr>
          </a:p>
        </p:txBody>
      </p:sp>
      <p:sp>
        <p:nvSpPr>
          <p:cNvPr id="21" name="TextBox 23">
            <a:extLst>
              <a:ext uri="{FF2B5EF4-FFF2-40B4-BE49-F238E27FC236}">
                <a16:creationId xmlns:a16="http://schemas.microsoft.com/office/drawing/2014/main" id="{DE37F62C-3335-F986-DFE5-82B24C1D83B6}"/>
              </a:ext>
            </a:extLst>
          </p:cNvPr>
          <p:cNvSpPr txBox="1"/>
          <p:nvPr/>
        </p:nvSpPr>
        <p:spPr>
          <a:xfrm>
            <a:off x="7712256" y="2755979"/>
            <a:ext cx="2610238" cy="230832"/>
          </a:xfrm>
          <a:prstGeom prst="rect">
            <a:avLst/>
          </a:prstGeom>
          <a:noFill/>
        </p:spPr>
        <p:txBody>
          <a:bodyPr wrap="square" lIns="0" tIns="0" rIns="0" bIns="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r>
              <a:rPr sz="1500" b="1">
                <a:solidFill>
                  <a:srgbClr val="72BF44"/>
                </a:solidFill>
                <a:latin typeface="Avenir Next LT Pro"/>
              </a:rPr>
              <a:t>INCLUSIVE &amp; EQUITABLE</a:t>
            </a:r>
          </a:p>
        </p:txBody>
      </p:sp>
      <p:sp>
        <p:nvSpPr>
          <p:cNvPr id="22" name="TextBox 24">
            <a:extLst>
              <a:ext uri="{FF2B5EF4-FFF2-40B4-BE49-F238E27FC236}">
                <a16:creationId xmlns:a16="http://schemas.microsoft.com/office/drawing/2014/main" id="{6E523675-7DB7-5081-410C-87C4118BB742}"/>
              </a:ext>
            </a:extLst>
          </p:cNvPr>
          <p:cNvSpPr txBox="1"/>
          <p:nvPr/>
        </p:nvSpPr>
        <p:spPr>
          <a:xfrm>
            <a:off x="7712256" y="3005978"/>
            <a:ext cx="2610238" cy="1128322"/>
          </a:xfrm>
          <a:prstGeom prst="rect">
            <a:avLst/>
          </a:prstGeom>
          <a:noFill/>
        </p:spPr>
        <p:txBody>
          <a:bodyPr wrap="square" lIns="0" tIns="0" rIns="0" bIns="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lnSpc>
                <a:spcPct val="110000"/>
              </a:lnSpc>
            </a:pPr>
            <a:r>
              <a:rPr sz="1350">
                <a:solidFill>
                  <a:srgbClr val="54585B"/>
                </a:solidFill>
                <a:latin typeface="Avenir Next LT Pro"/>
              </a:rPr>
              <a:t>Cohort-level rates pool numerators/denominators across residents (avoids Simpson's-paradox bias); resident-identifying data removed</a:t>
            </a:r>
          </a:p>
        </p:txBody>
      </p:sp>
      <p:sp>
        <p:nvSpPr>
          <p:cNvPr id="23" name="Rounded Rectangle 25">
            <a:extLst>
              <a:ext uri="{FF2B5EF4-FFF2-40B4-BE49-F238E27FC236}">
                <a16:creationId xmlns:a16="http://schemas.microsoft.com/office/drawing/2014/main" id="{8A40FBB6-CCA2-67D3-7D7D-136D49EAA39A}"/>
              </a:ext>
            </a:extLst>
          </p:cNvPr>
          <p:cNvSpPr/>
          <p:nvPr/>
        </p:nvSpPr>
        <p:spPr>
          <a:xfrm>
            <a:off x="1703872" y="4594229"/>
            <a:ext cx="8730715" cy="1300000"/>
          </a:xfrm>
          <a:prstGeom prst="roundRect">
            <a:avLst>
              <a:gd name="adj" fmla="val 4500"/>
            </a:avLst>
          </a:prstGeom>
          <a:solidFill>
            <a:srgbClr val="EEF6E6"/>
          </a:solidFill>
          <a:ln w="15875">
            <a:solidFill>
              <a:srgbClr val="72BF44"/>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8200" kern="1200">
                <a:solidFill>
                  <a:schemeClr val="lt1"/>
                </a:solidFill>
                <a:latin typeface="+mn-lt"/>
                <a:ea typeface="+mn-ea"/>
                <a:cs typeface="+mn-cs"/>
              </a:defRPr>
            </a:lvl1pPr>
            <a:lvl2pPr marL="457200" algn="l" rtl="0" eaLnBrk="0" fontAlgn="base" hangingPunct="0">
              <a:spcBef>
                <a:spcPct val="0"/>
              </a:spcBef>
              <a:spcAft>
                <a:spcPct val="0"/>
              </a:spcAft>
              <a:defRPr sz="8200" kern="1200">
                <a:solidFill>
                  <a:schemeClr val="lt1"/>
                </a:solidFill>
                <a:latin typeface="+mn-lt"/>
                <a:ea typeface="+mn-ea"/>
                <a:cs typeface="+mn-cs"/>
              </a:defRPr>
            </a:lvl2pPr>
            <a:lvl3pPr marL="914400" algn="l" rtl="0" eaLnBrk="0" fontAlgn="base" hangingPunct="0">
              <a:spcBef>
                <a:spcPct val="0"/>
              </a:spcBef>
              <a:spcAft>
                <a:spcPct val="0"/>
              </a:spcAft>
              <a:defRPr sz="8200" kern="1200">
                <a:solidFill>
                  <a:schemeClr val="lt1"/>
                </a:solidFill>
                <a:latin typeface="+mn-lt"/>
                <a:ea typeface="+mn-ea"/>
                <a:cs typeface="+mn-cs"/>
              </a:defRPr>
            </a:lvl3pPr>
            <a:lvl4pPr marL="1371600" algn="l" rtl="0" eaLnBrk="0" fontAlgn="base" hangingPunct="0">
              <a:spcBef>
                <a:spcPct val="0"/>
              </a:spcBef>
              <a:spcAft>
                <a:spcPct val="0"/>
              </a:spcAft>
              <a:defRPr sz="8200" kern="1200">
                <a:solidFill>
                  <a:schemeClr val="lt1"/>
                </a:solidFill>
                <a:latin typeface="+mn-lt"/>
                <a:ea typeface="+mn-ea"/>
                <a:cs typeface="+mn-cs"/>
              </a:defRPr>
            </a:lvl4pPr>
            <a:lvl5pPr marL="1828800" algn="l" rtl="0" eaLnBrk="0" fontAlgn="base" hangingPunct="0">
              <a:spcBef>
                <a:spcPct val="0"/>
              </a:spcBef>
              <a:spcAft>
                <a:spcPct val="0"/>
              </a:spcAft>
              <a:defRPr sz="8200" kern="1200">
                <a:solidFill>
                  <a:schemeClr val="lt1"/>
                </a:solidFill>
                <a:latin typeface="+mn-lt"/>
                <a:ea typeface="+mn-ea"/>
                <a:cs typeface="+mn-cs"/>
              </a:defRPr>
            </a:lvl5pPr>
            <a:lvl6pPr marL="2286000" algn="l" defTabSz="914400" rtl="0" eaLnBrk="1" latinLnBrk="0" hangingPunct="1">
              <a:defRPr sz="8200" kern="1200">
                <a:solidFill>
                  <a:schemeClr val="lt1"/>
                </a:solidFill>
                <a:latin typeface="+mn-lt"/>
                <a:ea typeface="+mn-ea"/>
                <a:cs typeface="+mn-cs"/>
              </a:defRPr>
            </a:lvl6pPr>
            <a:lvl7pPr marL="2743200" algn="l" defTabSz="914400" rtl="0" eaLnBrk="1" latinLnBrk="0" hangingPunct="1">
              <a:defRPr sz="8200" kern="1200">
                <a:solidFill>
                  <a:schemeClr val="lt1"/>
                </a:solidFill>
                <a:latin typeface="+mn-lt"/>
                <a:ea typeface="+mn-ea"/>
                <a:cs typeface="+mn-cs"/>
              </a:defRPr>
            </a:lvl7pPr>
            <a:lvl8pPr marL="3200400" algn="l" defTabSz="914400" rtl="0" eaLnBrk="1" latinLnBrk="0" hangingPunct="1">
              <a:defRPr sz="8200" kern="1200">
                <a:solidFill>
                  <a:schemeClr val="lt1"/>
                </a:solidFill>
                <a:latin typeface="+mn-lt"/>
                <a:ea typeface="+mn-ea"/>
                <a:cs typeface="+mn-cs"/>
              </a:defRPr>
            </a:lvl8pPr>
            <a:lvl9pPr marL="3657600" algn="l" defTabSz="914400" rtl="0" eaLnBrk="1" latinLnBrk="0" hangingPunct="1">
              <a:defRPr sz="8200" kern="1200">
                <a:solidFill>
                  <a:schemeClr val="lt1"/>
                </a:solidFill>
                <a:latin typeface="+mn-lt"/>
                <a:ea typeface="+mn-ea"/>
                <a:cs typeface="+mn-cs"/>
              </a:defRPr>
            </a:lvl9pPr>
          </a:lstStyle>
          <a:p>
            <a:pPr algn="ctr" defTabSz="228600"/>
            <a:endParaRPr sz="1350">
              <a:solidFill>
                <a:prstClr val="white"/>
              </a:solidFill>
              <a:latin typeface="Avenir Next LT Pro"/>
            </a:endParaRPr>
          </a:p>
        </p:txBody>
      </p:sp>
      <p:sp>
        <p:nvSpPr>
          <p:cNvPr id="24" name="TextBox 26">
            <a:extLst>
              <a:ext uri="{FF2B5EF4-FFF2-40B4-BE49-F238E27FC236}">
                <a16:creationId xmlns:a16="http://schemas.microsoft.com/office/drawing/2014/main" id="{176EA53A-B5F0-2EA8-1763-FDF67ED1DC93}"/>
              </a:ext>
            </a:extLst>
          </p:cNvPr>
          <p:cNvSpPr txBox="1"/>
          <p:nvPr/>
        </p:nvSpPr>
        <p:spPr>
          <a:xfrm>
            <a:off x="1925609" y="5128813"/>
            <a:ext cx="1166507" cy="230832"/>
          </a:xfrm>
          <a:prstGeom prst="rect">
            <a:avLst/>
          </a:prstGeom>
          <a:noFill/>
        </p:spPr>
        <p:txBody>
          <a:bodyPr wrap="square" lIns="0" tIns="0" rIns="0" bIns="0" anchor="ctr">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defTabSz="228600"/>
            <a:r>
              <a:rPr sz="1500" b="1" dirty="0">
                <a:solidFill>
                  <a:srgbClr val="72BF44"/>
                </a:solidFill>
                <a:latin typeface="Avenir Next LT Pro"/>
              </a:rPr>
              <a:t>ALIGNMENT</a:t>
            </a:r>
          </a:p>
        </p:txBody>
      </p:sp>
      <p:sp>
        <p:nvSpPr>
          <p:cNvPr id="25" name="TextBox 27">
            <a:extLst>
              <a:ext uri="{FF2B5EF4-FFF2-40B4-BE49-F238E27FC236}">
                <a16:creationId xmlns:a16="http://schemas.microsoft.com/office/drawing/2014/main" id="{0B0A32BF-8B26-5806-A33F-8233A4299917}"/>
              </a:ext>
            </a:extLst>
          </p:cNvPr>
          <p:cNvSpPr txBox="1"/>
          <p:nvPr/>
        </p:nvSpPr>
        <p:spPr>
          <a:xfrm>
            <a:off x="3231176" y="4786508"/>
            <a:ext cx="7090502" cy="915443"/>
          </a:xfrm>
          <a:prstGeom prst="rect">
            <a:avLst/>
          </a:prstGeom>
          <a:noFill/>
        </p:spPr>
        <p:txBody>
          <a:bodyPr wrap="square" lIns="0" tIns="0" rIns="0" bIns="0" anchor="ctr">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defTabSz="228600">
              <a:lnSpc>
                <a:spcPct val="112000"/>
              </a:lnSpc>
            </a:pPr>
            <a:r>
              <a:rPr sz="1350">
                <a:solidFill>
                  <a:srgbClr val="0B0B0B"/>
                </a:solidFill>
                <a:latin typeface="Avenir Next LT Pro"/>
              </a:rPr>
              <a:t>Supports Guthrie's population-health quality priorities (preventive screening, diabetes control, AWV completion), ACGME program-accreditation goals (resident wellbeing/burnout), and a national SGIM/ACLGIM effort to redesign continuity clinic around protected ambulatory time.</a:t>
            </a:r>
          </a:p>
        </p:txBody>
      </p:sp>
    </p:spTree>
    <p:extLst>
      <p:ext uri="{BB962C8B-B14F-4D97-AF65-F5344CB8AC3E}">
        <p14:creationId xmlns:p14="http://schemas.microsoft.com/office/powerpoint/2010/main" val="9203651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BADC2-CB44-4C87-A319-D4785041C5A0}"/>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8D801801-2E00-7756-4CA3-E6C0E3331854}"/>
              </a:ext>
            </a:extLst>
          </p:cNvPr>
          <p:cNvPicPr>
            <a:picLocks noChangeAspect="1"/>
          </p:cNvPicPr>
          <p:nvPr/>
        </p:nvPicPr>
        <p:blipFill>
          <a:blip r:embed="rId3"/>
          <a:stretch>
            <a:fillRect/>
          </a:stretch>
        </p:blipFill>
        <p:spPr>
          <a:xfrm>
            <a:off x="9682038" y="6128753"/>
            <a:ext cx="992210" cy="315495"/>
          </a:xfrm>
          <a:prstGeom prst="rect">
            <a:avLst/>
          </a:prstGeom>
        </p:spPr>
      </p:pic>
      <p:sp>
        <p:nvSpPr>
          <p:cNvPr id="5" name="Text Box 13">
            <a:extLst>
              <a:ext uri="{FF2B5EF4-FFF2-40B4-BE49-F238E27FC236}">
                <a16:creationId xmlns:a16="http://schemas.microsoft.com/office/drawing/2014/main" id="{8E70681C-6D75-928B-3F57-2672020E93AB}"/>
              </a:ext>
            </a:extLst>
          </p:cNvPr>
          <p:cNvSpPr txBox="1">
            <a:spLocks noChangeArrowheads="1"/>
          </p:cNvSpPr>
          <p:nvPr/>
        </p:nvSpPr>
        <p:spPr bwMode="auto">
          <a:xfrm>
            <a:off x="1399619" y="135396"/>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Measures</a:t>
            </a:r>
          </a:p>
        </p:txBody>
      </p:sp>
      <p:graphicFrame>
        <p:nvGraphicFramePr>
          <p:cNvPr id="4" name="Table 3">
            <a:extLst>
              <a:ext uri="{FF2B5EF4-FFF2-40B4-BE49-F238E27FC236}">
                <a16:creationId xmlns:a16="http://schemas.microsoft.com/office/drawing/2014/main" id="{76BF73F8-1528-0B4F-1027-A824494CF07A}"/>
              </a:ext>
            </a:extLst>
          </p:cNvPr>
          <p:cNvGraphicFramePr>
            <a:graphicFrameLocks noGrp="1"/>
          </p:cNvGraphicFramePr>
          <p:nvPr/>
        </p:nvGraphicFramePr>
        <p:xfrm>
          <a:off x="1476897" y="985762"/>
          <a:ext cx="9123828" cy="4556246"/>
        </p:xfrm>
        <a:graphic>
          <a:graphicData uri="http://schemas.openxmlformats.org/drawingml/2006/table">
            <a:tbl>
              <a:tblPr bandRow="1">
                <a:tableStyleId>{5C22544A-7EE6-4342-B048-85BDC9FD1C3A}</a:tableStyleId>
              </a:tblPr>
              <a:tblGrid>
                <a:gridCol w="1613756">
                  <a:extLst>
                    <a:ext uri="{9D8B030D-6E8A-4147-A177-3AD203B41FA5}">
                      <a16:colId xmlns:a16="http://schemas.microsoft.com/office/drawing/2014/main" val="2626090994"/>
                    </a:ext>
                  </a:extLst>
                </a:gridCol>
                <a:gridCol w="1842859">
                  <a:extLst>
                    <a:ext uri="{9D8B030D-6E8A-4147-A177-3AD203B41FA5}">
                      <a16:colId xmlns:a16="http://schemas.microsoft.com/office/drawing/2014/main" val="858854540"/>
                    </a:ext>
                  </a:extLst>
                </a:gridCol>
                <a:gridCol w="3314332">
                  <a:extLst>
                    <a:ext uri="{9D8B030D-6E8A-4147-A177-3AD203B41FA5}">
                      <a16:colId xmlns:a16="http://schemas.microsoft.com/office/drawing/2014/main" val="3580280368"/>
                    </a:ext>
                  </a:extLst>
                </a:gridCol>
                <a:gridCol w="2352881">
                  <a:extLst>
                    <a:ext uri="{9D8B030D-6E8A-4147-A177-3AD203B41FA5}">
                      <a16:colId xmlns:a16="http://schemas.microsoft.com/office/drawing/2014/main" val="152406483"/>
                    </a:ext>
                  </a:extLst>
                </a:gridCol>
              </a:tblGrid>
              <a:tr h="405273">
                <a:tc>
                  <a:txBody>
                    <a:bodyPr/>
                    <a:lstStyle/>
                    <a:p>
                      <a:pPr marL="0" indent="0" algn="ctr" fontAlgn="base">
                        <a:buNone/>
                      </a:pPr>
                      <a:r>
                        <a:rPr lang="en-US" sz="1500" b="1" i="0" dirty="0">
                          <a:solidFill>
                            <a:srgbClr val="FFFFFF"/>
                          </a:solidFill>
                          <a:effectLst/>
                          <a:latin typeface="Avenir Next LT Pro"/>
                        </a:rPr>
                        <a:t>Aim</a:t>
                      </a:r>
                      <a:endParaRPr lang="en-US" sz="1500" b="0" i="0">
                        <a:solidFill>
                          <a:srgbClr val="000000"/>
                        </a:solidFill>
                        <a:effectLst/>
                        <a:latin typeface="Avenir Next LT Pro"/>
                      </a:endParaRPr>
                    </a:p>
                  </a:txBody>
                  <a:tcPr marL="38100" marR="38100" marT="31749" marB="31749"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72BF44"/>
                    </a:solidFill>
                  </a:tcPr>
                </a:tc>
                <a:tc>
                  <a:txBody>
                    <a:bodyPr/>
                    <a:lstStyle/>
                    <a:p>
                      <a:pPr marL="0" indent="0" algn="ctr" fontAlgn="base">
                        <a:buNone/>
                      </a:pPr>
                      <a:r>
                        <a:rPr lang="en-US" sz="1500" b="1" i="0" dirty="0">
                          <a:solidFill>
                            <a:srgbClr val="FFFFFF"/>
                          </a:solidFill>
                          <a:effectLst/>
                          <a:latin typeface="Avenir Next LT Pro"/>
                        </a:rPr>
                        <a:t>Data source</a:t>
                      </a:r>
                      <a:endParaRPr lang="en-US" sz="1500" b="0" i="0">
                        <a:solidFill>
                          <a:srgbClr val="000000"/>
                        </a:solidFill>
                        <a:effectLst/>
                        <a:latin typeface="Avenir Next LT Pro"/>
                      </a:endParaRPr>
                    </a:p>
                  </a:txBody>
                  <a:tcPr marL="38100" marR="38100" marT="31749" marB="31749"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72BF44"/>
                    </a:solidFill>
                  </a:tcPr>
                </a:tc>
                <a:tc>
                  <a:txBody>
                    <a:bodyPr/>
                    <a:lstStyle/>
                    <a:p>
                      <a:pPr marL="0" indent="0" algn="ctr" fontAlgn="base">
                        <a:buNone/>
                      </a:pPr>
                      <a:r>
                        <a:rPr lang="en-US" sz="1500" b="1" i="0" dirty="0">
                          <a:solidFill>
                            <a:srgbClr val="FFFFFF"/>
                          </a:solidFill>
                          <a:effectLst/>
                          <a:latin typeface="Avenir Next LT Pro"/>
                        </a:rPr>
                        <a:t>Measures</a:t>
                      </a:r>
                      <a:endParaRPr lang="en-US" sz="1500" b="0" i="0">
                        <a:solidFill>
                          <a:srgbClr val="000000"/>
                        </a:solidFill>
                        <a:effectLst/>
                        <a:latin typeface="Avenir Next LT Pro"/>
                      </a:endParaRPr>
                    </a:p>
                  </a:txBody>
                  <a:tcPr marL="38100" marR="38100" marT="31749" marB="31749"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72BF44"/>
                    </a:solidFill>
                  </a:tcPr>
                </a:tc>
                <a:tc>
                  <a:txBody>
                    <a:bodyPr/>
                    <a:lstStyle/>
                    <a:p>
                      <a:pPr marL="0" indent="0" algn="ctr" fontAlgn="base">
                        <a:buNone/>
                      </a:pPr>
                      <a:r>
                        <a:rPr lang="en-US" sz="1500" b="1" i="0" dirty="0">
                          <a:solidFill>
                            <a:srgbClr val="FFFFFF"/>
                          </a:solidFill>
                          <a:effectLst/>
                          <a:latin typeface="Avenir Next LT Pro"/>
                        </a:rPr>
                        <a:t>Analysis</a:t>
                      </a:r>
                      <a:endParaRPr lang="en-US" sz="1500" b="0" i="0">
                        <a:solidFill>
                          <a:srgbClr val="000000"/>
                        </a:solidFill>
                        <a:effectLst/>
                        <a:latin typeface="Avenir Next LT Pro"/>
                      </a:endParaRPr>
                    </a:p>
                  </a:txBody>
                  <a:tcPr marL="38100" marR="38100" marT="31749" marB="31749"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72BF44"/>
                    </a:solidFill>
                  </a:tcPr>
                </a:tc>
                <a:extLst>
                  <a:ext uri="{0D108BD9-81ED-4DB2-BD59-A6C34878D82A}">
                    <a16:rowId xmlns:a16="http://schemas.microsoft.com/office/drawing/2014/main" val="2459737280"/>
                  </a:ext>
                </a:extLst>
              </a:tr>
              <a:tr h="1707061">
                <a:tc>
                  <a:txBody>
                    <a:bodyPr/>
                    <a:lstStyle/>
                    <a:p>
                      <a:pPr marL="0" indent="0" algn="ctr" fontAlgn="base">
                        <a:buNone/>
                      </a:pPr>
                      <a:r>
                        <a:rPr lang="en-US" sz="1400" b="0" i="0" dirty="0">
                          <a:solidFill>
                            <a:srgbClr val="52514E"/>
                          </a:solidFill>
                          <a:effectLst/>
                          <a:latin typeface="Avenir Next LT Pro"/>
                        </a:rPr>
                        <a:t>Primary Aim </a:t>
                      </a:r>
                      <a:r>
                        <a:rPr lang="en-US" sz="1400" b="1" i="0" dirty="0">
                          <a:solidFill>
                            <a:srgbClr val="52514E"/>
                          </a:solidFill>
                          <a:effectLst/>
                          <a:latin typeface="Avenir Next LT Pro"/>
                        </a:rPr>
                        <a:t>Workload/</a:t>
                      </a:r>
                      <a:endParaRPr lang="en-US" sz="1400" b="1" i="0">
                        <a:solidFill>
                          <a:srgbClr val="000000"/>
                        </a:solidFill>
                        <a:effectLst/>
                        <a:latin typeface="Avenir Next LT Pro"/>
                      </a:endParaRPr>
                    </a:p>
                    <a:p>
                      <a:pPr marL="0" lvl="0" indent="0" algn="ctr">
                        <a:buNone/>
                      </a:pPr>
                      <a:r>
                        <a:rPr lang="en-US" sz="1400" b="1" i="0" dirty="0">
                          <a:solidFill>
                            <a:srgbClr val="52514E"/>
                          </a:solidFill>
                          <a:effectLst/>
                          <a:latin typeface="Avenir Next LT Pro"/>
                        </a:rPr>
                        <a:t>Efficiency</a:t>
                      </a:r>
                      <a:endParaRPr lang="en-US" sz="1400" b="1" i="0">
                        <a:solidFill>
                          <a:srgbClr val="000000"/>
                        </a:solidFill>
                        <a:effectLst/>
                        <a:latin typeface="Avenir Next LT Pro"/>
                      </a:endParaRPr>
                    </a:p>
                  </a:txBody>
                  <a:tcPr marL="38100" marR="38100" marT="31749" marB="31749"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FFFFFF"/>
                    </a:solidFill>
                  </a:tcPr>
                </a:tc>
                <a:tc>
                  <a:txBody>
                    <a:bodyPr/>
                    <a:lstStyle/>
                    <a:p>
                      <a:pPr marL="0" indent="0" algn="ctr" fontAlgn="base">
                        <a:buNone/>
                      </a:pPr>
                      <a:r>
                        <a:rPr lang="en-US" sz="1400" b="0" i="0" dirty="0">
                          <a:solidFill>
                            <a:srgbClr val="52514E"/>
                          </a:solidFill>
                          <a:effectLst/>
                          <a:latin typeface="Avenir Next LT Pro"/>
                        </a:rPr>
                        <a:t>Epic Signals </a:t>
                      </a:r>
                    </a:p>
                  </a:txBody>
                  <a:tcPr marL="38100" marR="38100" marT="31749" marB="31749"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FFFFFF"/>
                    </a:solidFill>
                  </a:tcPr>
                </a:tc>
                <a:tc>
                  <a:txBody>
                    <a:bodyPr/>
                    <a:lstStyle/>
                    <a:p>
                      <a:pPr marL="0" indent="0" algn="ctr" fontAlgn="base">
                        <a:buNone/>
                      </a:pPr>
                      <a:r>
                        <a:rPr lang="en-US" sz="1400" b="0" i="0" dirty="0">
                          <a:solidFill>
                            <a:srgbClr val="52514E"/>
                          </a:solidFill>
                          <a:effectLst/>
                          <a:latin typeface="Avenir Next LT Pro"/>
                        </a:rPr>
                        <a:t>7 metrics: Ambulatory &amp; Inpatient Time in Epic, Ambulatory &amp; Inpatient Clinical Review, In-Basket Turnaround, Pajama Time, Time Outside Scheduled Hours</a:t>
                      </a:r>
                      <a:endParaRPr lang="en-US" sz="1400" b="0" i="0">
                        <a:solidFill>
                          <a:srgbClr val="000000"/>
                        </a:solidFill>
                        <a:effectLst/>
                        <a:latin typeface="Avenir Next LT Pro"/>
                      </a:endParaRPr>
                    </a:p>
                  </a:txBody>
                  <a:tcPr marL="38100" marR="38100" marT="31749" marB="31749"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FFFFFF"/>
                    </a:solidFill>
                  </a:tcPr>
                </a:tc>
                <a:tc>
                  <a:txBody>
                    <a:bodyPr/>
                    <a:lstStyle/>
                    <a:p>
                      <a:pPr marL="0" indent="0" algn="ctr" fontAlgn="base">
                        <a:buNone/>
                      </a:pPr>
                      <a:r>
                        <a:rPr lang="en-US" sz="1400" b="0" i="0" dirty="0">
                          <a:solidFill>
                            <a:srgbClr val="52514E"/>
                          </a:solidFill>
                          <a:effectLst/>
                          <a:latin typeface="Avenir Next LT Pro"/>
                        </a:rPr>
                        <a:t>Multivariable OLS: metric ~ clinic-fraction + inpatient-fraction + post-indicator (isolates X+Y effect)</a:t>
                      </a:r>
                      <a:endParaRPr lang="en-US" sz="1400" b="0" i="0">
                        <a:solidFill>
                          <a:srgbClr val="000000"/>
                        </a:solidFill>
                        <a:effectLst/>
                        <a:latin typeface="Avenir Next LT Pro"/>
                      </a:endParaRPr>
                    </a:p>
                  </a:txBody>
                  <a:tcPr marL="38100" marR="38100" marT="31749" marB="31749"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73922461"/>
                  </a:ext>
                </a:extLst>
              </a:tr>
              <a:tr h="1522839">
                <a:tc>
                  <a:txBody>
                    <a:bodyPr/>
                    <a:lstStyle/>
                    <a:p>
                      <a:pPr marL="0" indent="0" algn="ctr" fontAlgn="base">
                        <a:buNone/>
                      </a:pPr>
                      <a:r>
                        <a:rPr lang="en-US" sz="1400" b="0" i="0" dirty="0">
                          <a:solidFill>
                            <a:srgbClr val="52514E"/>
                          </a:solidFill>
                          <a:effectLst/>
                          <a:latin typeface="Avenir Next LT Pro"/>
                        </a:rPr>
                        <a:t>Secondary Aim </a:t>
                      </a:r>
                      <a:r>
                        <a:rPr lang="en-US" sz="1400" b="1" i="0" dirty="0">
                          <a:solidFill>
                            <a:srgbClr val="52514E"/>
                          </a:solidFill>
                          <a:effectLst/>
                          <a:latin typeface="Avenir Next LT Pro"/>
                        </a:rPr>
                        <a:t>Ambulatory Quality</a:t>
                      </a:r>
                      <a:endParaRPr lang="en-US" sz="1400" b="1" i="0">
                        <a:solidFill>
                          <a:srgbClr val="000000"/>
                        </a:solidFill>
                        <a:effectLst/>
                        <a:latin typeface="Avenir Next LT Pro"/>
                      </a:endParaRPr>
                    </a:p>
                  </a:txBody>
                  <a:tcPr marL="38100" marR="38100" marT="31749" marB="31749"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F4F5F3"/>
                    </a:solidFill>
                  </a:tcPr>
                </a:tc>
                <a:tc>
                  <a:txBody>
                    <a:bodyPr/>
                    <a:lstStyle/>
                    <a:p>
                      <a:pPr marL="0" indent="0" algn="ctr" fontAlgn="base">
                        <a:buNone/>
                      </a:pPr>
                      <a:r>
                        <a:rPr lang="en-US" sz="1400" b="0" i="0" dirty="0">
                          <a:solidFill>
                            <a:srgbClr val="52514E"/>
                          </a:solidFill>
                          <a:effectLst/>
                          <a:latin typeface="Avenir Next LT Pro"/>
                        </a:rPr>
                        <a:t>Monthly Population Health Compliance Reports</a:t>
                      </a:r>
                    </a:p>
                  </a:txBody>
                  <a:tcPr marL="38100" marR="38100" marT="31749" marB="31749"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F4F5F3"/>
                    </a:solidFill>
                  </a:tcPr>
                </a:tc>
                <a:tc>
                  <a:txBody>
                    <a:bodyPr/>
                    <a:lstStyle/>
                    <a:p>
                      <a:pPr marL="0" indent="0" algn="ctr" fontAlgn="base">
                        <a:buNone/>
                      </a:pPr>
                      <a:r>
                        <a:rPr lang="en-US" sz="1400" b="0" i="0" dirty="0">
                          <a:solidFill>
                            <a:srgbClr val="52514E"/>
                          </a:solidFill>
                          <a:effectLst/>
                          <a:latin typeface="Avenir Next LT Pro"/>
                        </a:rPr>
                        <a:t>Diabetic Bundle, Colorectal Cancer Screening, Medicare AWV, Depression Screening, Pneumococcal Vaccination</a:t>
                      </a:r>
                      <a:endParaRPr lang="en-US" sz="1400" b="0" i="0">
                        <a:solidFill>
                          <a:srgbClr val="000000"/>
                        </a:solidFill>
                        <a:effectLst/>
                        <a:latin typeface="Avenir Next LT Pro"/>
                      </a:endParaRPr>
                    </a:p>
                  </a:txBody>
                  <a:tcPr marL="38100" marR="38100" marT="31749" marB="31749"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F4F5F3"/>
                    </a:solidFill>
                  </a:tcPr>
                </a:tc>
                <a:tc>
                  <a:txBody>
                    <a:bodyPr/>
                    <a:lstStyle/>
                    <a:p>
                      <a:pPr marL="0" indent="0" algn="ctr" fontAlgn="base">
                        <a:buNone/>
                      </a:pPr>
                      <a:r>
                        <a:rPr lang="en-US" sz="1400" b="0" i="0" dirty="0">
                          <a:solidFill>
                            <a:srgbClr val="52514E"/>
                          </a:solidFill>
                          <a:effectLst/>
                          <a:latin typeface="Avenir Next LT Pro"/>
                        </a:rPr>
                        <a:t>Welch's t-test + run-chart sustained-shift rule (≥6 consecutive points past pre-median)</a:t>
                      </a:r>
                      <a:endParaRPr lang="en-US" sz="1400" b="0" i="0">
                        <a:solidFill>
                          <a:srgbClr val="000000"/>
                        </a:solidFill>
                        <a:effectLst/>
                        <a:latin typeface="Avenir Next LT Pro"/>
                      </a:endParaRPr>
                    </a:p>
                  </a:txBody>
                  <a:tcPr marL="38100" marR="38100" marT="31749" marB="31749"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F4F5F3"/>
                    </a:solidFill>
                  </a:tcPr>
                </a:tc>
                <a:extLst>
                  <a:ext uri="{0D108BD9-81ED-4DB2-BD59-A6C34878D82A}">
                    <a16:rowId xmlns:a16="http://schemas.microsoft.com/office/drawing/2014/main" val="237642033"/>
                  </a:ext>
                </a:extLst>
              </a:tr>
              <a:tr h="921073">
                <a:tc>
                  <a:txBody>
                    <a:bodyPr/>
                    <a:lstStyle/>
                    <a:p>
                      <a:pPr marL="0" indent="0" algn="ctr" fontAlgn="base">
                        <a:buNone/>
                      </a:pPr>
                      <a:r>
                        <a:rPr lang="en-US" sz="1400" b="0" i="0" dirty="0">
                          <a:solidFill>
                            <a:srgbClr val="52514E"/>
                          </a:solidFill>
                          <a:effectLst/>
                          <a:latin typeface="Avenir Next LT Pro"/>
                        </a:rPr>
                        <a:t>Tertiary Aim </a:t>
                      </a:r>
                      <a:r>
                        <a:rPr lang="en-US" sz="1400" b="1" i="0" dirty="0">
                          <a:solidFill>
                            <a:srgbClr val="52514E"/>
                          </a:solidFill>
                          <a:effectLst/>
                          <a:latin typeface="Avenir Next LT Pro"/>
                        </a:rPr>
                        <a:t>Resident Wellbeing</a:t>
                      </a:r>
                      <a:endParaRPr lang="en-US" sz="1400" b="1" i="0">
                        <a:solidFill>
                          <a:srgbClr val="000000"/>
                        </a:solidFill>
                        <a:effectLst/>
                        <a:latin typeface="Avenir Next LT Pro"/>
                      </a:endParaRPr>
                    </a:p>
                  </a:txBody>
                  <a:tcPr marL="38100" marR="38100" marT="31749" marB="31749"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FFFFFF"/>
                    </a:solidFill>
                  </a:tcPr>
                </a:tc>
                <a:tc>
                  <a:txBody>
                    <a:bodyPr/>
                    <a:lstStyle/>
                    <a:p>
                      <a:pPr marL="0" indent="0" algn="ctr" fontAlgn="base">
                        <a:buNone/>
                      </a:pPr>
                      <a:r>
                        <a:rPr lang="en-US" sz="1400" b="0" i="0" dirty="0">
                          <a:solidFill>
                            <a:srgbClr val="52514E"/>
                          </a:solidFill>
                          <a:effectLst/>
                          <a:latin typeface="Avenir Next LT Pro"/>
                        </a:rPr>
                        <a:t>ACGME Resident Survey</a:t>
                      </a:r>
                    </a:p>
                  </a:txBody>
                  <a:tcPr marL="38100" marR="38100" marT="31749" marB="31749"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FFFFFF"/>
                    </a:solidFill>
                  </a:tcPr>
                </a:tc>
                <a:tc>
                  <a:txBody>
                    <a:bodyPr/>
                    <a:lstStyle/>
                    <a:p>
                      <a:pPr marL="0" indent="0" algn="ctr" fontAlgn="base">
                        <a:buNone/>
                      </a:pPr>
                      <a:r>
                        <a:rPr lang="en-US" sz="1400" b="0" i="0" dirty="0">
                          <a:solidFill>
                            <a:srgbClr val="52514E"/>
                          </a:solidFill>
                          <a:effectLst/>
                          <a:latin typeface="Avenir Next LT Pro"/>
                        </a:rPr>
                        <a:t>% reporting burnout; % overall positive program rating</a:t>
                      </a:r>
                      <a:endParaRPr lang="en-US" sz="1400" b="0" i="0">
                        <a:solidFill>
                          <a:srgbClr val="000000"/>
                        </a:solidFill>
                        <a:effectLst/>
                        <a:latin typeface="Avenir Next LT Pro"/>
                      </a:endParaRPr>
                    </a:p>
                  </a:txBody>
                  <a:tcPr marL="38100" marR="38100" marT="31749" marB="31749"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FFFFFF"/>
                    </a:solidFill>
                  </a:tcPr>
                </a:tc>
                <a:tc>
                  <a:txBody>
                    <a:bodyPr/>
                    <a:lstStyle/>
                    <a:p>
                      <a:pPr marL="0" indent="0" algn="ctr" fontAlgn="base">
                        <a:buNone/>
                      </a:pPr>
                      <a:r>
                        <a:rPr lang="en-US" sz="1400" b="0" i="0" dirty="0">
                          <a:solidFill>
                            <a:srgbClr val="52514E"/>
                          </a:solidFill>
                          <a:effectLst/>
                          <a:latin typeface="Avenir Next LT Pro"/>
                        </a:rPr>
                        <a:t>Descriptive trend (3 annual points)</a:t>
                      </a:r>
                      <a:endParaRPr lang="en-US" sz="1400" b="0" i="0">
                        <a:solidFill>
                          <a:srgbClr val="000000"/>
                        </a:solidFill>
                        <a:effectLst/>
                        <a:latin typeface="Avenir Next LT Pro"/>
                      </a:endParaRPr>
                    </a:p>
                  </a:txBody>
                  <a:tcPr marL="38100" marR="38100" marT="31749" marB="31749"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3354073038"/>
                  </a:ext>
                </a:extLst>
              </a:tr>
            </a:tbl>
          </a:graphicData>
        </a:graphic>
      </p:graphicFrame>
    </p:spTree>
    <p:extLst>
      <p:ext uri="{BB962C8B-B14F-4D97-AF65-F5344CB8AC3E}">
        <p14:creationId xmlns:p14="http://schemas.microsoft.com/office/powerpoint/2010/main" val="28664534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33D4B-C501-75DC-9622-CCD81D49A263}"/>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DE5F6007-B1D1-213B-8BA2-D41E3DA8929C}"/>
              </a:ext>
            </a:extLst>
          </p:cNvPr>
          <p:cNvPicPr>
            <a:picLocks noChangeAspect="1"/>
          </p:cNvPicPr>
          <p:nvPr/>
        </p:nvPicPr>
        <p:blipFill>
          <a:blip r:embed="rId3"/>
          <a:stretch>
            <a:fillRect/>
          </a:stretch>
        </p:blipFill>
        <p:spPr>
          <a:xfrm>
            <a:off x="9682038" y="6128753"/>
            <a:ext cx="992210" cy="315495"/>
          </a:xfrm>
          <a:prstGeom prst="rect">
            <a:avLst/>
          </a:prstGeom>
        </p:spPr>
      </p:pic>
      <p:sp>
        <p:nvSpPr>
          <p:cNvPr id="4" name="Text Box 13">
            <a:extLst>
              <a:ext uri="{FF2B5EF4-FFF2-40B4-BE49-F238E27FC236}">
                <a16:creationId xmlns:a16="http://schemas.microsoft.com/office/drawing/2014/main" id="{4EAED7C1-6713-7885-DE38-D95ECFA6521E}"/>
              </a:ext>
            </a:extLst>
          </p:cNvPr>
          <p:cNvSpPr txBox="1">
            <a:spLocks noChangeArrowheads="1"/>
          </p:cNvSpPr>
          <p:nvPr/>
        </p:nvSpPr>
        <p:spPr bwMode="auto">
          <a:xfrm>
            <a:off x="1450521" y="191265"/>
            <a:ext cx="9223727"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Interventions/Changes</a:t>
            </a:r>
          </a:p>
        </p:txBody>
      </p:sp>
      <p:graphicFrame>
        <p:nvGraphicFramePr>
          <p:cNvPr id="5" name="Table 4">
            <a:extLst>
              <a:ext uri="{FF2B5EF4-FFF2-40B4-BE49-F238E27FC236}">
                <a16:creationId xmlns:a16="http://schemas.microsoft.com/office/drawing/2014/main" id="{6B263798-9671-4DA7-FE5A-BEE750085A07}"/>
              </a:ext>
            </a:extLst>
          </p:cNvPr>
          <p:cNvGraphicFramePr>
            <a:graphicFrameLocks noGrp="1"/>
          </p:cNvGraphicFramePr>
          <p:nvPr/>
        </p:nvGraphicFramePr>
        <p:xfrm>
          <a:off x="1573695" y="4336143"/>
          <a:ext cx="8963529" cy="1645920"/>
        </p:xfrm>
        <a:graphic>
          <a:graphicData uri="http://schemas.openxmlformats.org/drawingml/2006/table">
            <a:tbl>
              <a:tblPr bandRow="1">
                <a:tableStyleId>{5C22544A-7EE6-4342-B048-85BDC9FD1C3A}</a:tableStyleId>
              </a:tblPr>
              <a:tblGrid>
                <a:gridCol w="1735568">
                  <a:extLst>
                    <a:ext uri="{9D8B030D-6E8A-4147-A177-3AD203B41FA5}">
                      <a16:colId xmlns:a16="http://schemas.microsoft.com/office/drawing/2014/main" val="395665560"/>
                    </a:ext>
                  </a:extLst>
                </a:gridCol>
                <a:gridCol w="7227961">
                  <a:extLst>
                    <a:ext uri="{9D8B030D-6E8A-4147-A177-3AD203B41FA5}">
                      <a16:colId xmlns:a16="http://schemas.microsoft.com/office/drawing/2014/main" val="2401150400"/>
                    </a:ext>
                  </a:extLst>
                </a:gridCol>
              </a:tblGrid>
              <a:tr h="243840">
                <a:tc>
                  <a:txBody>
                    <a:bodyPr/>
                    <a:lstStyle/>
                    <a:p>
                      <a:pPr marL="0" marR="0" indent="0" algn="ctr" fontAlgn="t">
                        <a:spcAft>
                          <a:spcPts val="1200"/>
                        </a:spcAft>
                        <a:buNone/>
                      </a:pPr>
                      <a:r>
                        <a:rPr lang="en-US" sz="1400" b="1" i="0" dirty="0">
                          <a:solidFill>
                            <a:srgbClr val="111111"/>
                          </a:solidFill>
                          <a:effectLst/>
                          <a:latin typeface="Avenir Next LT Pro"/>
                        </a:rPr>
                        <a:t>Horizon</a:t>
                      </a:r>
                    </a:p>
                  </a:txBody>
                  <a:tcPr marL="28575" marR="28575" marT="19050" marB="19050" anchor="ctr">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tc>
                  <a:txBody>
                    <a:bodyPr/>
                    <a:lstStyle/>
                    <a:p>
                      <a:pPr marL="0" marR="0" indent="0" algn="ctr" fontAlgn="t">
                        <a:spcAft>
                          <a:spcPts val="1200"/>
                        </a:spcAft>
                        <a:buNone/>
                      </a:pPr>
                      <a:r>
                        <a:rPr lang="en-US" sz="1400" b="1" i="0" dirty="0">
                          <a:solidFill>
                            <a:srgbClr val="111111"/>
                          </a:solidFill>
                          <a:effectLst/>
                          <a:latin typeface="Avenir Next LT Pro"/>
                        </a:rPr>
                        <a:t>Actions (prioritized)</a:t>
                      </a:r>
                    </a:p>
                  </a:txBody>
                  <a:tcPr marL="28575" marR="28575" marT="19050" marB="19050" anchor="ctr">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extLst>
                  <a:ext uri="{0D108BD9-81ED-4DB2-BD59-A6C34878D82A}">
                    <a16:rowId xmlns:a16="http://schemas.microsoft.com/office/drawing/2014/main" val="1739200896"/>
                  </a:ext>
                </a:extLst>
              </a:tr>
              <a:tr h="449580">
                <a:tc>
                  <a:txBody>
                    <a:bodyPr/>
                    <a:lstStyle/>
                    <a:p>
                      <a:pPr marL="0" marR="0" indent="0" algn="ctr" fontAlgn="t">
                        <a:spcAft>
                          <a:spcPts val="1200"/>
                        </a:spcAft>
                        <a:buNone/>
                      </a:pPr>
                      <a:r>
                        <a:rPr lang="en-US" sz="1400" b="0" i="0" dirty="0">
                          <a:solidFill>
                            <a:srgbClr val="111111"/>
                          </a:solidFill>
                          <a:effectLst/>
                          <a:latin typeface="Avenir Next LT Pro"/>
                        </a:rPr>
                        <a:t>Short-term</a:t>
                      </a:r>
                    </a:p>
                  </a:txBody>
                  <a:tcPr marL="28575" marR="28575" marT="19050" marB="19050" anchor="ctr">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tc>
                  <a:txBody>
                    <a:bodyPr/>
                    <a:lstStyle/>
                    <a:p>
                      <a:pPr marL="0" marR="0" indent="0" algn="just" fontAlgn="t">
                        <a:spcAft>
                          <a:spcPts val="1200"/>
                        </a:spcAft>
                        <a:buNone/>
                      </a:pPr>
                      <a:r>
                        <a:rPr lang="en-US" sz="1400" b="0" i="0" dirty="0">
                          <a:solidFill>
                            <a:srgbClr val="111111"/>
                          </a:solidFill>
                          <a:effectLst/>
                          <a:latin typeface="Avenir Next LT Pro"/>
                        </a:rPr>
                        <a:t>Continue X+2; stand up Epic Signals + Population Health quality dashboards for the resident cohort; verify resident–clinician name matching</a:t>
                      </a:r>
                    </a:p>
                  </a:txBody>
                  <a:tcPr marL="28575" marR="28575" marT="19050" marB="19050" anchor="ctr">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extLst>
                  <a:ext uri="{0D108BD9-81ED-4DB2-BD59-A6C34878D82A}">
                    <a16:rowId xmlns:a16="http://schemas.microsoft.com/office/drawing/2014/main" val="1527396910"/>
                  </a:ext>
                </a:extLst>
              </a:tr>
              <a:tr h="449580">
                <a:tc>
                  <a:txBody>
                    <a:bodyPr/>
                    <a:lstStyle/>
                    <a:p>
                      <a:pPr marL="0" marR="0" indent="0" algn="ctr" fontAlgn="t">
                        <a:spcAft>
                          <a:spcPts val="1200"/>
                        </a:spcAft>
                        <a:buNone/>
                      </a:pPr>
                      <a:r>
                        <a:rPr lang="en-US" sz="1400" b="0" i="0" dirty="0">
                          <a:solidFill>
                            <a:srgbClr val="111111"/>
                          </a:solidFill>
                          <a:effectLst/>
                          <a:latin typeface="Avenir Next LT Pro"/>
                        </a:rPr>
                        <a:t>Near-term</a:t>
                      </a:r>
                    </a:p>
                  </a:txBody>
                  <a:tcPr marL="28575" marR="28575" marT="19050" marB="19050" anchor="ctr">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tc>
                  <a:txBody>
                    <a:bodyPr/>
                    <a:lstStyle/>
                    <a:p>
                      <a:pPr marL="0" marR="0" indent="0" algn="just" fontAlgn="t">
                        <a:spcAft>
                          <a:spcPts val="1200"/>
                        </a:spcAft>
                        <a:buNone/>
                      </a:pPr>
                      <a:r>
                        <a:rPr lang="en-US" sz="1400" b="0" i="0" dirty="0">
                          <a:solidFill>
                            <a:srgbClr val="111111"/>
                          </a:solidFill>
                          <a:effectLst/>
                          <a:latin typeface="Avenir Next LT Pro"/>
                        </a:rPr>
                        <a:t>Component-level tracking of Diabetic Bundle to localize drivers; run-chart monitoring for sustained shifts</a:t>
                      </a:r>
                    </a:p>
                  </a:txBody>
                  <a:tcPr marL="28575" marR="28575" marT="19050" marB="19050" anchor="ctr">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extLst>
                  <a:ext uri="{0D108BD9-81ED-4DB2-BD59-A6C34878D82A}">
                    <a16:rowId xmlns:a16="http://schemas.microsoft.com/office/drawing/2014/main" val="3009701073"/>
                  </a:ext>
                </a:extLst>
              </a:tr>
              <a:tr h="449580">
                <a:tc>
                  <a:txBody>
                    <a:bodyPr/>
                    <a:lstStyle/>
                    <a:p>
                      <a:pPr marL="0" marR="0" indent="0" algn="ctr" fontAlgn="t">
                        <a:spcAft>
                          <a:spcPts val="1200"/>
                        </a:spcAft>
                        <a:buNone/>
                      </a:pPr>
                      <a:r>
                        <a:rPr lang="en-US" sz="1400" b="0" i="0" dirty="0">
                          <a:solidFill>
                            <a:srgbClr val="111111"/>
                          </a:solidFill>
                          <a:effectLst/>
                          <a:latin typeface="Avenir Next LT Pro"/>
                        </a:rPr>
                        <a:t>Long-term</a:t>
                      </a:r>
                    </a:p>
                  </a:txBody>
                  <a:tcPr marL="28575" marR="28575" marT="19050" marB="19050" anchor="ctr">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tc>
                  <a:txBody>
                    <a:bodyPr/>
                    <a:lstStyle/>
                    <a:p>
                      <a:pPr marL="0" marR="0" indent="0" algn="just" fontAlgn="t">
                        <a:spcAft>
                          <a:spcPts val="1200"/>
                        </a:spcAft>
                        <a:buNone/>
                      </a:pPr>
                      <a:r>
                        <a:rPr lang="en-US" sz="1400" b="0" i="0" dirty="0">
                          <a:solidFill>
                            <a:srgbClr val="111111"/>
                          </a:solidFill>
                          <a:effectLst/>
                          <a:latin typeface="Avenir Next LT Pro"/>
                        </a:rPr>
                        <a:t>Add protocol's faculty / Guthrie Lourdes comparators and non-resident quality comparator; add continuity-of-care indices; consider spread to other IM sites</a:t>
                      </a:r>
                    </a:p>
                  </a:txBody>
                  <a:tcPr marL="28575" marR="28575" marT="19050" marB="19050" anchor="ctr">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extLst>
                  <a:ext uri="{0D108BD9-81ED-4DB2-BD59-A6C34878D82A}">
                    <a16:rowId xmlns:a16="http://schemas.microsoft.com/office/drawing/2014/main" val="147562866"/>
                  </a:ext>
                </a:extLst>
              </a:tr>
            </a:tbl>
          </a:graphicData>
        </a:graphic>
      </p:graphicFrame>
      <p:sp>
        <p:nvSpPr>
          <p:cNvPr id="6" name="TextBox 5">
            <a:extLst>
              <a:ext uri="{FF2B5EF4-FFF2-40B4-BE49-F238E27FC236}">
                <a16:creationId xmlns:a16="http://schemas.microsoft.com/office/drawing/2014/main" id="{6C0839CE-70C6-9420-81F5-429D84864329}"/>
              </a:ext>
            </a:extLst>
          </p:cNvPr>
          <p:cNvSpPr txBox="1"/>
          <p:nvPr/>
        </p:nvSpPr>
        <p:spPr>
          <a:xfrm>
            <a:off x="1566133" y="749905"/>
            <a:ext cx="9059734" cy="3470181"/>
          </a:xfrm>
          <a:prstGeom prst="rect">
            <a:avLst/>
          </a:prstGeom>
          <a:noFill/>
        </p:spPr>
        <p:txBody>
          <a:bodyPr rot="0" spcFirstLastPara="0" vertOverflow="overflow" horzOverflow="overflow" vert="horz" wrap="square" lIns="22860" tIns="11430" rIns="22860" bIns="11430" numCol="1" spcCol="0" rtlCol="0" fromWordArt="0" anchor="t" anchorCtr="0" forceAA="0" compatLnSpc="1">
            <a:prstTxWarp prst="textNoShape">
              <a:avLst/>
            </a:prstTxWarp>
            <a:spAutoFit/>
          </a:bodyPr>
          <a:lstStyle/>
          <a:p>
            <a:pPr defTabSz="228600" eaLnBrk="0" fontAlgn="base" hangingPunct="0">
              <a:spcBef>
                <a:spcPct val="0"/>
              </a:spcBef>
              <a:spcAft>
                <a:spcPct val="0"/>
              </a:spcAft>
            </a:pPr>
            <a:r>
              <a:rPr lang="en-US" sz="1500" b="1" dirty="0">
                <a:solidFill>
                  <a:srgbClr val="111111"/>
                </a:solidFill>
                <a:latin typeface="Avenir Next LT Pro"/>
                <a:ea typeface="Lora"/>
                <a:cs typeface="Lora"/>
              </a:rPr>
              <a:t>The Core Intervention</a:t>
            </a:r>
          </a:p>
          <a:p>
            <a:pPr defTabSz="228600" eaLnBrk="0" fontAlgn="base" hangingPunct="0">
              <a:spcBef>
                <a:spcPct val="0"/>
              </a:spcBef>
              <a:spcAft>
                <a:spcPct val="0"/>
              </a:spcAft>
            </a:pPr>
            <a:endParaRPr lang="en-US" sz="700" b="1" dirty="0">
              <a:solidFill>
                <a:srgbClr val="111111"/>
              </a:solidFill>
              <a:latin typeface="Avenir Next LT Pro"/>
              <a:ea typeface="Lora"/>
              <a:cs typeface="Lora"/>
            </a:endParaRPr>
          </a:p>
          <a:p>
            <a:pPr marL="214313" indent="-214313" defTabSz="228600" eaLnBrk="0" fontAlgn="base" hangingPunct="0">
              <a:spcBef>
                <a:spcPct val="0"/>
              </a:spcBef>
              <a:spcAft>
                <a:spcPct val="0"/>
              </a:spcAft>
              <a:buFont typeface="Arial"/>
              <a:buChar char="•"/>
            </a:pPr>
            <a:r>
              <a:rPr lang="en-US" sz="1350" b="1" dirty="0">
                <a:solidFill>
                  <a:srgbClr val="111111"/>
                </a:solidFill>
                <a:latin typeface="Avenir Next LT Pro"/>
                <a:ea typeface="Lora"/>
                <a:cs typeface="Lora"/>
              </a:rPr>
              <a:t>X+2 Ambulatory Block Scheduling</a:t>
            </a:r>
            <a:r>
              <a:rPr lang="en-US" sz="1350" dirty="0">
                <a:solidFill>
                  <a:srgbClr val="111111"/>
                </a:solidFill>
                <a:latin typeface="Avenir Next LT Pro"/>
                <a:ea typeface="Lora"/>
                <a:cs typeface="Lora"/>
              </a:rPr>
              <a:t>, live </a:t>
            </a:r>
            <a:r>
              <a:rPr lang="en-US" sz="1350" b="1" dirty="0">
                <a:solidFill>
                  <a:srgbClr val="111111"/>
                </a:solidFill>
                <a:latin typeface="Avenir Next LT Pro"/>
                <a:ea typeface="Lora"/>
                <a:cs typeface="Lora"/>
              </a:rPr>
              <a:t>July 1, 2025</a:t>
            </a:r>
            <a:r>
              <a:rPr lang="en-US" sz="1350" dirty="0">
                <a:solidFill>
                  <a:srgbClr val="111111"/>
                </a:solidFill>
                <a:latin typeface="Avenir Next LT Pro"/>
                <a:ea typeface="Lora"/>
                <a:cs typeface="Lora"/>
              </a:rPr>
              <a:t>: Y = fixed 2-week clinic block with a full continuity panel and minimal inpatient competition; X = non-clinic block (inpatient/ICU/other), with panels covered by residents currently in a Y block</a:t>
            </a:r>
          </a:p>
          <a:p>
            <a:pPr marL="214313" indent="-214313" defTabSz="228600" eaLnBrk="0" fontAlgn="base" hangingPunct="0">
              <a:spcBef>
                <a:spcPct val="0"/>
              </a:spcBef>
              <a:spcAft>
                <a:spcPct val="0"/>
              </a:spcAft>
              <a:buFont typeface="Arial"/>
              <a:buChar char="•"/>
            </a:pPr>
            <a:r>
              <a:rPr lang="en-US" sz="1350" b="1" dirty="0">
                <a:solidFill>
                  <a:srgbClr val="111111"/>
                </a:solidFill>
                <a:latin typeface="Avenir Next LT Pro"/>
                <a:ea typeface="Lora"/>
                <a:cs typeface="Lora"/>
              </a:rPr>
              <a:t>Intent:</a:t>
            </a:r>
            <a:r>
              <a:rPr lang="en-US" sz="1350" dirty="0">
                <a:solidFill>
                  <a:srgbClr val="111111"/>
                </a:solidFill>
                <a:latin typeface="Avenir Next LT Pro"/>
                <a:ea typeface="Lora"/>
                <a:cs typeface="Lora"/>
              </a:rPr>
              <a:t> protect ambulatory time, improve continuity, and </a:t>
            </a:r>
            <a:r>
              <a:rPr lang="en-US" sz="1350" b="1" dirty="0">
                <a:solidFill>
                  <a:srgbClr val="111111"/>
                </a:solidFill>
                <a:latin typeface="Avenir Next LT Pro"/>
                <a:ea typeface="Lora"/>
                <a:cs typeface="Lora"/>
              </a:rPr>
              <a:t>concentrate rather than fragment</a:t>
            </a:r>
            <a:r>
              <a:rPr lang="en-US" sz="1350" dirty="0">
                <a:solidFill>
                  <a:srgbClr val="111111"/>
                </a:solidFill>
                <a:latin typeface="Avenir Next LT Pro"/>
                <a:ea typeface="Lora"/>
                <a:cs typeface="Lora"/>
              </a:rPr>
              <a:t> clinic documentation and follow-up</a:t>
            </a:r>
          </a:p>
          <a:p>
            <a:pPr marL="214313" indent="-214313" defTabSz="228600" eaLnBrk="0" fontAlgn="base" hangingPunct="0">
              <a:spcBef>
                <a:spcPct val="0"/>
              </a:spcBef>
              <a:spcAft>
                <a:spcPct val="0"/>
              </a:spcAft>
              <a:buFont typeface="Arial"/>
              <a:buChar char="•"/>
            </a:pPr>
            <a:endParaRPr lang="en-US" sz="1500" dirty="0">
              <a:solidFill>
                <a:srgbClr val="111111"/>
              </a:solidFill>
              <a:latin typeface="Avenir Next LT Pro"/>
              <a:ea typeface="Lora"/>
              <a:cs typeface="Lora"/>
            </a:endParaRPr>
          </a:p>
          <a:p>
            <a:pPr defTabSz="228600" eaLnBrk="0" fontAlgn="base" hangingPunct="0">
              <a:spcBef>
                <a:spcPct val="0"/>
              </a:spcBef>
              <a:spcAft>
                <a:spcPct val="0"/>
              </a:spcAft>
            </a:pPr>
            <a:r>
              <a:rPr lang="en-US" sz="1500" b="1" dirty="0">
                <a:solidFill>
                  <a:srgbClr val="111111"/>
                </a:solidFill>
                <a:latin typeface="Avenir Next LT Pro"/>
                <a:ea typeface="Lora"/>
                <a:cs typeface="Lora"/>
              </a:rPr>
              <a:t>Implementation &amp; Evaluation Methodology </a:t>
            </a:r>
          </a:p>
          <a:p>
            <a:pPr defTabSz="228600" eaLnBrk="0" fontAlgn="base" hangingPunct="0">
              <a:spcBef>
                <a:spcPct val="0"/>
              </a:spcBef>
              <a:spcAft>
                <a:spcPct val="0"/>
              </a:spcAft>
            </a:pPr>
            <a:endParaRPr lang="en-US" sz="700" b="1" dirty="0">
              <a:solidFill>
                <a:srgbClr val="111111"/>
              </a:solidFill>
              <a:latin typeface="Avenir Next LT Pro"/>
              <a:ea typeface="Lora"/>
              <a:cs typeface="Lora"/>
            </a:endParaRPr>
          </a:p>
          <a:p>
            <a:pPr marL="214313" indent="-214313" defTabSz="228600" eaLnBrk="0" fontAlgn="base" hangingPunct="0">
              <a:spcBef>
                <a:spcPct val="0"/>
              </a:spcBef>
              <a:spcAft>
                <a:spcPct val="0"/>
              </a:spcAft>
              <a:buFont typeface="Arial"/>
              <a:buChar char="•"/>
            </a:pPr>
            <a:r>
              <a:rPr lang="en-US" sz="1350" b="1" dirty="0">
                <a:solidFill>
                  <a:srgbClr val="111111"/>
                </a:solidFill>
                <a:latin typeface="Avenir Next LT Pro"/>
                <a:ea typeface="Lora"/>
                <a:cs typeface="Lora"/>
              </a:rPr>
              <a:t>IRB Submission &amp; Approval: </a:t>
            </a:r>
            <a:r>
              <a:rPr lang="en-US" sz="1350" dirty="0">
                <a:solidFill>
                  <a:srgbClr val="111111"/>
                </a:solidFill>
                <a:latin typeface="Avenir Next LT Pro"/>
                <a:ea typeface="Lora"/>
                <a:cs typeface="Lora"/>
              </a:rPr>
              <a:t>Protocol dated Sept 13, 2025; waiver of consent + HIPAA authorization; cohort-level de-identified data only</a:t>
            </a:r>
          </a:p>
          <a:p>
            <a:pPr marL="214313" indent="-214313" defTabSz="228600" eaLnBrk="0" fontAlgn="base" hangingPunct="0">
              <a:spcBef>
                <a:spcPct val="0"/>
              </a:spcBef>
              <a:spcAft>
                <a:spcPct val="0"/>
              </a:spcAft>
              <a:buFont typeface="Arial"/>
              <a:buChar char="•"/>
            </a:pPr>
            <a:r>
              <a:rPr lang="en-US" sz="1350" b="1" dirty="0">
                <a:solidFill>
                  <a:srgbClr val="111111"/>
                </a:solidFill>
                <a:latin typeface="Avenir Next LT Pro"/>
                <a:ea typeface="Lora"/>
                <a:cs typeface="Lora"/>
              </a:rPr>
              <a:t>Evaluation Design:</a:t>
            </a:r>
            <a:r>
              <a:rPr lang="en-US" sz="1350" dirty="0">
                <a:solidFill>
                  <a:srgbClr val="111111"/>
                </a:solidFill>
                <a:latin typeface="Avenir Next LT Pro"/>
                <a:ea typeface="Lora"/>
                <a:cs typeface="Lora"/>
              </a:rPr>
              <a:t> Retrospective pre/post with a </a:t>
            </a:r>
            <a:r>
              <a:rPr lang="en-US" sz="1350" b="1" dirty="0">
                <a:solidFill>
                  <a:srgbClr val="111111"/>
                </a:solidFill>
                <a:latin typeface="Avenir Next LT Pro"/>
                <a:ea typeface="Lora"/>
                <a:cs typeface="Lora"/>
              </a:rPr>
              <a:t>schedule-adjusted multivariable model</a:t>
            </a:r>
            <a:r>
              <a:rPr lang="en-US" sz="1350" dirty="0">
                <a:solidFill>
                  <a:srgbClr val="111111"/>
                </a:solidFill>
                <a:latin typeface="Avenir Next LT Pro"/>
                <a:ea typeface="Lora"/>
                <a:cs typeface="Lora"/>
              </a:rPr>
              <a:t> chosen specifically to break the rotation-mix confounding</a:t>
            </a:r>
          </a:p>
          <a:p>
            <a:pPr marL="214313" indent="-214313" defTabSz="228600" eaLnBrk="0" fontAlgn="base" hangingPunct="0">
              <a:spcBef>
                <a:spcPct val="0"/>
              </a:spcBef>
              <a:spcAft>
                <a:spcPct val="0"/>
              </a:spcAft>
              <a:buFont typeface="Arial"/>
              <a:buChar char="•"/>
            </a:pPr>
            <a:r>
              <a:rPr lang="en-US" sz="1350" b="1" dirty="0">
                <a:solidFill>
                  <a:srgbClr val="111111"/>
                </a:solidFill>
                <a:latin typeface="Avenir Next LT Pro"/>
                <a:ea typeface="Lora"/>
                <a:cs typeface="Lora"/>
              </a:rPr>
              <a:t>Extended Follow-up</a:t>
            </a:r>
            <a:r>
              <a:rPr lang="en-US" sz="1350" dirty="0">
                <a:solidFill>
                  <a:srgbClr val="111111"/>
                </a:solidFill>
                <a:latin typeface="Avenir Next LT Pro"/>
                <a:ea typeface="Lora"/>
                <a:cs typeface="Lora"/>
              </a:rPr>
              <a:t> through June 2026 (a full academic year) built in by design</a:t>
            </a:r>
          </a:p>
          <a:p>
            <a:pPr defTabSz="228600" eaLnBrk="0" fontAlgn="base" hangingPunct="0">
              <a:spcBef>
                <a:spcPct val="0"/>
              </a:spcBef>
              <a:spcAft>
                <a:spcPct val="0"/>
              </a:spcAft>
              <a:buFont typeface="Arial"/>
              <a:buChar char="•"/>
            </a:pPr>
            <a:endParaRPr lang="en-US" sz="1500" dirty="0">
              <a:solidFill>
                <a:srgbClr val="111111"/>
              </a:solidFill>
              <a:latin typeface="Avenir Next LT Pro"/>
              <a:ea typeface="Lora"/>
              <a:cs typeface="Lora"/>
            </a:endParaRPr>
          </a:p>
          <a:p>
            <a:pPr defTabSz="228600" eaLnBrk="0" fontAlgn="base" hangingPunct="0">
              <a:spcBef>
                <a:spcPct val="0"/>
              </a:spcBef>
              <a:spcAft>
                <a:spcPct val="0"/>
              </a:spcAft>
            </a:pPr>
            <a:r>
              <a:rPr lang="en-US" sz="1500" b="1" dirty="0">
                <a:solidFill>
                  <a:srgbClr val="111111"/>
                </a:solidFill>
                <a:latin typeface="Avenir Next LT Pro"/>
                <a:ea typeface="Lora"/>
                <a:cs typeface="Lora"/>
              </a:rPr>
              <a:t>Short-term vs. Long-term Solutions/Prioritization</a:t>
            </a:r>
          </a:p>
        </p:txBody>
      </p:sp>
    </p:spTree>
    <p:extLst>
      <p:ext uri="{BB962C8B-B14F-4D97-AF65-F5344CB8AC3E}">
        <p14:creationId xmlns:p14="http://schemas.microsoft.com/office/powerpoint/2010/main" val="27662411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D648D-EE8C-8D0D-3811-C618E853F200}"/>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BC40798C-E31B-81A4-42F4-EB0DF6160E59}"/>
              </a:ext>
            </a:extLst>
          </p:cNvPr>
          <p:cNvPicPr>
            <a:picLocks noChangeAspect="1"/>
          </p:cNvPicPr>
          <p:nvPr/>
        </p:nvPicPr>
        <p:blipFill>
          <a:blip r:embed="rId3"/>
          <a:stretch>
            <a:fillRect/>
          </a:stretch>
        </p:blipFill>
        <p:spPr>
          <a:xfrm>
            <a:off x="9682038" y="6128753"/>
            <a:ext cx="992210" cy="315495"/>
          </a:xfrm>
          <a:prstGeom prst="rect">
            <a:avLst/>
          </a:prstGeom>
        </p:spPr>
      </p:pic>
      <p:sp>
        <p:nvSpPr>
          <p:cNvPr id="5" name="Text Box 13">
            <a:extLst>
              <a:ext uri="{FF2B5EF4-FFF2-40B4-BE49-F238E27FC236}">
                <a16:creationId xmlns:a16="http://schemas.microsoft.com/office/drawing/2014/main" id="{517B8747-2817-3A1F-0A9D-376F92E72FFA}"/>
              </a:ext>
            </a:extLst>
          </p:cNvPr>
          <p:cNvSpPr txBox="1">
            <a:spLocks noChangeArrowheads="1"/>
          </p:cNvSpPr>
          <p:nvPr/>
        </p:nvSpPr>
        <p:spPr bwMode="auto">
          <a:xfrm>
            <a:off x="1483178" y="225203"/>
            <a:ext cx="9274629" cy="461665"/>
          </a:xfrm>
          <a:prstGeom prst="rect">
            <a:avLst/>
          </a:prstGeom>
          <a:solidFill>
            <a:srgbClr val="6FB94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Barriers &amp; Strategies  </a:t>
            </a:r>
          </a:p>
        </p:txBody>
      </p:sp>
      <p:graphicFrame>
        <p:nvGraphicFramePr>
          <p:cNvPr id="4" name="Table 3">
            <a:extLst>
              <a:ext uri="{FF2B5EF4-FFF2-40B4-BE49-F238E27FC236}">
                <a16:creationId xmlns:a16="http://schemas.microsoft.com/office/drawing/2014/main" id="{27925008-AE10-E0FB-8BB4-B60E08C685F3}"/>
              </a:ext>
            </a:extLst>
          </p:cNvPr>
          <p:cNvGraphicFramePr>
            <a:graphicFrameLocks noGrp="1"/>
          </p:cNvGraphicFramePr>
          <p:nvPr/>
        </p:nvGraphicFramePr>
        <p:xfrm>
          <a:off x="1485397" y="851075"/>
          <a:ext cx="9181113" cy="5353137"/>
        </p:xfrm>
        <a:graphic>
          <a:graphicData uri="http://schemas.openxmlformats.org/drawingml/2006/table">
            <a:tbl>
              <a:tblPr bandRow="1">
                <a:tableStyleId>{5C22544A-7EE6-4342-B048-85BDC9FD1C3A}</a:tableStyleId>
              </a:tblPr>
              <a:tblGrid>
                <a:gridCol w="3701143">
                  <a:extLst>
                    <a:ext uri="{9D8B030D-6E8A-4147-A177-3AD203B41FA5}">
                      <a16:colId xmlns:a16="http://schemas.microsoft.com/office/drawing/2014/main" val="772478164"/>
                    </a:ext>
                  </a:extLst>
                </a:gridCol>
                <a:gridCol w="5479970">
                  <a:extLst>
                    <a:ext uri="{9D8B030D-6E8A-4147-A177-3AD203B41FA5}">
                      <a16:colId xmlns:a16="http://schemas.microsoft.com/office/drawing/2014/main" val="433176453"/>
                    </a:ext>
                  </a:extLst>
                </a:gridCol>
              </a:tblGrid>
              <a:tr h="266700">
                <a:tc>
                  <a:txBody>
                    <a:bodyPr/>
                    <a:lstStyle/>
                    <a:p>
                      <a:pPr marL="0" marR="0" indent="0" algn="ctr" fontAlgn="t">
                        <a:spcAft>
                          <a:spcPts val="1200"/>
                        </a:spcAft>
                        <a:buNone/>
                      </a:pPr>
                      <a:r>
                        <a:rPr lang="en-US" sz="1500" b="1" i="0" dirty="0">
                          <a:solidFill>
                            <a:schemeClr val="bg1"/>
                          </a:solidFill>
                          <a:effectLst/>
                          <a:latin typeface="Avenir Next LT Pro"/>
                        </a:rPr>
                        <a:t>Barrier encountered</a:t>
                      </a:r>
                    </a:p>
                  </a:txBody>
                  <a:tcPr marL="28575" marR="28575" marT="19050" marB="19050">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6FB941"/>
                    </a:solidFill>
                  </a:tcPr>
                </a:tc>
                <a:tc>
                  <a:txBody>
                    <a:bodyPr/>
                    <a:lstStyle/>
                    <a:p>
                      <a:pPr marL="0" marR="0" indent="0" algn="ctr" fontAlgn="t">
                        <a:spcAft>
                          <a:spcPts val="1200"/>
                        </a:spcAft>
                        <a:buNone/>
                      </a:pPr>
                      <a:r>
                        <a:rPr lang="en-US" sz="1500" b="1" i="0" dirty="0">
                          <a:solidFill>
                            <a:schemeClr val="bg1"/>
                          </a:solidFill>
                          <a:effectLst/>
                          <a:latin typeface="Avenir Next LT Pro"/>
                        </a:rPr>
                        <a:t>Strategy applied</a:t>
                      </a:r>
                    </a:p>
                  </a:txBody>
                  <a:tcPr marL="28575" marR="28575" marT="19050" marB="19050">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6FB941"/>
                    </a:solidFill>
                  </a:tcPr>
                </a:tc>
                <a:extLst>
                  <a:ext uri="{0D108BD9-81ED-4DB2-BD59-A6C34878D82A}">
                    <a16:rowId xmlns:a16="http://schemas.microsoft.com/office/drawing/2014/main" val="1553042159"/>
                  </a:ext>
                </a:extLst>
              </a:tr>
              <a:tr h="751769">
                <a:tc>
                  <a:txBody>
                    <a:bodyPr/>
                    <a:lstStyle/>
                    <a:p>
                      <a:pPr marL="0" marR="0" indent="0" algn="ctr" fontAlgn="t">
                        <a:spcAft>
                          <a:spcPts val="1200"/>
                        </a:spcAft>
                        <a:buNone/>
                      </a:pPr>
                      <a:r>
                        <a:rPr lang="en-US" sz="1400" b="1" i="0" dirty="0">
                          <a:solidFill>
                            <a:srgbClr val="111111"/>
                          </a:solidFill>
                          <a:effectLst/>
                          <a:latin typeface="Avenir Next LT Pro"/>
                        </a:rPr>
                        <a:t>Confounding:</a:t>
                      </a:r>
                      <a:r>
                        <a:rPr lang="en-US" sz="1400" b="0" i="0" dirty="0">
                          <a:solidFill>
                            <a:srgbClr val="111111"/>
                          </a:solidFill>
                          <a:effectLst/>
                          <a:latin typeface="Avenir Next LT Pro"/>
                        </a:rPr>
                        <a:t> X+Y went live with a new block schedule — pre/post alone can't separate the two</a:t>
                      </a:r>
                      <a:endParaRPr lang="en-US" sz="1400" b="1" i="0" dirty="0">
                        <a:solidFill>
                          <a:srgbClr val="111111"/>
                        </a:solidFill>
                        <a:effectLst/>
                        <a:latin typeface="Avenir Next LT Pro"/>
                      </a:endParaRPr>
                    </a:p>
                  </a:txBody>
                  <a:tcPr marL="28575" marR="28575" marT="19050" marB="19050">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tc>
                  <a:txBody>
                    <a:bodyPr/>
                    <a:lstStyle/>
                    <a:p>
                      <a:pPr marL="0" marR="0" indent="0" algn="ctr" fontAlgn="t">
                        <a:spcAft>
                          <a:spcPts val="1200"/>
                        </a:spcAft>
                        <a:buNone/>
                      </a:pPr>
                      <a:r>
                        <a:rPr lang="en-US" sz="1400" b="0" i="0" dirty="0">
                          <a:solidFill>
                            <a:srgbClr val="111111"/>
                          </a:solidFill>
                          <a:effectLst/>
                          <a:latin typeface="Avenir Next LT Pro"/>
                        </a:rPr>
                        <a:t>Built weekly rotation-mix covariates from actual schedules; </a:t>
                      </a:r>
                      <a:r>
                        <a:rPr lang="en-US" sz="1400" b="1" i="0" dirty="0">
                          <a:solidFill>
                            <a:srgbClr val="111111"/>
                          </a:solidFill>
                          <a:effectLst/>
                          <a:latin typeface="Avenir Next LT Pro"/>
                        </a:rPr>
                        <a:t>modeled</a:t>
                      </a:r>
                      <a:r>
                        <a:rPr lang="en-US" sz="1400" b="0" i="0" dirty="0">
                          <a:solidFill>
                            <a:srgbClr val="111111"/>
                          </a:solidFill>
                          <a:effectLst/>
                          <a:latin typeface="Avenir Next LT Pro"/>
                        </a:rPr>
                        <a:t> the X+Y effect holding rotation mix constant</a:t>
                      </a:r>
                    </a:p>
                  </a:txBody>
                  <a:tcPr marL="28575" marR="28575" marT="19050" marB="19050">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extLst>
                  <a:ext uri="{0D108BD9-81ED-4DB2-BD59-A6C34878D82A}">
                    <a16:rowId xmlns:a16="http://schemas.microsoft.com/office/drawing/2014/main" val="2786609729"/>
                  </a:ext>
                </a:extLst>
              </a:tr>
              <a:tr h="751769">
                <a:tc>
                  <a:txBody>
                    <a:bodyPr/>
                    <a:lstStyle/>
                    <a:p>
                      <a:pPr marL="0" marR="0" indent="0" algn="ctr" fontAlgn="t">
                        <a:spcAft>
                          <a:spcPts val="1200"/>
                        </a:spcAft>
                        <a:buNone/>
                      </a:pPr>
                      <a:r>
                        <a:rPr lang="en-US" sz="1400" b="1" i="0" dirty="0">
                          <a:solidFill>
                            <a:srgbClr val="111111"/>
                          </a:solidFill>
                          <a:effectLst/>
                          <a:latin typeface="Avenir Next LT Pro"/>
                        </a:rPr>
                        <a:t>Misleading early signal:</a:t>
                      </a:r>
                      <a:r>
                        <a:rPr lang="en-US" sz="1400" b="0" i="0" dirty="0">
                          <a:solidFill>
                            <a:srgbClr val="111111"/>
                          </a:solidFill>
                          <a:effectLst/>
                          <a:latin typeface="Avenir Next LT Pro"/>
                        </a:rPr>
                        <a:t> unadjusted data (through Feb 2026) suggested an in-basket improvement</a:t>
                      </a:r>
                      <a:endParaRPr lang="en-US" sz="1400" b="1" i="0" dirty="0">
                        <a:solidFill>
                          <a:srgbClr val="111111"/>
                        </a:solidFill>
                        <a:effectLst/>
                        <a:latin typeface="Avenir Next LT Pro"/>
                      </a:endParaRPr>
                    </a:p>
                  </a:txBody>
                  <a:tcPr marL="28575" marR="28575" marT="19050" marB="19050">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tc>
                  <a:txBody>
                    <a:bodyPr/>
                    <a:lstStyle/>
                    <a:p>
                      <a:pPr marL="0" marR="0" indent="0" algn="ctr" fontAlgn="t">
                        <a:spcAft>
                          <a:spcPts val="1200"/>
                        </a:spcAft>
                        <a:buNone/>
                      </a:pPr>
                      <a:r>
                        <a:rPr lang="en-US" sz="1400" b="0" i="0" dirty="0">
                          <a:solidFill>
                            <a:srgbClr val="111111"/>
                          </a:solidFill>
                          <a:effectLst/>
                          <a:latin typeface="Avenir Next LT Pro"/>
                        </a:rPr>
                        <a:t>Extended follow-up + schedule adjustment; signal did not replicate (p=0.362) → not claimed as an effect</a:t>
                      </a:r>
                    </a:p>
                  </a:txBody>
                  <a:tcPr marL="28575" marR="28575" marT="19050" marB="19050">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extLst>
                  <a:ext uri="{0D108BD9-81ED-4DB2-BD59-A6C34878D82A}">
                    <a16:rowId xmlns:a16="http://schemas.microsoft.com/office/drawing/2014/main" val="2103529196"/>
                  </a:ext>
                </a:extLst>
              </a:tr>
              <a:tr h="615811">
                <a:tc>
                  <a:txBody>
                    <a:bodyPr/>
                    <a:lstStyle/>
                    <a:p>
                      <a:pPr marL="0" marR="0" indent="0" algn="ctr" fontAlgn="t">
                        <a:spcAft>
                          <a:spcPts val="1200"/>
                        </a:spcAft>
                        <a:buNone/>
                      </a:pPr>
                      <a:r>
                        <a:rPr lang="en-US" sz="1400" b="1" i="0" dirty="0">
                          <a:solidFill>
                            <a:srgbClr val="111111"/>
                          </a:solidFill>
                          <a:effectLst/>
                          <a:latin typeface="Avenir Next LT Pro"/>
                        </a:rPr>
                        <a:t>Short pre-period</a:t>
                      </a:r>
                      <a:r>
                        <a:rPr lang="en-US" sz="1400" b="0" i="0" dirty="0">
                          <a:solidFill>
                            <a:srgbClr val="111111"/>
                          </a:solidFill>
                          <a:effectLst/>
                          <a:latin typeface="Avenir Next LT Pro"/>
                        </a:rPr>
                        <a:t> for workload (~4 months, Epic Signals availability)</a:t>
                      </a:r>
                      <a:endParaRPr lang="en-US" sz="1400" b="1" i="0" dirty="0">
                        <a:solidFill>
                          <a:srgbClr val="111111"/>
                        </a:solidFill>
                        <a:effectLst/>
                        <a:latin typeface="Avenir Next LT Pro"/>
                      </a:endParaRPr>
                    </a:p>
                  </a:txBody>
                  <a:tcPr marL="28575" marR="28575" marT="19050" marB="19050">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tc>
                  <a:txBody>
                    <a:bodyPr/>
                    <a:lstStyle/>
                    <a:p>
                      <a:pPr marL="0" marR="0" indent="0" algn="ctr" fontAlgn="t">
                        <a:spcAft>
                          <a:spcPts val="1200"/>
                        </a:spcAft>
                        <a:buNone/>
                      </a:pPr>
                      <a:r>
                        <a:rPr lang="en-US" sz="1400" b="0" i="0" dirty="0">
                          <a:solidFill>
                            <a:srgbClr val="111111"/>
                          </a:solidFill>
                          <a:effectLst/>
                          <a:latin typeface="Avenir Next LT Pro"/>
                        </a:rPr>
                        <a:t>Cross-checked regression vs. simple pre/post means for face validity; flagged as a power limitation</a:t>
                      </a:r>
                    </a:p>
                  </a:txBody>
                  <a:tcPr marL="28575" marR="28575" marT="19050" marB="19050">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extLst>
                  <a:ext uri="{0D108BD9-81ED-4DB2-BD59-A6C34878D82A}">
                    <a16:rowId xmlns:a16="http://schemas.microsoft.com/office/drawing/2014/main" val="3718937139"/>
                  </a:ext>
                </a:extLst>
              </a:tr>
              <a:tr h="615811">
                <a:tc>
                  <a:txBody>
                    <a:bodyPr/>
                    <a:lstStyle/>
                    <a:p>
                      <a:pPr marL="0" marR="0" indent="0" algn="ctr" fontAlgn="t">
                        <a:spcAft>
                          <a:spcPts val="1200"/>
                        </a:spcAft>
                        <a:buNone/>
                      </a:pPr>
                      <a:r>
                        <a:rPr lang="en-US" sz="1400" b="1" i="0" dirty="0">
                          <a:solidFill>
                            <a:srgbClr val="111111"/>
                          </a:solidFill>
                          <a:effectLst/>
                          <a:latin typeface="Avenir Next LT Pro"/>
                        </a:rPr>
                        <a:t>Denominator instability:</a:t>
                      </a:r>
                      <a:r>
                        <a:rPr lang="en-US" sz="1400" b="0" i="0" dirty="0">
                          <a:solidFill>
                            <a:srgbClr val="111111"/>
                          </a:solidFill>
                          <a:effectLst/>
                          <a:latin typeface="Avenir Next LT Pro"/>
                        </a:rPr>
                        <a:t> mid-period change in Pneumococcal eligibility criteria</a:t>
                      </a:r>
                      <a:endParaRPr lang="en-US" sz="1400" b="1" i="0" dirty="0">
                        <a:solidFill>
                          <a:srgbClr val="111111"/>
                        </a:solidFill>
                        <a:effectLst/>
                        <a:latin typeface="Avenir Next LT Pro"/>
                      </a:endParaRPr>
                    </a:p>
                  </a:txBody>
                  <a:tcPr marL="28575" marR="28575" marT="19050" marB="19050">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tc>
                  <a:txBody>
                    <a:bodyPr/>
                    <a:lstStyle/>
                    <a:p>
                      <a:pPr marL="0" marR="0" indent="0" algn="ctr" fontAlgn="t">
                        <a:spcAft>
                          <a:spcPts val="1200"/>
                        </a:spcAft>
                        <a:buNone/>
                      </a:pPr>
                      <a:r>
                        <a:rPr lang="en-US" sz="1400" b="0" i="0" dirty="0">
                          <a:solidFill>
                            <a:srgbClr val="111111"/>
                          </a:solidFill>
                          <a:effectLst/>
                          <a:latin typeface="Avenir Next LT Pro"/>
                        </a:rPr>
                        <a:t>Did </a:t>
                      </a:r>
                      <a:r>
                        <a:rPr lang="en-US" sz="1400" b="1" i="0" dirty="0">
                          <a:solidFill>
                            <a:srgbClr val="111111"/>
                          </a:solidFill>
                          <a:effectLst/>
                          <a:latin typeface="Avenir Next LT Pro"/>
                        </a:rPr>
                        <a:t>not</a:t>
                      </a:r>
                      <a:r>
                        <a:rPr lang="en-US" sz="1400" b="0" i="0" dirty="0">
                          <a:solidFill>
                            <a:srgbClr val="111111"/>
                          </a:solidFill>
                          <a:effectLst/>
                          <a:latin typeface="Avenir Next LT Pro"/>
                        </a:rPr>
                        <a:t> attribute the decline to X+Y; flagged for chart-level re-review with a stable denominator</a:t>
                      </a:r>
                    </a:p>
                  </a:txBody>
                  <a:tcPr marL="28575" marR="28575" marT="19050" marB="19050">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extLst>
                  <a:ext uri="{0D108BD9-81ED-4DB2-BD59-A6C34878D82A}">
                    <a16:rowId xmlns:a16="http://schemas.microsoft.com/office/drawing/2014/main" val="2081441742"/>
                  </a:ext>
                </a:extLst>
              </a:tr>
              <a:tr h="751769">
                <a:tc>
                  <a:txBody>
                    <a:bodyPr/>
                    <a:lstStyle/>
                    <a:p>
                      <a:pPr marL="0" marR="0" indent="0" algn="ctr" fontAlgn="t">
                        <a:spcAft>
                          <a:spcPts val="1200"/>
                        </a:spcAft>
                        <a:buNone/>
                      </a:pPr>
                      <a:r>
                        <a:rPr lang="en-US" sz="1400" b="1" i="0" dirty="0">
                          <a:solidFill>
                            <a:srgbClr val="111111"/>
                          </a:solidFill>
                          <a:effectLst/>
                          <a:latin typeface="Avenir Next LT Pro"/>
                        </a:rPr>
                        <a:t>Unavailable comparators:</a:t>
                      </a:r>
                      <a:r>
                        <a:rPr lang="en-US" sz="1400" b="0" i="0" dirty="0">
                          <a:solidFill>
                            <a:srgbClr val="111111"/>
                          </a:solidFill>
                          <a:effectLst/>
                          <a:latin typeface="Avenir Next LT Pro"/>
                        </a:rPr>
                        <a:t> faculty, Guthrie Lourdes, non-resident clinician groups; 4 named ACGME items</a:t>
                      </a:r>
                      <a:endParaRPr lang="en-US" sz="1400" b="1" i="0" dirty="0">
                        <a:solidFill>
                          <a:srgbClr val="111111"/>
                        </a:solidFill>
                        <a:effectLst/>
                        <a:latin typeface="Avenir Next LT Pro"/>
                      </a:endParaRPr>
                    </a:p>
                  </a:txBody>
                  <a:tcPr marL="28575" marR="28575" marT="19050" marB="19050">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tc>
                  <a:txBody>
                    <a:bodyPr/>
                    <a:lstStyle/>
                    <a:p>
                      <a:pPr marL="0" marR="0" indent="0" algn="ctr" fontAlgn="t">
                        <a:spcAft>
                          <a:spcPts val="1200"/>
                        </a:spcAft>
                        <a:buNone/>
                      </a:pPr>
                      <a:r>
                        <a:rPr lang="en-US" sz="1400" b="0" i="0" dirty="0">
                          <a:solidFill>
                            <a:srgbClr val="111111"/>
                          </a:solidFill>
                          <a:effectLst/>
                          <a:latin typeface="Avenir Next LT Pro"/>
                        </a:rPr>
                        <a:t>Restricted scope transparently to resident cohort; used 2 aggregate ACGME figures as a descriptive proxy</a:t>
                      </a:r>
                    </a:p>
                  </a:txBody>
                  <a:tcPr marL="28575" marR="28575" marT="19050" marB="19050">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extLst>
                  <a:ext uri="{0D108BD9-81ED-4DB2-BD59-A6C34878D82A}">
                    <a16:rowId xmlns:a16="http://schemas.microsoft.com/office/drawing/2014/main" val="1322988429"/>
                  </a:ext>
                </a:extLst>
              </a:tr>
              <a:tr h="479852">
                <a:tc>
                  <a:txBody>
                    <a:bodyPr/>
                    <a:lstStyle/>
                    <a:p>
                      <a:pPr marL="0" marR="0" indent="0" algn="ctr" fontAlgn="t">
                        <a:spcAft>
                          <a:spcPts val="1200"/>
                        </a:spcAft>
                        <a:buNone/>
                      </a:pPr>
                      <a:r>
                        <a:rPr lang="en-US" sz="1400" b="1" i="0" dirty="0">
                          <a:solidFill>
                            <a:srgbClr val="111111"/>
                          </a:solidFill>
                          <a:effectLst/>
                          <a:latin typeface="Avenir Next LT Pro"/>
                        </a:rPr>
                        <a:t>Name-matching risk</a:t>
                      </a:r>
                      <a:r>
                        <a:rPr lang="en-US" sz="1400" b="0" i="0" dirty="0">
                          <a:solidFill>
                            <a:srgbClr val="111111"/>
                          </a:solidFill>
                          <a:effectLst/>
                          <a:latin typeface="Avenir Next LT Pro"/>
                        </a:rPr>
                        <a:t> (schedule ↔ Epic)</a:t>
                      </a:r>
                      <a:endParaRPr lang="en-US" sz="1400" b="1" i="0" dirty="0">
                        <a:solidFill>
                          <a:srgbClr val="111111"/>
                        </a:solidFill>
                        <a:effectLst/>
                        <a:latin typeface="Avenir Next LT Pro"/>
                      </a:endParaRPr>
                    </a:p>
                  </a:txBody>
                  <a:tcPr marL="28575" marR="28575" marT="19050" marB="19050">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tc>
                  <a:txBody>
                    <a:bodyPr/>
                    <a:lstStyle/>
                    <a:p>
                      <a:pPr marL="0" marR="0" indent="0" algn="ctr" fontAlgn="t">
                        <a:spcAft>
                          <a:spcPts val="1200"/>
                        </a:spcAft>
                        <a:buNone/>
                      </a:pPr>
                      <a:r>
                        <a:rPr lang="en-US" sz="1400" b="0" i="0" dirty="0">
                          <a:solidFill>
                            <a:srgbClr val="111111"/>
                          </a:solidFill>
                          <a:effectLst/>
                          <a:latin typeface="Avenir Next LT Pro"/>
                        </a:rPr>
                        <a:t>Manual verification of resident-to-clinician matches</a:t>
                      </a:r>
                    </a:p>
                  </a:txBody>
                  <a:tcPr marL="28575" marR="28575" marT="19050" marB="19050">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extLst>
                  <a:ext uri="{0D108BD9-81ED-4DB2-BD59-A6C34878D82A}">
                    <a16:rowId xmlns:a16="http://schemas.microsoft.com/office/drawing/2014/main" val="3655463976"/>
                  </a:ext>
                </a:extLst>
              </a:tr>
              <a:tr h="615811">
                <a:tc>
                  <a:txBody>
                    <a:bodyPr/>
                    <a:lstStyle/>
                    <a:p>
                      <a:pPr marL="0" marR="0" indent="0" algn="ctr" fontAlgn="t">
                        <a:spcAft>
                          <a:spcPts val="1200"/>
                        </a:spcAft>
                        <a:buNone/>
                      </a:pPr>
                      <a:r>
                        <a:rPr lang="en-US" sz="1400" b="1" i="0" dirty="0">
                          <a:solidFill>
                            <a:srgbClr val="111111"/>
                          </a:solidFill>
                          <a:effectLst/>
                          <a:latin typeface="Avenir Next LT Pro"/>
                        </a:rPr>
                        <a:t>No packaged stats library</a:t>
                      </a:r>
                      <a:r>
                        <a:rPr lang="en-US" sz="1400" b="0" i="0" dirty="0">
                          <a:solidFill>
                            <a:srgbClr val="111111"/>
                          </a:solidFill>
                          <a:effectLst/>
                          <a:latin typeface="Avenir Next LT Pro"/>
                        </a:rPr>
                        <a:t> in analysis environment</a:t>
                      </a:r>
                      <a:endParaRPr lang="en-US" sz="1400" b="1" i="0" dirty="0">
                        <a:solidFill>
                          <a:srgbClr val="111111"/>
                        </a:solidFill>
                        <a:effectLst/>
                        <a:latin typeface="Avenir Next LT Pro"/>
                      </a:endParaRPr>
                    </a:p>
                  </a:txBody>
                  <a:tcPr marL="28575" marR="28575" marT="19050" marB="19050">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tc>
                  <a:txBody>
                    <a:bodyPr/>
                    <a:lstStyle/>
                    <a:p>
                      <a:pPr marL="0" marR="0" indent="0" algn="ctr" fontAlgn="t">
                        <a:spcAft>
                          <a:spcPts val="1200"/>
                        </a:spcAft>
                        <a:buNone/>
                      </a:pPr>
                      <a:r>
                        <a:rPr lang="en-US" sz="1400" b="0" i="0" dirty="0">
                          <a:solidFill>
                            <a:srgbClr val="111111"/>
                          </a:solidFill>
                          <a:effectLst/>
                          <a:latin typeface="Avenir Next LT Pro"/>
                        </a:rPr>
                        <a:t>Implemented matrix least squares (heteroscedasticity-naive SEs, Wald t-tests) directly</a:t>
                      </a:r>
                    </a:p>
                  </a:txBody>
                  <a:tcPr marL="28575" marR="28575" marT="19050" marB="19050">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extLst>
                  <a:ext uri="{0D108BD9-81ED-4DB2-BD59-A6C34878D82A}">
                    <a16:rowId xmlns:a16="http://schemas.microsoft.com/office/drawing/2014/main" val="780277579"/>
                  </a:ext>
                </a:extLst>
              </a:tr>
              <a:tr h="503845">
                <a:tc>
                  <a:txBody>
                    <a:bodyPr/>
                    <a:lstStyle/>
                    <a:p>
                      <a:pPr marL="0" marR="0" indent="0" algn="ctr" fontAlgn="t">
                        <a:spcAft>
                          <a:spcPts val="1200"/>
                        </a:spcAft>
                        <a:buNone/>
                      </a:pPr>
                      <a:r>
                        <a:rPr lang="en-US" sz="1400" b="1" i="0" dirty="0">
                          <a:solidFill>
                            <a:srgbClr val="111111"/>
                          </a:solidFill>
                          <a:effectLst/>
                          <a:latin typeface="Avenir Next LT Pro"/>
                        </a:rPr>
                        <a:t>Small wellbeing sample</a:t>
                      </a:r>
                      <a:r>
                        <a:rPr lang="en-US" sz="1400" b="0" i="0" dirty="0">
                          <a:solidFill>
                            <a:srgbClr val="111111"/>
                          </a:solidFill>
                          <a:effectLst/>
                          <a:latin typeface="Avenir Next LT Pro"/>
                        </a:rPr>
                        <a:t> (3 annual points)</a:t>
                      </a:r>
                      <a:endParaRPr lang="en-US" sz="1400" b="1" i="0" dirty="0">
                        <a:solidFill>
                          <a:srgbClr val="111111"/>
                        </a:solidFill>
                        <a:effectLst/>
                        <a:latin typeface="Avenir Next LT Pro"/>
                      </a:endParaRPr>
                    </a:p>
                  </a:txBody>
                  <a:tcPr marL="28575" marR="28575" marT="19050" marB="19050">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tc>
                  <a:txBody>
                    <a:bodyPr/>
                    <a:lstStyle/>
                    <a:p>
                      <a:pPr marL="0" marR="0" indent="0" algn="ctr" fontAlgn="t">
                        <a:spcAft>
                          <a:spcPts val="1200"/>
                        </a:spcAft>
                        <a:buNone/>
                      </a:pPr>
                      <a:r>
                        <a:rPr lang="en-US" sz="1400" b="0" i="0" dirty="0">
                          <a:solidFill>
                            <a:srgbClr val="111111"/>
                          </a:solidFill>
                          <a:effectLst/>
                          <a:latin typeface="Avenir Next LT Pro"/>
                        </a:rPr>
                        <a:t>Descriptive trend only; explicitly labeled hypothesis-generating</a:t>
                      </a:r>
                    </a:p>
                  </a:txBody>
                  <a:tcPr marL="28575" marR="28575" marT="19050" marB="19050">
                    <a:lnL w="9525" cap="flat" cmpd="sng" algn="ctr">
                      <a:solidFill>
                        <a:srgbClr val="E2DDD7"/>
                      </a:solidFill>
                      <a:prstDash val="solid"/>
                      <a:round/>
                      <a:headEnd type="none" w="med" len="med"/>
                      <a:tailEnd type="none" w="med" len="med"/>
                    </a:lnL>
                    <a:lnR w="9525" cap="flat" cmpd="sng" algn="ctr">
                      <a:solidFill>
                        <a:srgbClr val="E2DDD7"/>
                      </a:solidFill>
                      <a:prstDash val="solid"/>
                      <a:round/>
                      <a:headEnd type="none" w="med" len="med"/>
                      <a:tailEnd type="none" w="med" len="med"/>
                    </a:lnR>
                    <a:lnT w="9525" cap="flat" cmpd="sng" algn="ctr">
                      <a:solidFill>
                        <a:srgbClr val="E2DDD7"/>
                      </a:solidFill>
                      <a:prstDash val="solid"/>
                      <a:round/>
                      <a:headEnd type="none" w="med" len="med"/>
                      <a:tailEnd type="none" w="med" len="med"/>
                    </a:lnT>
                    <a:lnB w="9525" cap="flat" cmpd="sng" algn="ctr">
                      <a:solidFill>
                        <a:srgbClr val="E2DDD7"/>
                      </a:solidFill>
                      <a:prstDash val="solid"/>
                      <a:round/>
                      <a:headEnd type="none" w="med" len="med"/>
                      <a:tailEnd type="none" w="med" len="med"/>
                    </a:lnB>
                    <a:solidFill>
                      <a:srgbClr val="FFFFFF"/>
                    </a:solidFill>
                  </a:tcPr>
                </a:tc>
                <a:extLst>
                  <a:ext uri="{0D108BD9-81ED-4DB2-BD59-A6C34878D82A}">
                    <a16:rowId xmlns:a16="http://schemas.microsoft.com/office/drawing/2014/main" val="1596838748"/>
                  </a:ext>
                </a:extLst>
              </a:tr>
            </a:tbl>
          </a:graphicData>
        </a:graphic>
      </p:graphicFrame>
    </p:spTree>
    <p:extLst>
      <p:ext uri="{BB962C8B-B14F-4D97-AF65-F5344CB8AC3E}">
        <p14:creationId xmlns:p14="http://schemas.microsoft.com/office/powerpoint/2010/main" val="41151277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C0AAA-815A-CD46-6D8F-BE9CED76F72D}"/>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451C53DB-277E-BF8A-8C0E-6D3418AC4679}"/>
              </a:ext>
            </a:extLst>
          </p:cNvPr>
          <p:cNvPicPr>
            <a:picLocks noChangeAspect="1"/>
          </p:cNvPicPr>
          <p:nvPr/>
        </p:nvPicPr>
        <p:blipFill>
          <a:blip r:embed="rId3"/>
          <a:stretch>
            <a:fillRect/>
          </a:stretch>
        </p:blipFill>
        <p:spPr>
          <a:xfrm>
            <a:off x="9682038" y="6128753"/>
            <a:ext cx="992210" cy="315495"/>
          </a:xfrm>
          <a:prstGeom prst="rect">
            <a:avLst/>
          </a:prstGeom>
        </p:spPr>
      </p:pic>
      <p:sp>
        <p:nvSpPr>
          <p:cNvPr id="5" name="Text Box 13">
            <a:extLst>
              <a:ext uri="{FF2B5EF4-FFF2-40B4-BE49-F238E27FC236}">
                <a16:creationId xmlns:a16="http://schemas.microsoft.com/office/drawing/2014/main" id="{773F76EB-E0B6-35EC-A567-2CE92D336B0E}"/>
              </a:ext>
            </a:extLst>
          </p:cNvPr>
          <p:cNvSpPr txBox="1">
            <a:spLocks noChangeArrowheads="1"/>
          </p:cNvSpPr>
          <p:nvPr/>
        </p:nvSpPr>
        <p:spPr bwMode="auto">
          <a:xfrm>
            <a:off x="1483178" y="225203"/>
            <a:ext cx="9274629" cy="39241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2860" tIns="11430" rIns="22860" bIns="11430" anchor="t">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a:ea typeface="Calibri"/>
                <a:cs typeface="Calibri"/>
              </a:rPr>
              <a:t>Results</a:t>
            </a:r>
            <a:endParaRPr lang="en-US" altLang="en-US" sz="2400" b="1" dirty="0">
              <a:solidFill>
                <a:prstClr val="white"/>
              </a:solidFill>
              <a:latin typeface="Calibri" panose="020F0502020204030204" pitchFamily="34" charset="0"/>
            </a:endParaRPr>
          </a:p>
        </p:txBody>
      </p:sp>
      <p:sp>
        <p:nvSpPr>
          <p:cNvPr id="6" name="TextBox 5">
            <a:extLst>
              <a:ext uri="{FF2B5EF4-FFF2-40B4-BE49-F238E27FC236}">
                <a16:creationId xmlns:a16="http://schemas.microsoft.com/office/drawing/2014/main" id="{F6639F04-B9FD-32A1-63AF-55A114B50359}"/>
              </a:ext>
            </a:extLst>
          </p:cNvPr>
          <p:cNvSpPr txBox="1"/>
          <p:nvPr/>
        </p:nvSpPr>
        <p:spPr>
          <a:xfrm>
            <a:off x="1590567" y="5485190"/>
            <a:ext cx="9059734" cy="438582"/>
          </a:xfrm>
          <a:prstGeom prst="rect">
            <a:avLst/>
          </a:prstGeom>
          <a:noFill/>
        </p:spPr>
        <p:txBody>
          <a:bodyPr rot="0" spcFirstLastPara="0" vertOverflow="overflow" horzOverflow="overflow" vert="horz" wrap="square" lIns="22860" tIns="11430" rIns="22860" bIns="11430" numCol="1" spcCol="0" rtlCol="0" fromWordArt="0" anchor="t" anchorCtr="0" forceAA="0" compatLnSpc="1">
            <a:prstTxWarp prst="textNoShape">
              <a:avLst/>
            </a:prstTxWarp>
            <a:spAutoFit/>
          </a:bodyPr>
          <a:lstStyle/>
          <a:p>
            <a:pPr algn="ctr" defTabSz="228600" eaLnBrk="0" fontAlgn="base" hangingPunct="0">
              <a:spcBef>
                <a:spcPct val="0"/>
              </a:spcBef>
              <a:spcAft>
                <a:spcPct val="0"/>
              </a:spcAft>
            </a:pPr>
            <a:r>
              <a:rPr lang="en-US" sz="1350" dirty="0">
                <a:solidFill>
                  <a:srgbClr val="111111"/>
                </a:solidFill>
                <a:latin typeface="Avenir Next LT Pro"/>
                <a:ea typeface="Lora"/>
                <a:cs typeface="Times"/>
              </a:rPr>
              <a:t>After X+Y, residents shifted roughly </a:t>
            </a:r>
            <a:r>
              <a:rPr lang="en-US" sz="1350" b="1" dirty="0">
                <a:solidFill>
                  <a:srgbClr val="111111"/>
                </a:solidFill>
                <a:latin typeface="Avenir Next LT Pro"/>
                <a:ea typeface="Lora"/>
                <a:cs typeface="Times"/>
              </a:rPr>
              <a:t>38 more min/day</a:t>
            </a:r>
            <a:r>
              <a:rPr lang="en-US" sz="1350" dirty="0">
                <a:solidFill>
                  <a:srgbClr val="111111"/>
                </a:solidFill>
                <a:latin typeface="Avenir Next LT Pro"/>
                <a:ea typeface="Lora"/>
                <a:cs typeface="Times"/>
              </a:rPr>
              <a:t> into ambulatory documentation and </a:t>
            </a:r>
            <a:r>
              <a:rPr lang="en-US" sz="1350" b="1" dirty="0">
                <a:solidFill>
                  <a:srgbClr val="111111"/>
                </a:solidFill>
                <a:latin typeface="Avenir Next LT Pro"/>
                <a:ea typeface="Lora"/>
                <a:cs typeface="Times"/>
              </a:rPr>
              <a:t>54 fewer min/day</a:t>
            </a:r>
            <a:r>
              <a:rPr lang="en-US" sz="1350" dirty="0">
                <a:solidFill>
                  <a:srgbClr val="111111"/>
                </a:solidFill>
                <a:latin typeface="Avenir Next LT Pro"/>
                <a:ea typeface="Lora"/>
                <a:cs typeface="Times"/>
              </a:rPr>
              <a:t> into inpatient work, the largest changes are in exactly the two metrics the model targeted</a:t>
            </a:r>
            <a:endParaRPr lang="en-US" sz="1350">
              <a:solidFill>
                <a:prstClr val="black"/>
              </a:solidFill>
              <a:latin typeface="Avenir Next LT Pro"/>
            </a:endParaRPr>
          </a:p>
        </p:txBody>
      </p:sp>
      <p:pic>
        <p:nvPicPr>
          <p:cNvPr id="2" name="Picture 1">
            <a:extLst>
              <a:ext uri="{FF2B5EF4-FFF2-40B4-BE49-F238E27FC236}">
                <a16:creationId xmlns:a16="http://schemas.microsoft.com/office/drawing/2014/main" id="{34673622-681C-34EF-D531-F6E3946A287C}"/>
              </a:ext>
            </a:extLst>
          </p:cNvPr>
          <p:cNvPicPr>
            <a:picLocks noChangeAspect="1"/>
          </p:cNvPicPr>
          <p:nvPr/>
        </p:nvPicPr>
        <p:blipFill>
          <a:blip r:embed="rId4"/>
          <a:srcRect t="11278" b="6096"/>
          <a:stretch>
            <a:fillRect/>
          </a:stretch>
        </p:blipFill>
        <p:spPr>
          <a:xfrm>
            <a:off x="1295400" y="915509"/>
            <a:ext cx="9604830" cy="4461769"/>
          </a:xfrm>
          <a:prstGeom prst="rect">
            <a:avLst/>
          </a:prstGeom>
        </p:spPr>
      </p:pic>
    </p:spTree>
    <p:extLst>
      <p:ext uri="{BB962C8B-B14F-4D97-AF65-F5344CB8AC3E}">
        <p14:creationId xmlns:p14="http://schemas.microsoft.com/office/powerpoint/2010/main" val="695621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2B0F1-7076-5D63-88D4-78F3B12BC02C}"/>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C2424883-754E-0DA7-223A-9995A9E8CB29}"/>
              </a:ext>
            </a:extLst>
          </p:cNvPr>
          <p:cNvPicPr>
            <a:picLocks noChangeAspect="1"/>
          </p:cNvPicPr>
          <p:nvPr/>
        </p:nvPicPr>
        <p:blipFill>
          <a:blip r:embed="rId3"/>
          <a:stretch>
            <a:fillRect/>
          </a:stretch>
        </p:blipFill>
        <p:spPr>
          <a:xfrm>
            <a:off x="9682038" y="6128753"/>
            <a:ext cx="992210" cy="315495"/>
          </a:xfrm>
          <a:prstGeom prst="rect">
            <a:avLst/>
          </a:prstGeom>
        </p:spPr>
      </p:pic>
      <p:sp>
        <p:nvSpPr>
          <p:cNvPr id="5" name="Text Box 13">
            <a:extLst>
              <a:ext uri="{FF2B5EF4-FFF2-40B4-BE49-F238E27FC236}">
                <a16:creationId xmlns:a16="http://schemas.microsoft.com/office/drawing/2014/main" id="{AF727649-E85C-C95B-3639-53F233D43BDB}"/>
              </a:ext>
            </a:extLst>
          </p:cNvPr>
          <p:cNvSpPr txBox="1">
            <a:spLocks noChangeArrowheads="1"/>
          </p:cNvSpPr>
          <p:nvPr/>
        </p:nvSpPr>
        <p:spPr bwMode="auto">
          <a:xfrm>
            <a:off x="1483178" y="225203"/>
            <a:ext cx="9274629" cy="39241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2860" tIns="11430" rIns="22860" bIns="11430" anchor="t">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a:ea typeface="Calibri"/>
                <a:cs typeface="Calibri"/>
              </a:rPr>
              <a:t>Results</a:t>
            </a:r>
          </a:p>
        </p:txBody>
      </p:sp>
      <p:pic>
        <p:nvPicPr>
          <p:cNvPr id="2" name="Picture 1">
            <a:extLst>
              <a:ext uri="{FF2B5EF4-FFF2-40B4-BE49-F238E27FC236}">
                <a16:creationId xmlns:a16="http://schemas.microsoft.com/office/drawing/2014/main" id="{EBDA6F95-514F-C177-BC8C-582258E2B747}"/>
              </a:ext>
            </a:extLst>
          </p:cNvPr>
          <p:cNvPicPr>
            <a:picLocks noChangeAspect="1"/>
          </p:cNvPicPr>
          <p:nvPr/>
        </p:nvPicPr>
        <p:blipFill>
          <a:blip r:embed="rId4"/>
          <a:srcRect l="1726" t="10426" r="2710" b="3363"/>
          <a:stretch>
            <a:fillRect/>
          </a:stretch>
        </p:blipFill>
        <p:spPr>
          <a:xfrm>
            <a:off x="1504924" y="817217"/>
            <a:ext cx="9178836" cy="4655400"/>
          </a:xfrm>
          <a:prstGeom prst="rect">
            <a:avLst/>
          </a:prstGeom>
        </p:spPr>
      </p:pic>
      <p:sp>
        <p:nvSpPr>
          <p:cNvPr id="11" name="TextBox 10">
            <a:extLst>
              <a:ext uri="{FF2B5EF4-FFF2-40B4-BE49-F238E27FC236}">
                <a16:creationId xmlns:a16="http://schemas.microsoft.com/office/drawing/2014/main" id="{3391BC67-0F76-8EA7-7000-8B4FBCDB390A}"/>
              </a:ext>
            </a:extLst>
          </p:cNvPr>
          <p:cNvSpPr txBox="1"/>
          <p:nvPr/>
        </p:nvSpPr>
        <p:spPr>
          <a:xfrm>
            <a:off x="1566363" y="5581952"/>
            <a:ext cx="9059734" cy="438582"/>
          </a:xfrm>
          <a:prstGeom prst="rect">
            <a:avLst/>
          </a:prstGeom>
          <a:noFill/>
        </p:spPr>
        <p:txBody>
          <a:bodyPr rot="0" spcFirstLastPara="0" vertOverflow="overflow" horzOverflow="overflow" vert="horz" wrap="square" lIns="22860" tIns="11430" rIns="22860" bIns="11430" numCol="1" spcCol="0" rtlCol="0" fromWordArt="0" anchor="t" anchorCtr="0" forceAA="0" compatLnSpc="1">
            <a:prstTxWarp prst="textNoShape">
              <a:avLst/>
            </a:prstTxWarp>
            <a:spAutoFit/>
          </a:bodyPr>
          <a:lstStyle/>
          <a:p>
            <a:pPr algn="ctr" defTabSz="228600" eaLnBrk="0" fontAlgn="base" hangingPunct="0">
              <a:spcBef>
                <a:spcPct val="0"/>
              </a:spcBef>
              <a:spcAft>
                <a:spcPct val="0"/>
              </a:spcAft>
            </a:pPr>
            <a:r>
              <a:rPr lang="en-US" sz="1350" dirty="0">
                <a:solidFill>
                  <a:srgbClr val="111111"/>
                </a:solidFill>
                <a:latin typeface="Avenir Next LT Pro"/>
                <a:ea typeface="Lora"/>
                <a:cs typeface="Times"/>
              </a:rPr>
              <a:t>Controlling for how much of each week was clinic vs. inpatient, three shifts stay statistically real: </a:t>
            </a:r>
            <a:r>
              <a:rPr lang="en-US" sz="1350" b="1" dirty="0">
                <a:solidFill>
                  <a:srgbClr val="111111"/>
                </a:solidFill>
                <a:latin typeface="Avenir Next LT Pro"/>
                <a:ea typeface="Lora"/>
                <a:cs typeface="Times"/>
              </a:rPr>
              <a:t>more ambulatory time, less inpatient time, and more ambulatory chart review</a:t>
            </a:r>
            <a:r>
              <a:rPr lang="en-US" sz="1350" dirty="0">
                <a:solidFill>
                  <a:srgbClr val="111111"/>
                </a:solidFill>
                <a:latin typeface="Avenir Next LT Pro"/>
                <a:ea typeface="Lora"/>
                <a:cs typeface="Times"/>
              </a:rPr>
              <a:t>; the rest are not distinguishable from chance</a:t>
            </a:r>
            <a:endParaRPr lang="en-US" sz="1350">
              <a:solidFill>
                <a:prstClr val="black"/>
              </a:solidFill>
              <a:latin typeface="Avenir Next LT Pro"/>
            </a:endParaRPr>
          </a:p>
        </p:txBody>
      </p:sp>
    </p:spTree>
    <p:extLst>
      <p:ext uri="{BB962C8B-B14F-4D97-AF65-F5344CB8AC3E}">
        <p14:creationId xmlns:p14="http://schemas.microsoft.com/office/powerpoint/2010/main" val="33831686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20A50-1525-FFF0-0112-8DF3AEDA50E3}"/>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63F7FA66-A42C-31EE-A3D4-C30CB9F80885}"/>
              </a:ext>
            </a:extLst>
          </p:cNvPr>
          <p:cNvPicPr>
            <a:picLocks noChangeAspect="1"/>
          </p:cNvPicPr>
          <p:nvPr/>
        </p:nvPicPr>
        <p:blipFill>
          <a:blip r:embed="rId3"/>
          <a:stretch>
            <a:fillRect/>
          </a:stretch>
        </p:blipFill>
        <p:spPr>
          <a:xfrm>
            <a:off x="9682038" y="6128753"/>
            <a:ext cx="992210" cy="315495"/>
          </a:xfrm>
          <a:prstGeom prst="rect">
            <a:avLst/>
          </a:prstGeom>
        </p:spPr>
      </p:pic>
      <p:sp>
        <p:nvSpPr>
          <p:cNvPr id="5" name="Text Box 13">
            <a:extLst>
              <a:ext uri="{FF2B5EF4-FFF2-40B4-BE49-F238E27FC236}">
                <a16:creationId xmlns:a16="http://schemas.microsoft.com/office/drawing/2014/main" id="{76672CFF-C1C5-2999-96A3-389B08FEED97}"/>
              </a:ext>
            </a:extLst>
          </p:cNvPr>
          <p:cNvSpPr txBox="1">
            <a:spLocks noChangeArrowheads="1"/>
          </p:cNvSpPr>
          <p:nvPr/>
        </p:nvSpPr>
        <p:spPr bwMode="auto">
          <a:xfrm>
            <a:off x="1483178" y="225203"/>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Results   </a:t>
            </a:r>
          </a:p>
        </p:txBody>
      </p:sp>
      <p:pic>
        <p:nvPicPr>
          <p:cNvPr id="2" name="Picture 1">
            <a:extLst>
              <a:ext uri="{FF2B5EF4-FFF2-40B4-BE49-F238E27FC236}">
                <a16:creationId xmlns:a16="http://schemas.microsoft.com/office/drawing/2014/main" id="{A0D61FB8-07B4-2EC3-422E-03D7B300DADE}"/>
              </a:ext>
            </a:extLst>
          </p:cNvPr>
          <p:cNvPicPr>
            <a:picLocks noChangeAspect="1"/>
          </p:cNvPicPr>
          <p:nvPr/>
        </p:nvPicPr>
        <p:blipFill>
          <a:blip r:embed="rId4"/>
          <a:srcRect t="10714" r="-32" b="6818"/>
          <a:stretch>
            <a:fillRect/>
          </a:stretch>
        </p:blipFill>
        <p:spPr>
          <a:xfrm>
            <a:off x="1289350" y="868095"/>
            <a:ext cx="9607826" cy="4609819"/>
          </a:xfrm>
          <a:prstGeom prst="rect">
            <a:avLst/>
          </a:prstGeom>
        </p:spPr>
      </p:pic>
      <p:sp>
        <p:nvSpPr>
          <p:cNvPr id="6" name="TextBox 5">
            <a:extLst>
              <a:ext uri="{FF2B5EF4-FFF2-40B4-BE49-F238E27FC236}">
                <a16:creationId xmlns:a16="http://schemas.microsoft.com/office/drawing/2014/main" id="{70924DCD-B608-B605-54F6-A04BB0C1F2F3}"/>
              </a:ext>
            </a:extLst>
          </p:cNvPr>
          <p:cNvSpPr txBox="1"/>
          <p:nvPr/>
        </p:nvSpPr>
        <p:spPr>
          <a:xfrm>
            <a:off x="1590567" y="5479143"/>
            <a:ext cx="9059734" cy="646331"/>
          </a:xfrm>
          <a:prstGeom prst="rect">
            <a:avLst/>
          </a:prstGeom>
          <a:noFill/>
        </p:spPr>
        <p:txBody>
          <a:bodyPr rot="0" spcFirstLastPara="0" vertOverflow="overflow" horzOverflow="overflow" vert="horz" wrap="square" lIns="22860" tIns="11430" rIns="22860" bIns="11430" numCol="1" spcCol="0" rtlCol="0" fromWordArt="0" anchor="t" anchorCtr="0" forceAA="0" compatLnSpc="1">
            <a:prstTxWarp prst="textNoShape">
              <a:avLst/>
            </a:prstTxWarp>
            <a:spAutoFit/>
          </a:bodyPr>
          <a:lstStyle/>
          <a:p>
            <a:pPr algn="ctr" defTabSz="228600" eaLnBrk="0" fontAlgn="base" hangingPunct="0">
              <a:spcBef>
                <a:spcPct val="0"/>
              </a:spcBef>
              <a:spcAft>
                <a:spcPct val="0"/>
              </a:spcAft>
            </a:pPr>
            <a:r>
              <a:rPr lang="en-US" sz="1350" dirty="0">
                <a:solidFill>
                  <a:srgbClr val="111111"/>
                </a:solidFill>
                <a:latin typeface="Avenir Next LT Pro"/>
                <a:ea typeface="Lora"/>
                <a:cs typeface="Times"/>
              </a:rPr>
              <a:t>Colorectal Cancer Screening and Annual Wellness Visit</a:t>
            </a:r>
            <a:r>
              <a:rPr lang="en-US" sz="1350" b="1" dirty="0">
                <a:solidFill>
                  <a:srgbClr val="111111"/>
                </a:solidFill>
                <a:latin typeface="Avenir Next LT Pro"/>
                <a:ea typeface="Lora"/>
                <a:cs typeface="Times"/>
              </a:rPr>
              <a:t> improved and held</a:t>
            </a:r>
            <a:r>
              <a:rPr lang="en-US" sz="1350" dirty="0">
                <a:solidFill>
                  <a:srgbClr val="111111"/>
                </a:solidFill>
                <a:latin typeface="Avenir Next LT Pro"/>
                <a:ea typeface="Lora"/>
                <a:cs typeface="Times"/>
              </a:rPr>
              <a:t>; Depression Screening </a:t>
            </a:r>
            <a:r>
              <a:rPr lang="en-US" sz="1350" b="1" dirty="0">
                <a:solidFill>
                  <a:srgbClr val="111111"/>
                </a:solidFill>
                <a:latin typeface="Avenir Next LT Pro"/>
                <a:ea typeface="Lora"/>
                <a:cs typeface="Times"/>
              </a:rPr>
              <a:t>stayed flat</a:t>
            </a:r>
            <a:r>
              <a:rPr lang="en-US" sz="1350" dirty="0">
                <a:solidFill>
                  <a:srgbClr val="111111"/>
                </a:solidFill>
                <a:latin typeface="Avenir Next LT Pro"/>
                <a:ea typeface="Lora"/>
                <a:cs typeface="Times"/>
              </a:rPr>
              <a:t> near ceiling, while Diabetic Bundle and Pneumococcal Vaccination </a:t>
            </a:r>
            <a:r>
              <a:rPr lang="en-US" sz="1350" b="1" dirty="0">
                <a:solidFill>
                  <a:srgbClr val="111111"/>
                </a:solidFill>
                <a:latin typeface="Avenir Next LT Pro"/>
                <a:ea typeface="Lora"/>
                <a:cs typeface="Times"/>
              </a:rPr>
              <a:t>slipped slightly</a:t>
            </a:r>
            <a:r>
              <a:rPr lang="en-US" sz="1350" dirty="0">
                <a:solidFill>
                  <a:srgbClr val="111111"/>
                </a:solidFill>
                <a:latin typeface="Avenir Next LT Pro"/>
                <a:ea typeface="Lora"/>
                <a:cs typeface="Times"/>
              </a:rPr>
              <a:t>: a mixed, not uniform, quality picture</a:t>
            </a:r>
            <a:endParaRPr lang="en-US" sz="1350" dirty="0">
              <a:solidFill>
                <a:prstClr val="black"/>
              </a:solidFill>
              <a:latin typeface="Avenir Next LT Pro"/>
            </a:endParaRPr>
          </a:p>
        </p:txBody>
      </p:sp>
    </p:spTree>
    <p:extLst>
      <p:ext uri="{BB962C8B-B14F-4D97-AF65-F5344CB8AC3E}">
        <p14:creationId xmlns:p14="http://schemas.microsoft.com/office/powerpoint/2010/main" val="29674526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CAA60-B5EB-A0E6-20B2-87945FB2F7C1}"/>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F9C61497-46A8-42F7-8F7E-95BD8DACC038}"/>
              </a:ext>
            </a:extLst>
          </p:cNvPr>
          <p:cNvPicPr>
            <a:picLocks noChangeAspect="1"/>
          </p:cNvPicPr>
          <p:nvPr/>
        </p:nvPicPr>
        <p:blipFill>
          <a:blip r:embed="rId3"/>
          <a:stretch>
            <a:fillRect/>
          </a:stretch>
        </p:blipFill>
        <p:spPr>
          <a:xfrm>
            <a:off x="9682038" y="6128753"/>
            <a:ext cx="992210" cy="315495"/>
          </a:xfrm>
          <a:prstGeom prst="rect">
            <a:avLst/>
          </a:prstGeom>
        </p:spPr>
      </p:pic>
      <p:sp>
        <p:nvSpPr>
          <p:cNvPr id="5" name="Text Box 13">
            <a:extLst>
              <a:ext uri="{FF2B5EF4-FFF2-40B4-BE49-F238E27FC236}">
                <a16:creationId xmlns:a16="http://schemas.microsoft.com/office/drawing/2014/main" id="{301FB3B0-6974-A96F-005B-3FBB89674DC2}"/>
              </a:ext>
            </a:extLst>
          </p:cNvPr>
          <p:cNvSpPr txBox="1">
            <a:spLocks noChangeArrowheads="1"/>
          </p:cNvSpPr>
          <p:nvPr/>
        </p:nvSpPr>
        <p:spPr bwMode="auto">
          <a:xfrm>
            <a:off x="1483178" y="225203"/>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Results   </a:t>
            </a:r>
          </a:p>
        </p:txBody>
      </p:sp>
      <p:pic>
        <p:nvPicPr>
          <p:cNvPr id="4" name="Picture 3">
            <a:extLst>
              <a:ext uri="{FF2B5EF4-FFF2-40B4-BE49-F238E27FC236}">
                <a16:creationId xmlns:a16="http://schemas.microsoft.com/office/drawing/2014/main" id="{67A90575-5104-843B-20B0-66E8AF7D5023}"/>
              </a:ext>
            </a:extLst>
          </p:cNvPr>
          <p:cNvPicPr>
            <a:picLocks noChangeAspect="1"/>
          </p:cNvPicPr>
          <p:nvPr/>
        </p:nvPicPr>
        <p:blipFill>
          <a:blip r:embed="rId4"/>
          <a:srcRect l="-126" t="11422" r="157" b="6383"/>
          <a:stretch>
            <a:fillRect/>
          </a:stretch>
        </p:blipFill>
        <p:spPr>
          <a:xfrm>
            <a:off x="1295396" y="916477"/>
            <a:ext cx="9601775" cy="4438521"/>
          </a:xfrm>
          <a:prstGeom prst="rect">
            <a:avLst/>
          </a:prstGeom>
        </p:spPr>
      </p:pic>
      <p:sp>
        <p:nvSpPr>
          <p:cNvPr id="6" name="TextBox 5">
            <a:extLst>
              <a:ext uri="{FF2B5EF4-FFF2-40B4-BE49-F238E27FC236}">
                <a16:creationId xmlns:a16="http://schemas.microsoft.com/office/drawing/2014/main" id="{2CDDE10E-0A9B-0476-5169-CAE28DFC516E}"/>
              </a:ext>
            </a:extLst>
          </p:cNvPr>
          <p:cNvSpPr txBox="1"/>
          <p:nvPr/>
        </p:nvSpPr>
        <p:spPr>
          <a:xfrm>
            <a:off x="1566382" y="5551714"/>
            <a:ext cx="9059734" cy="438582"/>
          </a:xfrm>
          <a:prstGeom prst="rect">
            <a:avLst/>
          </a:prstGeom>
          <a:noFill/>
        </p:spPr>
        <p:txBody>
          <a:bodyPr rot="0" spcFirstLastPara="0" vertOverflow="overflow" horzOverflow="overflow" vert="horz" wrap="square" lIns="22860" tIns="11430" rIns="22860" bIns="11430" numCol="1" spcCol="0" rtlCol="0" fromWordArt="0" anchor="t" anchorCtr="0" forceAA="0" compatLnSpc="1">
            <a:prstTxWarp prst="textNoShape">
              <a:avLst/>
            </a:prstTxWarp>
            <a:spAutoFit/>
          </a:bodyPr>
          <a:lstStyle/>
          <a:p>
            <a:pPr defTabSz="228600" eaLnBrk="0" fontAlgn="base" hangingPunct="0">
              <a:spcBef>
                <a:spcPct val="0"/>
              </a:spcBef>
              <a:spcAft>
                <a:spcPct val="0"/>
              </a:spcAft>
            </a:pPr>
            <a:r>
              <a:rPr lang="en-US" sz="1350" dirty="0">
                <a:solidFill>
                  <a:srgbClr val="111111"/>
                </a:solidFill>
                <a:latin typeface="Avenir Next LT Pro"/>
                <a:ea typeface="Lora"/>
                <a:cs typeface="Times"/>
              </a:rPr>
              <a:t>Self-reported burnout </a:t>
            </a:r>
            <a:r>
              <a:rPr lang="en-US" sz="1350" b="1" dirty="0">
                <a:solidFill>
                  <a:srgbClr val="111111"/>
                </a:solidFill>
                <a:latin typeface="Avenir Next LT Pro"/>
                <a:ea typeface="Lora"/>
                <a:cs typeface="Times"/>
              </a:rPr>
              <a:t>fell by more than half</a:t>
            </a:r>
            <a:r>
              <a:rPr lang="en-US" sz="1350" dirty="0">
                <a:solidFill>
                  <a:srgbClr val="111111"/>
                </a:solidFill>
                <a:latin typeface="Avenir Next LT Pro"/>
                <a:ea typeface="Lora"/>
                <a:cs typeface="Times"/>
              </a:rPr>
              <a:t> over two years while overall program rating </a:t>
            </a:r>
            <a:r>
              <a:rPr lang="en-US" sz="1350" b="1" dirty="0">
                <a:solidFill>
                  <a:srgbClr val="111111"/>
                </a:solidFill>
                <a:latin typeface="Avenir Next LT Pro"/>
                <a:ea typeface="Lora"/>
                <a:cs typeface="Times"/>
              </a:rPr>
              <a:t>climbed to 100%</a:t>
            </a:r>
            <a:r>
              <a:rPr lang="en-US" sz="1350" dirty="0">
                <a:solidFill>
                  <a:srgbClr val="111111"/>
                </a:solidFill>
                <a:latin typeface="Avenir Next LT Pro"/>
                <a:ea typeface="Lora"/>
                <a:cs typeface="Times"/>
              </a:rPr>
              <a:t>,</a:t>
            </a:r>
            <a:r>
              <a:rPr lang="en-US" sz="1350" b="1" dirty="0">
                <a:solidFill>
                  <a:srgbClr val="111111"/>
                </a:solidFill>
                <a:latin typeface="Avenir Next LT Pro"/>
                <a:ea typeface="Lora"/>
                <a:cs typeface="Times"/>
              </a:rPr>
              <a:t> </a:t>
            </a:r>
            <a:r>
              <a:rPr lang="en-US" sz="1350" dirty="0">
                <a:solidFill>
                  <a:srgbClr val="111111"/>
                </a:solidFill>
                <a:latin typeface="Avenir Next LT Pro"/>
                <a:ea typeface="Lora"/>
                <a:cs typeface="Times"/>
              </a:rPr>
              <a:t>an encouraging trend, though based on only three annual survey points</a:t>
            </a:r>
            <a:endParaRPr lang="en-US" sz="1350">
              <a:solidFill>
                <a:prstClr val="black"/>
              </a:solidFill>
              <a:latin typeface="Avenir Next LT Pro"/>
            </a:endParaRPr>
          </a:p>
        </p:txBody>
      </p:sp>
    </p:spTree>
    <p:extLst>
      <p:ext uri="{BB962C8B-B14F-4D97-AF65-F5344CB8AC3E}">
        <p14:creationId xmlns:p14="http://schemas.microsoft.com/office/powerpoint/2010/main" val="2716399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83195"/>
            <a:ext cx="10460736" cy="4684996"/>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de-DE" sz="3200" dirty="0">
                <a:solidFill>
                  <a:srgbClr val="92D050"/>
                </a:solidFill>
              </a:rPr>
              <a:t>Guthrie Robert Packer Hospital</a:t>
            </a:r>
            <a:br>
              <a:rPr lang="de-DE" sz="3200" dirty="0">
                <a:solidFill>
                  <a:srgbClr val="92D050"/>
                </a:solidFill>
              </a:rPr>
            </a:br>
            <a:r>
              <a:rPr lang="de-DE" sz="3200" dirty="0">
                <a:solidFill>
                  <a:srgbClr val="92D050"/>
                </a:solidFill>
              </a:rPr>
              <a:t>Inbasket</a:t>
            </a:r>
            <a:br>
              <a:rPr lang="de-DE" sz="3200" dirty="0">
                <a:solidFill>
                  <a:srgbClr val="92D050"/>
                </a:solidFill>
              </a:rPr>
            </a:br>
            <a:br>
              <a:rPr lang="en-US" sz="3200" dirty="0">
                <a:solidFill>
                  <a:srgbClr val="92D050"/>
                </a:solidFill>
              </a:rPr>
            </a:br>
            <a:br>
              <a:rPr lang="en-US" sz="3200" dirty="0">
                <a:solidFill>
                  <a:schemeClr val="accent6"/>
                </a:solidFill>
              </a:rPr>
            </a:br>
            <a:endParaRPr lang="en-US" sz="3200" dirty="0">
              <a:solidFill>
                <a:schemeClr val="accent6"/>
              </a:solidFill>
            </a:endParaRPr>
          </a:p>
        </p:txBody>
      </p:sp>
    </p:spTree>
    <p:extLst>
      <p:ext uri="{BB962C8B-B14F-4D97-AF65-F5344CB8AC3E}">
        <p14:creationId xmlns:p14="http://schemas.microsoft.com/office/powerpoint/2010/main" val="1521056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43" name="Text Box 15">
            <a:extLst>
              <a:ext uri="{FF2B5EF4-FFF2-40B4-BE49-F238E27FC236}">
                <a16:creationId xmlns:a16="http://schemas.microsoft.com/office/drawing/2014/main" id="{07CA5840-7A30-0115-D1D6-99252073160D}"/>
              </a:ext>
            </a:extLst>
          </p:cNvPr>
          <p:cNvSpPr txBox="1">
            <a:spLocks noChangeArrowheads="1"/>
          </p:cNvSpPr>
          <p:nvPr/>
        </p:nvSpPr>
        <p:spPr bwMode="auto">
          <a:xfrm>
            <a:off x="2620386" y="114300"/>
            <a:ext cx="6599573" cy="702644"/>
          </a:xfrm>
          <a:prstGeom prst="rect">
            <a:avLst/>
          </a:prstGeom>
          <a:noFill/>
          <a:ln w="9525">
            <a:noFill/>
            <a:miter lim="800000"/>
            <a:headEnd/>
            <a:tailEnd/>
          </a:ln>
          <a:effectLst/>
        </p:spPr>
        <p:txBody>
          <a:bodyPr wrap="square" lIns="22860" tIns="11430" rIns="22860" bIns="11430" anchor="t">
            <a:noAutofit/>
          </a:bodyPr>
          <a:lstStyle/>
          <a:p>
            <a:pPr algn="ctr" defTabSz="940594" eaLnBrk="0" fontAlgn="base" hangingPunct="0">
              <a:spcAft>
                <a:spcPct val="0"/>
              </a:spcAft>
              <a:defRPr/>
            </a:pPr>
            <a:r>
              <a:rPr lang="en-US" sz="1500" b="1">
                <a:solidFill>
                  <a:prstClr val="black"/>
                </a:solidFill>
                <a:latin typeface="Calibri"/>
                <a:ea typeface="Calibri"/>
                <a:cs typeface="Calibri"/>
              </a:rPr>
              <a:t>Rewiring the Workflow: Optimizing the Clinical Learning Environment through Epic® In-Basket Management in IM Resident Clinic</a:t>
            </a:r>
            <a:endParaRPr lang="en-US" sz="1500">
              <a:solidFill>
                <a:prstClr val="black"/>
              </a:solidFill>
              <a:latin typeface="Times" panose="02020603050405020304"/>
              <a:cs typeface="Times"/>
            </a:endParaRPr>
          </a:p>
        </p:txBody>
      </p:sp>
      <p:grpSp>
        <p:nvGrpSpPr>
          <p:cNvPr id="5126" name="Group 6">
            <a:extLst>
              <a:ext uri="{FF2B5EF4-FFF2-40B4-BE49-F238E27FC236}">
                <a16:creationId xmlns:a16="http://schemas.microsoft.com/office/drawing/2014/main" id="{4CE91FC2-623D-EA2B-9450-DBA03432F231}"/>
              </a:ext>
            </a:extLst>
          </p:cNvPr>
          <p:cNvGrpSpPr>
            <a:grpSpLocks/>
          </p:cNvGrpSpPr>
          <p:nvPr/>
        </p:nvGrpSpPr>
        <p:grpSpPr bwMode="auto">
          <a:xfrm>
            <a:off x="7669885" y="3517164"/>
            <a:ext cx="3100509" cy="2751304"/>
            <a:chOff x="13281336" y="827143"/>
            <a:chExt cx="12400289" cy="11006890"/>
          </a:xfrm>
        </p:grpSpPr>
        <p:sp>
          <p:nvSpPr>
            <p:cNvPr id="5145" name="Text Box 13">
              <a:extLst>
                <a:ext uri="{FF2B5EF4-FFF2-40B4-BE49-F238E27FC236}">
                  <a16:creationId xmlns:a16="http://schemas.microsoft.com/office/drawing/2014/main" id="{CFED8431-69AC-4D76-270C-FCC5503F8F8F}"/>
                </a:ext>
              </a:extLst>
            </p:cNvPr>
            <p:cNvSpPr txBox="1">
              <a:spLocks noChangeArrowheads="1"/>
            </p:cNvSpPr>
            <p:nvPr/>
          </p:nvSpPr>
          <p:spPr bwMode="auto">
            <a:xfrm>
              <a:off x="13281336" y="827143"/>
              <a:ext cx="12390282" cy="2678063"/>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a:solidFill>
                    <a:prstClr val="white"/>
                  </a:solidFill>
                  <a:latin typeface="Calibri" panose="020F0502020204030204" pitchFamily="34" charset="0"/>
                </a:rPr>
                <a:t>Discussion</a:t>
              </a:r>
            </a:p>
            <a:p>
              <a:pPr algn="ctr" defTabSz="940594" eaLnBrk="0" fontAlgn="base" hangingPunct="0">
                <a:spcBef>
                  <a:spcPct val="50000"/>
                </a:spcBef>
                <a:spcAft>
                  <a:spcPct val="0"/>
                </a:spcAft>
                <a:buNone/>
              </a:pPr>
              <a:endParaRPr lang="en-US" altLang="en-US" sz="1500" b="1">
                <a:solidFill>
                  <a:prstClr val="white"/>
                </a:solidFill>
                <a:latin typeface="Calibri" panose="020F0502020204030204" pitchFamily="34" charset="0"/>
              </a:endParaRPr>
            </a:p>
          </p:txBody>
        </p:sp>
        <p:sp>
          <p:nvSpPr>
            <p:cNvPr id="5150" name="Text Box 1283">
              <a:extLst>
                <a:ext uri="{FF2B5EF4-FFF2-40B4-BE49-F238E27FC236}">
                  <a16:creationId xmlns:a16="http://schemas.microsoft.com/office/drawing/2014/main" id="{801F6E59-14C5-7E57-0476-A5ECE881ABAB}"/>
                </a:ext>
              </a:extLst>
            </p:cNvPr>
            <p:cNvSpPr txBox="1">
              <a:spLocks noChangeArrowheads="1"/>
            </p:cNvSpPr>
            <p:nvPr/>
          </p:nvSpPr>
          <p:spPr bwMode="auto">
            <a:xfrm>
              <a:off x="13298798" y="2251492"/>
              <a:ext cx="12382827" cy="9582541"/>
            </a:xfrm>
            <a:prstGeom prst="rect">
              <a:avLst/>
            </a:prstGeom>
            <a:solidFill>
              <a:schemeClr val="bg1"/>
            </a:solidFill>
            <a:ln w="9525">
              <a:solidFill>
                <a:schemeClr val="tx1"/>
              </a:solidFill>
              <a:miter lim="800000"/>
              <a:headEnd/>
              <a:tailEnd/>
            </a:ln>
          </p:spPr>
          <p:txBody>
            <a:bodyPr wrap="square" lIns="22860" tIns="11430" rIns="22860" bIns="11430" anchor="t">
              <a:spAutoFit/>
            </a:bodyPr>
            <a:lstStyle>
              <a:lvl1pPr marL="457200"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marL="300038" indent="-185738" defTabSz="940594" eaLnBrk="0" fontAlgn="base" hangingPunct="0">
                <a:spcAft>
                  <a:spcPct val="0"/>
                </a:spcAft>
                <a:buFontTx/>
                <a:buAutoNum type="alphaUcPeriod"/>
              </a:pPr>
              <a:r>
                <a:rPr lang="en-US" sz="900" b="1">
                  <a:solidFill>
                    <a:prstClr val="black"/>
                  </a:solidFill>
                  <a:latin typeface="Georgia"/>
                  <a:ea typeface="Calibri"/>
                  <a:cs typeface="Calibri"/>
                </a:rPr>
                <a:t>Critical Next Steps</a:t>
              </a:r>
              <a:endParaRPr lang="en-US" sz="900">
                <a:solidFill>
                  <a:prstClr val="black"/>
                </a:solidFill>
                <a:latin typeface="Georgia"/>
                <a:ea typeface="Calibri"/>
                <a:cs typeface="Calibri"/>
              </a:endParaRPr>
            </a:p>
            <a:p>
              <a:pPr marL="0" defTabSz="940594" eaLnBrk="0" fontAlgn="base" hangingPunct="0">
                <a:spcAft>
                  <a:spcPct val="0"/>
                </a:spcAft>
                <a:buNone/>
              </a:pPr>
              <a:r>
                <a:rPr lang="en-US" sz="900">
                  <a:solidFill>
                    <a:srgbClr val="1A1A1A"/>
                  </a:solidFill>
                  <a:latin typeface="Georgia"/>
                  <a:ea typeface="Calibri"/>
                  <a:cs typeface="Calibri"/>
                </a:rPr>
                <a:t>1. Complete PDSA Cycle 2 and audit missed/delayed critical results.</a:t>
              </a:r>
              <a:endParaRPr lang="en-US" sz="900">
                <a:solidFill>
                  <a:prstClr val="black"/>
                </a:solidFill>
                <a:latin typeface="Georgia"/>
                <a:ea typeface="Calibri"/>
                <a:cs typeface="Calibri"/>
              </a:endParaRPr>
            </a:p>
            <a:p>
              <a:pPr marL="0" defTabSz="940594" eaLnBrk="0" fontAlgn="base" hangingPunct="0">
                <a:spcAft>
                  <a:spcPct val="0"/>
                </a:spcAft>
                <a:buNone/>
              </a:pPr>
              <a:r>
                <a:rPr lang="en-US" sz="900">
                  <a:solidFill>
                    <a:srgbClr val="1A1A1A"/>
                  </a:solidFill>
                  <a:latin typeface="Georgia"/>
                  <a:ea typeface="Calibri"/>
                  <a:cs typeface="Calibri"/>
                </a:rPr>
                <a:t>2. Assess resident well-being and compare PGY-1 to PGY-3 outcomes.</a:t>
              </a:r>
              <a:endParaRPr lang="en-US" sz="900">
                <a:solidFill>
                  <a:prstClr val="black"/>
                </a:solidFill>
                <a:latin typeface="Georgia"/>
                <a:ea typeface="Calibri"/>
                <a:cs typeface="Calibri"/>
              </a:endParaRPr>
            </a:p>
            <a:p>
              <a:pPr marL="114300" defTabSz="940594" eaLnBrk="0" fontAlgn="base" hangingPunct="0">
                <a:spcAft>
                  <a:spcPct val="0"/>
                </a:spcAft>
                <a:buNone/>
              </a:pPr>
              <a:r>
                <a:rPr lang="en-US" sz="900" b="1">
                  <a:solidFill>
                    <a:prstClr val="black"/>
                  </a:solidFill>
                  <a:latin typeface="Georgia"/>
                  <a:ea typeface="Calibri"/>
                  <a:cs typeface="Calibri"/>
                </a:rPr>
                <a:t>B. Project Status</a:t>
              </a:r>
            </a:p>
            <a:p>
              <a:pPr marL="0" defTabSz="940594" eaLnBrk="0" fontAlgn="base" hangingPunct="0">
                <a:spcAft>
                  <a:spcPct val="0"/>
                </a:spcAft>
                <a:buNone/>
              </a:pPr>
              <a:r>
                <a:rPr lang="en-US" sz="900">
                  <a:solidFill>
                    <a:srgbClr val="1A1A1A"/>
                  </a:solidFill>
                  <a:latin typeface="Georgia"/>
                  <a:ea typeface="Calibri"/>
                  <a:cs typeface="Calibri"/>
                </a:rPr>
                <a:t>1  Cycle 1: Completed | Cycle 2: In progress, ~6 months elapsed.</a:t>
              </a:r>
              <a:endParaRPr lang="en-US" sz="900">
                <a:solidFill>
                  <a:prstClr val="black"/>
                </a:solidFill>
                <a:latin typeface="Georgia"/>
                <a:ea typeface="Calibri"/>
                <a:cs typeface="Calibri"/>
              </a:endParaRPr>
            </a:p>
            <a:p>
              <a:pPr marL="114300" defTabSz="940594" eaLnBrk="0" fontAlgn="base" hangingPunct="0">
                <a:spcAft>
                  <a:spcPct val="0"/>
                </a:spcAft>
                <a:buNone/>
              </a:pPr>
              <a:r>
                <a:rPr lang="en-US" sz="900" b="1">
                  <a:solidFill>
                    <a:prstClr val="black"/>
                  </a:solidFill>
                  <a:latin typeface="Georgia"/>
                  <a:ea typeface="Calibri"/>
                  <a:cs typeface="Calibri"/>
                </a:rPr>
                <a:t>C. Areas for Guidance</a:t>
              </a:r>
            </a:p>
            <a:p>
              <a:pPr marL="0" defTabSz="940594" eaLnBrk="0" fontAlgn="base" hangingPunct="0">
                <a:spcAft>
                  <a:spcPct val="0"/>
                </a:spcAft>
                <a:buNone/>
              </a:pPr>
              <a:r>
                <a:rPr lang="en-US" sz="900">
                  <a:solidFill>
                    <a:srgbClr val="1A1A1A"/>
                  </a:solidFill>
                  <a:latin typeface="Georgia"/>
                  <a:ea typeface="Calibri"/>
                  <a:cs typeface="Calibri"/>
                </a:rPr>
                <a:t>1 Optimize in-basket configuration and reduce message noise.</a:t>
              </a:r>
              <a:endParaRPr lang="en-US" sz="900">
                <a:solidFill>
                  <a:prstClr val="black"/>
                </a:solidFill>
                <a:latin typeface="Georgia"/>
                <a:ea typeface="Calibri"/>
                <a:cs typeface="Calibri"/>
              </a:endParaRPr>
            </a:p>
            <a:p>
              <a:pPr marL="0" defTabSz="940594" eaLnBrk="0" fontAlgn="base" hangingPunct="0">
                <a:spcAft>
                  <a:spcPct val="0"/>
                </a:spcAft>
                <a:buNone/>
              </a:pPr>
              <a:r>
                <a:rPr lang="en-US" sz="900">
                  <a:solidFill>
                    <a:srgbClr val="1A1A1A"/>
                  </a:solidFill>
                  <a:latin typeface="Georgia"/>
                  <a:ea typeface="Calibri"/>
                  <a:cs typeface="Calibri"/>
                </a:rPr>
                <a:t>2 Benchmark metrics and evaluate AI-assisted triage.</a:t>
              </a:r>
              <a:endParaRPr lang="en-US" sz="900">
                <a:solidFill>
                  <a:prstClr val="black"/>
                </a:solidFill>
                <a:latin typeface="Georgia"/>
                <a:ea typeface="Calibri"/>
                <a:cs typeface="Calibri"/>
              </a:endParaRPr>
            </a:p>
            <a:p>
              <a:pPr marL="0" defTabSz="940594" eaLnBrk="0" fontAlgn="base" hangingPunct="0">
                <a:spcAft>
                  <a:spcPct val="0"/>
                </a:spcAft>
                <a:buNone/>
              </a:pPr>
              <a:r>
                <a:rPr lang="en-US" sz="900">
                  <a:solidFill>
                    <a:srgbClr val="1A1A1A"/>
                  </a:solidFill>
                  <a:latin typeface="Georgia"/>
                  <a:ea typeface="Calibri"/>
                  <a:cs typeface="Calibri"/>
                </a:rPr>
                <a:t>3 Address Cycle 2 trends and ensure medicolegal compliance.</a:t>
              </a:r>
              <a:endParaRPr lang="en-US" sz="900">
                <a:solidFill>
                  <a:prstClr val="black"/>
                </a:solidFill>
                <a:latin typeface="Georgia"/>
                <a:ea typeface="Calibri"/>
                <a:cs typeface="Calibri"/>
              </a:endParaRPr>
            </a:p>
            <a:p>
              <a:pPr marL="0" defTabSz="940594" eaLnBrk="0" fontAlgn="base" hangingPunct="0">
                <a:spcBef>
                  <a:spcPct val="25000"/>
                </a:spcBef>
                <a:spcAft>
                  <a:spcPct val="0"/>
                </a:spcAft>
                <a:buNone/>
              </a:pPr>
              <a:endParaRPr lang="en-US" sz="1100" b="1">
                <a:solidFill>
                  <a:srgbClr val="1A1A1A"/>
                </a:solidFill>
                <a:latin typeface="Calibri"/>
                <a:ea typeface="Calibri"/>
                <a:cs typeface="Calibri"/>
              </a:endParaRPr>
            </a:p>
          </p:txBody>
        </p:sp>
      </p:grpSp>
      <p:grpSp>
        <p:nvGrpSpPr>
          <p:cNvPr id="5127" name="Group 11">
            <a:extLst>
              <a:ext uri="{FF2B5EF4-FFF2-40B4-BE49-F238E27FC236}">
                <a16:creationId xmlns:a16="http://schemas.microsoft.com/office/drawing/2014/main" id="{1B01CC1A-157F-9F4D-2366-96689E9B7628}"/>
              </a:ext>
            </a:extLst>
          </p:cNvPr>
          <p:cNvGrpSpPr>
            <a:grpSpLocks/>
          </p:cNvGrpSpPr>
          <p:nvPr/>
        </p:nvGrpSpPr>
        <p:grpSpPr bwMode="auto">
          <a:xfrm>
            <a:off x="4533900" y="1062042"/>
            <a:ext cx="3097610" cy="323165"/>
            <a:chOff x="13022102" y="10482641"/>
            <a:chExt cx="12390120" cy="958131"/>
          </a:xfrm>
        </p:grpSpPr>
        <p:sp>
          <p:nvSpPr>
            <p:cNvPr id="5143" name="Text Box 13">
              <a:extLst>
                <a:ext uri="{FF2B5EF4-FFF2-40B4-BE49-F238E27FC236}">
                  <a16:creationId xmlns:a16="http://schemas.microsoft.com/office/drawing/2014/main" id="{0CC626B3-2F52-700F-4E60-694E0C7B6CB5}"/>
                </a:ext>
              </a:extLst>
            </p:cNvPr>
            <p:cNvSpPr txBox="1">
              <a:spLocks noChangeArrowheads="1"/>
            </p:cNvSpPr>
            <p:nvPr/>
          </p:nvSpPr>
          <p:spPr bwMode="auto">
            <a:xfrm>
              <a:off x="13022102" y="10482641"/>
              <a:ext cx="12390120" cy="958131"/>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a:solidFill>
                    <a:prstClr val="white"/>
                  </a:solidFill>
                  <a:latin typeface="Calibri" panose="020F0502020204030204" pitchFamily="34" charset="0"/>
                </a:rPr>
                <a:t>Interventions/Changes</a:t>
              </a:r>
            </a:p>
          </p:txBody>
        </p:sp>
      </p:grpSp>
      <p:grpSp>
        <p:nvGrpSpPr>
          <p:cNvPr id="5128" name="Group 12">
            <a:extLst>
              <a:ext uri="{FF2B5EF4-FFF2-40B4-BE49-F238E27FC236}">
                <a16:creationId xmlns:a16="http://schemas.microsoft.com/office/drawing/2014/main" id="{6C9114F7-3015-785B-172A-6E45103180BA}"/>
              </a:ext>
            </a:extLst>
          </p:cNvPr>
          <p:cNvGrpSpPr>
            <a:grpSpLocks/>
          </p:cNvGrpSpPr>
          <p:nvPr/>
        </p:nvGrpSpPr>
        <p:grpSpPr bwMode="auto">
          <a:xfrm>
            <a:off x="1368187" y="1017928"/>
            <a:ext cx="3101816" cy="1969632"/>
            <a:chOff x="342771" y="4735896"/>
            <a:chExt cx="12408537" cy="7879888"/>
          </a:xfrm>
        </p:grpSpPr>
        <p:sp>
          <p:nvSpPr>
            <p:cNvPr id="5141" name="Text Box 13">
              <a:extLst>
                <a:ext uri="{FF2B5EF4-FFF2-40B4-BE49-F238E27FC236}">
                  <a16:creationId xmlns:a16="http://schemas.microsoft.com/office/drawing/2014/main" id="{D96C6336-C1D7-41B0-DEB0-AFAD0A7EFE3D}"/>
                </a:ext>
              </a:extLst>
            </p:cNvPr>
            <p:cNvSpPr txBox="1">
              <a:spLocks noChangeArrowheads="1"/>
            </p:cNvSpPr>
            <p:nvPr/>
          </p:nvSpPr>
          <p:spPr bwMode="auto">
            <a:xfrm>
              <a:off x="361189" y="4735896"/>
              <a:ext cx="12390119" cy="1292883"/>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a:solidFill>
                    <a:prstClr val="white"/>
                  </a:solidFill>
                  <a:latin typeface="Calibri" panose="020F0502020204030204" pitchFamily="34" charset="0"/>
                </a:rPr>
                <a:t>Introduction: Background &amp; Context</a:t>
              </a:r>
            </a:p>
          </p:txBody>
        </p:sp>
        <p:sp>
          <p:nvSpPr>
            <p:cNvPr id="5142" name="Text Box 1283">
              <a:extLst>
                <a:ext uri="{FF2B5EF4-FFF2-40B4-BE49-F238E27FC236}">
                  <a16:creationId xmlns:a16="http://schemas.microsoft.com/office/drawing/2014/main" id="{58FAF043-DD48-479F-D8D5-7487452C4246}"/>
                </a:ext>
              </a:extLst>
            </p:cNvPr>
            <p:cNvSpPr txBox="1">
              <a:spLocks noChangeArrowheads="1"/>
            </p:cNvSpPr>
            <p:nvPr/>
          </p:nvSpPr>
          <p:spPr bwMode="auto">
            <a:xfrm>
              <a:off x="342771" y="6206770"/>
              <a:ext cx="12345667" cy="6409014"/>
            </a:xfrm>
            <a:prstGeom prst="rect">
              <a:avLst/>
            </a:prstGeom>
            <a:solidFill>
              <a:schemeClr val="bg1"/>
            </a:solidFill>
            <a:ln w="9525">
              <a:solidFill>
                <a:schemeClr val="tx1"/>
              </a:solidFill>
              <a:miter lim="800000"/>
              <a:headEnd/>
              <a:tailEnd/>
            </a:ln>
          </p:spPr>
          <p:txBody>
            <a:bodyPr lIns="22860" tIns="11430" rIns="22860" bIns="11430" anchor="t">
              <a:spAutoFit/>
            </a:bodyPr>
            <a:lstStyle>
              <a:lvl1pPr marL="457200"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marL="114300" defTabSz="940594" eaLnBrk="0" fontAlgn="base" hangingPunct="0">
                <a:spcAft>
                  <a:spcPct val="0"/>
                </a:spcAft>
                <a:buFont typeface="Arial"/>
                <a:buChar char="•"/>
              </a:pPr>
              <a:r>
                <a:rPr lang="en-US" sz="900">
                  <a:solidFill>
                    <a:srgbClr val="1A1A1A"/>
                  </a:solidFill>
                  <a:latin typeface="Georgia"/>
                  <a:ea typeface="Calibri"/>
                  <a:cs typeface="Calibri"/>
                </a:rPr>
                <a:t>Our program transitioned from a traditional schedule to an </a:t>
              </a:r>
              <a:r>
                <a:rPr lang="en-US" sz="900" b="1">
                  <a:solidFill>
                    <a:srgbClr val="1A1A1A"/>
                  </a:solidFill>
                  <a:latin typeface="Georgia"/>
                  <a:ea typeface="Calibri"/>
                  <a:cs typeface="Calibri"/>
                </a:rPr>
                <a:t>X+Y scheduling system</a:t>
              </a:r>
              <a:r>
                <a:rPr lang="en-US" sz="900">
                  <a:solidFill>
                    <a:srgbClr val="1A1A1A"/>
                  </a:solidFill>
                  <a:latin typeface="Georgia"/>
                  <a:ea typeface="Calibri"/>
                  <a:cs typeface="Calibri"/>
                </a:rPr>
                <a:t>, alternating dedicated inpatient and outpatient blocks. </a:t>
              </a:r>
            </a:p>
            <a:p>
              <a:pPr marL="114300" defTabSz="940594" eaLnBrk="0" fontAlgn="base" hangingPunct="0">
                <a:spcAft>
                  <a:spcPct val="0"/>
                </a:spcAft>
                <a:buFont typeface="Arial"/>
                <a:buChar char="•"/>
              </a:pPr>
              <a:r>
                <a:rPr lang="en-US" sz="900">
                  <a:solidFill>
                    <a:srgbClr val="1A1A1A"/>
                  </a:solidFill>
                  <a:latin typeface="Georgia"/>
                  <a:ea typeface="Calibri"/>
                  <a:cs typeface="Calibri"/>
                </a:rPr>
                <a:t>During inpatient blocks, residents continued to receive patient messages, test results, and other in-basket tasks. With limited time to address these during busy clinical rotations, messages accumulated and the workload increased. </a:t>
              </a:r>
              <a:endParaRPr lang="en-US" sz="3300">
                <a:solidFill>
                  <a:prstClr val="black"/>
                </a:solidFill>
              </a:endParaRPr>
            </a:p>
            <a:p>
              <a:pPr marL="114300" defTabSz="940594" eaLnBrk="0" fontAlgn="base" hangingPunct="0">
                <a:spcAft>
                  <a:spcPct val="0"/>
                </a:spcAft>
                <a:buFont typeface="Arial"/>
                <a:buChar char="•"/>
              </a:pPr>
              <a:r>
                <a:rPr lang="en-US" sz="900">
                  <a:solidFill>
                    <a:srgbClr val="1A1A1A"/>
                  </a:solidFill>
                  <a:latin typeface="Georgia"/>
                  <a:ea typeface="Calibri"/>
                  <a:cs typeface="Calibri"/>
                </a:rPr>
                <a:t>To address this, we assigned one resident on an outpatient block to manage the in-baskets of all residents on busy rotations. </a:t>
              </a:r>
            </a:p>
          </p:txBody>
        </p:sp>
      </p:grpSp>
      <p:sp>
        <p:nvSpPr>
          <p:cNvPr id="5139" name="Text Box 13">
            <a:extLst>
              <a:ext uri="{FF2B5EF4-FFF2-40B4-BE49-F238E27FC236}">
                <a16:creationId xmlns:a16="http://schemas.microsoft.com/office/drawing/2014/main" id="{EDE383CA-8FED-C851-E796-DC46FFB239D7}"/>
              </a:ext>
            </a:extLst>
          </p:cNvPr>
          <p:cNvSpPr txBox="1">
            <a:spLocks noChangeArrowheads="1"/>
          </p:cNvSpPr>
          <p:nvPr/>
        </p:nvSpPr>
        <p:spPr bwMode="auto">
          <a:xfrm>
            <a:off x="4538387" y="2914773"/>
            <a:ext cx="3097610" cy="3231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a:solidFill>
                  <a:prstClr val="white"/>
                </a:solidFill>
                <a:latin typeface="Calibri" panose="020F0502020204030204" pitchFamily="34" charset="0"/>
              </a:rPr>
              <a:t>Measures</a:t>
            </a:r>
          </a:p>
        </p:txBody>
      </p:sp>
      <p:sp>
        <p:nvSpPr>
          <p:cNvPr id="5130" name="Text Box 13">
            <a:extLst>
              <a:ext uri="{FF2B5EF4-FFF2-40B4-BE49-F238E27FC236}">
                <a16:creationId xmlns:a16="http://schemas.microsoft.com/office/drawing/2014/main" id="{4675E058-5817-6131-925D-D9A617119A84}"/>
              </a:ext>
            </a:extLst>
          </p:cNvPr>
          <p:cNvSpPr txBox="1">
            <a:spLocks noChangeArrowheads="1"/>
          </p:cNvSpPr>
          <p:nvPr/>
        </p:nvSpPr>
        <p:spPr bwMode="auto">
          <a:xfrm>
            <a:off x="1391047" y="4857161"/>
            <a:ext cx="3097213" cy="3231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a:solidFill>
                  <a:prstClr val="white"/>
                </a:solidFill>
                <a:latin typeface="Calibri" panose="020F0502020204030204" pitchFamily="34" charset="0"/>
              </a:rPr>
              <a:t>Project Alignment with Organization </a:t>
            </a:r>
          </a:p>
        </p:txBody>
      </p:sp>
      <p:grpSp>
        <p:nvGrpSpPr>
          <p:cNvPr id="5131" name="Group 6">
            <a:extLst>
              <a:ext uri="{FF2B5EF4-FFF2-40B4-BE49-F238E27FC236}">
                <a16:creationId xmlns:a16="http://schemas.microsoft.com/office/drawing/2014/main" id="{1D340333-A330-376B-B136-FCAF2C999628}"/>
              </a:ext>
            </a:extLst>
          </p:cNvPr>
          <p:cNvGrpSpPr>
            <a:grpSpLocks/>
          </p:cNvGrpSpPr>
          <p:nvPr/>
        </p:nvGrpSpPr>
        <p:grpSpPr bwMode="auto">
          <a:xfrm>
            <a:off x="1384129" y="3039224"/>
            <a:ext cx="3103453" cy="1728649"/>
            <a:chOff x="7996368" y="-8506022"/>
            <a:chExt cx="12414606" cy="13749715"/>
          </a:xfrm>
        </p:grpSpPr>
        <p:sp>
          <p:nvSpPr>
            <p:cNvPr id="5137" name="Text Box 13">
              <a:extLst>
                <a:ext uri="{FF2B5EF4-FFF2-40B4-BE49-F238E27FC236}">
                  <a16:creationId xmlns:a16="http://schemas.microsoft.com/office/drawing/2014/main" id="{A6EE0F8A-36DE-0571-6890-A71DB3A52C7F}"/>
                </a:ext>
              </a:extLst>
            </p:cNvPr>
            <p:cNvSpPr txBox="1">
              <a:spLocks noChangeArrowheads="1"/>
            </p:cNvSpPr>
            <p:nvPr/>
          </p:nvSpPr>
          <p:spPr bwMode="auto">
            <a:xfrm>
              <a:off x="8074513" y="-8506022"/>
              <a:ext cx="12336461" cy="2570462"/>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a:solidFill>
                    <a:prstClr val="white"/>
                  </a:solidFill>
                  <a:latin typeface="Calibri" panose="020F0502020204030204" pitchFamily="34" charset="0"/>
                </a:rPr>
                <a:t>Aim/Objectives/Alignment</a:t>
              </a:r>
            </a:p>
          </p:txBody>
        </p:sp>
        <p:sp>
          <p:nvSpPr>
            <p:cNvPr id="37" name="Text Box 1283">
              <a:extLst>
                <a:ext uri="{FF2B5EF4-FFF2-40B4-BE49-F238E27FC236}">
                  <a16:creationId xmlns:a16="http://schemas.microsoft.com/office/drawing/2014/main" id="{2135286B-6B17-CBF0-D1BB-710B806E6D5B}"/>
                </a:ext>
              </a:extLst>
            </p:cNvPr>
            <p:cNvSpPr txBox="1">
              <a:spLocks noChangeArrowheads="1"/>
            </p:cNvSpPr>
            <p:nvPr/>
          </p:nvSpPr>
          <p:spPr bwMode="auto">
            <a:xfrm>
              <a:off x="7996368" y="-5735866"/>
              <a:ext cx="12345190" cy="10979559"/>
            </a:xfrm>
            <a:prstGeom prst="rect">
              <a:avLst/>
            </a:prstGeom>
            <a:solidFill>
              <a:schemeClr val="bg1"/>
            </a:solidFill>
            <a:ln w="9525">
              <a:solidFill>
                <a:schemeClr val="tx1"/>
              </a:solidFill>
              <a:miter lim="800000"/>
              <a:headEnd/>
              <a:tailEnd/>
            </a:ln>
          </p:spPr>
          <p:txBody>
            <a:bodyPr lIns="22860" tIns="11430" rIns="22860" bIns="11430" anchor="t">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114300" defTabSz="940594" eaLnBrk="0" fontAlgn="base" hangingPunct="0">
                <a:spcAft>
                  <a:spcPct val="0"/>
                </a:spcAft>
                <a:buFont typeface="Arial"/>
                <a:buChar char="•"/>
              </a:pPr>
              <a:r>
                <a:rPr lang="en-US" sz="900" b="1">
                  <a:solidFill>
                    <a:srgbClr val="1A1A1A"/>
                  </a:solidFill>
                  <a:latin typeface="Georgia"/>
                  <a:ea typeface="Calibri"/>
                  <a:cs typeface="Calibri"/>
                </a:rPr>
                <a:t>Primary aim:</a:t>
              </a:r>
              <a:r>
                <a:rPr lang="en-US" sz="900">
                  <a:solidFill>
                    <a:srgbClr val="1A1A1A"/>
                  </a:solidFill>
                  <a:latin typeface="Georgia"/>
                  <a:ea typeface="Calibri"/>
                  <a:cs typeface="Calibri"/>
                </a:rPr>
                <a:t> Reduce time spent managing Epic® in-basket messages. </a:t>
              </a:r>
              <a:endParaRPr lang="en-US" sz="3300">
                <a:solidFill>
                  <a:srgbClr val="000000"/>
                </a:solidFill>
                <a:latin typeface="Calibri"/>
                <a:ea typeface="Calibri"/>
                <a:cs typeface="Calibri"/>
              </a:endParaRPr>
            </a:p>
            <a:p>
              <a:pPr marL="114300" defTabSz="940594" eaLnBrk="0" fontAlgn="base" hangingPunct="0">
                <a:spcAft>
                  <a:spcPct val="0"/>
                </a:spcAft>
                <a:buFont typeface="Arial"/>
                <a:buChar char="•"/>
              </a:pPr>
              <a:r>
                <a:rPr lang="en-US" sz="900" b="1">
                  <a:solidFill>
                    <a:srgbClr val="1A1A1A"/>
                  </a:solidFill>
                  <a:latin typeface="Georgia"/>
                  <a:ea typeface="Calibri"/>
                  <a:cs typeface="Calibri"/>
                </a:rPr>
                <a:t>Workflow:</a:t>
              </a:r>
              <a:r>
                <a:rPr lang="en-US" sz="900">
                  <a:solidFill>
                    <a:srgbClr val="1A1A1A"/>
                  </a:solidFill>
                  <a:latin typeface="Georgia"/>
                  <a:ea typeface="Calibri"/>
                  <a:cs typeface="Calibri"/>
                </a:rPr>
                <a:t> Improve prioritization, remove low-value notifications, and strengthen cross-coverage. </a:t>
              </a:r>
              <a:endParaRPr lang="en-US" sz="3300">
                <a:solidFill>
                  <a:prstClr val="black"/>
                </a:solidFill>
              </a:endParaRPr>
            </a:p>
            <a:p>
              <a:pPr marL="114300" defTabSz="940594" eaLnBrk="0" fontAlgn="base" hangingPunct="0">
                <a:spcAft>
                  <a:spcPct val="0"/>
                </a:spcAft>
                <a:buFont typeface="Arial"/>
                <a:buChar char="•"/>
              </a:pPr>
              <a:r>
                <a:rPr lang="en-US" sz="900" b="1">
                  <a:solidFill>
                    <a:srgbClr val="1A1A1A"/>
                  </a:solidFill>
                  <a:latin typeface="Georgia"/>
                  <a:ea typeface="Calibri"/>
                  <a:cs typeface="Calibri"/>
                </a:rPr>
                <a:t>Safety &amp; well-being:</a:t>
              </a:r>
              <a:r>
                <a:rPr lang="en-US" sz="900">
                  <a:solidFill>
                    <a:srgbClr val="1A1A1A"/>
                  </a:solidFill>
                  <a:latin typeface="Georgia"/>
                  <a:ea typeface="Calibri"/>
                  <a:cs typeface="Calibri"/>
                </a:rPr>
                <a:t> Reduce missed urgent messages and improve resident satisfaction. </a:t>
              </a:r>
              <a:endParaRPr lang="en-US" sz="3300">
                <a:solidFill>
                  <a:prstClr val="black"/>
                </a:solidFill>
              </a:endParaRPr>
            </a:p>
            <a:p>
              <a:pPr marL="114300" defTabSz="940594" eaLnBrk="0" fontAlgn="base" hangingPunct="0">
                <a:spcAft>
                  <a:spcPct val="0"/>
                </a:spcAft>
                <a:buFont typeface="Arial"/>
                <a:buChar char="•"/>
              </a:pPr>
              <a:r>
                <a:rPr lang="en-US" sz="900" b="1">
                  <a:solidFill>
                    <a:srgbClr val="1A1A1A"/>
                  </a:solidFill>
                  <a:latin typeface="Georgia"/>
                  <a:ea typeface="Calibri"/>
                  <a:cs typeface="Calibri"/>
                </a:rPr>
                <a:t>Organizational impact:</a:t>
              </a:r>
              <a:r>
                <a:rPr lang="en-US" sz="900">
                  <a:solidFill>
                    <a:srgbClr val="1A1A1A"/>
                  </a:solidFill>
                  <a:latin typeface="Georgia"/>
                  <a:ea typeface="Calibri"/>
                  <a:cs typeface="Calibri"/>
                </a:rPr>
                <a:t> Support patient safety, timely care, provider well-being, and operational efficiency.</a:t>
              </a:r>
              <a:endParaRPr lang="en-US" sz="3300">
                <a:solidFill>
                  <a:prstClr val="black"/>
                </a:solidFill>
                <a:latin typeface="Georgia"/>
              </a:endParaRPr>
            </a:p>
            <a:p>
              <a:pPr marL="114300" defTabSz="940594" eaLnBrk="0" fontAlgn="base" hangingPunct="0">
                <a:spcAft>
                  <a:spcPct val="0"/>
                </a:spcAft>
                <a:buFont typeface="Arial"/>
                <a:buChar char="•"/>
              </a:pPr>
              <a:endParaRPr lang="en-US" sz="900">
                <a:solidFill>
                  <a:srgbClr val="1A1A1A"/>
                </a:solidFill>
                <a:latin typeface="Calibri"/>
                <a:ea typeface="Calibri"/>
                <a:cs typeface="Calibri"/>
              </a:endParaRPr>
            </a:p>
          </p:txBody>
        </p:sp>
      </p:grpSp>
      <p:sp>
        <p:nvSpPr>
          <p:cNvPr id="5132" name="Text Box 13">
            <a:extLst>
              <a:ext uri="{FF2B5EF4-FFF2-40B4-BE49-F238E27FC236}">
                <a16:creationId xmlns:a16="http://schemas.microsoft.com/office/drawing/2014/main" id="{C663AFB0-603D-069C-5D73-5FD8021B3024}"/>
              </a:ext>
            </a:extLst>
          </p:cNvPr>
          <p:cNvSpPr txBox="1">
            <a:spLocks noChangeArrowheads="1"/>
          </p:cNvSpPr>
          <p:nvPr/>
        </p:nvSpPr>
        <p:spPr bwMode="auto">
          <a:xfrm>
            <a:off x="7674372" y="1073547"/>
            <a:ext cx="3097609" cy="3231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a:solidFill>
                  <a:prstClr val="white"/>
                </a:solidFill>
                <a:latin typeface="Calibri" panose="020F0502020204030204" pitchFamily="34" charset="0"/>
              </a:rPr>
              <a:t>Results: Preliminary</a:t>
            </a:r>
          </a:p>
        </p:txBody>
      </p:sp>
      <p:pic>
        <p:nvPicPr>
          <p:cNvPr id="5133" name="Picture 6">
            <a:extLst>
              <a:ext uri="{FF2B5EF4-FFF2-40B4-BE49-F238E27FC236}">
                <a16:creationId xmlns:a16="http://schemas.microsoft.com/office/drawing/2014/main" id="{E8994AC5-520E-A41B-C7B4-19DD1AED77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0888" y="655241"/>
            <a:ext cx="991394" cy="315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4" name="Picture 6">
            <a:extLst>
              <a:ext uri="{FF2B5EF4-FFF2-40B4-BE49-F238E27FC236}">
                <a16:creationId xmlns:a16="http://schemas.microsoft.com/office/drawing/2014/main" id="{95E61F0C-1462-42A7-4C6F-38F5ECB821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9329" y="82935"/>
            <a:ext cx="1318816" cy="40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5" name="Rectangle 4">
            <a:extLst>
              <a:ext uri="{FF2B5EF4-FFF2-40B4-BE49-F238E27FC236}">
                <a16:creationId xmlns:a16="http://schemas.microsoft.com/office/drawing/2014/main" id="{73AAAC23-3547-4C3C-9E08-E555D94648C5}"/>
              </a:ext>
            </a:extLst>
          </p:cNvPr>
          <p:cNvSpPr>
            <a:spLocks noGrp="1" noChangeArrowheads="1"/>
          </p:cNvSpPr>
          <p:nvPr>
            <p:ph type="dt" sz="quarter" idx="10"/>
          </p:nvPr>
        </p:nvSpPr>
        <p:spPr>
          <a:xfrm>
            <a:off x="7840266" y="861417"/>
            <a:ext cx="2937669" cy="24249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50">
                <a:solidFill>
                  <a:schemeClr val="tx1"/>
                </a:solidFill>
                <a:latin typeface="Times" panose="02020603050405020304" pitchFamily="18" charset="0"/>
              </a:defRPr>
            </a:lvl1pPr>
            <a:lvl2pPr marL="185738" indent="-71438">
              <a:defRPr sz="2050">
                <a:solidFill>
                  <a:schemeClr val="tx1"/>
                </a:solidFill>
                <a:latin typeface="Times" panose="02020603050405020304" pitchFamily="18" charset="0"/>
              </a:defRPr>
            </a:lvl2pPr>
            <a:lvl3pPr marL="285750" indent="-57150">
              <a:defRPr sz="2050">
                <a:solidFill>
                  <a:schemeClr val="tx1"/>
                </a:solidFill>
                <a:latin typeface="Times" panose="02020603050405020304" pitchFamily="18" charset="0"/>
              </a:defRPr>
            </a:lvl3pPr>
            <a:lvl4pPr marL="400050" indent="-57150">
              <a:defRPr sz="2050">
                <a:solidFill>
                  <a:schemeClr val="tx1"/>
                </a:solidFill>
                <a:latin typeface="Times" panose="02020603050405020304" pitchFamily="18" charset="0"/>
              </a:defRPr>
            </a:lvl4pPr>
            <a:lvl5pPr marL="514350" indent="-57150">
              <a:defRPr sz="2050">
                <a:solidFill>
                  <a:schemeClr val="tx1"/>
                </a:solidFill>
                <a:latin typeface="Times" panose="02020603050405020304" pitchFamily="18" charset="0"/>
              </a:defRPr>
            </a:lvl5pPr>
            <a:lvl6pPr marL="628650" indent="-57150" eaLnBrk="0" fontAlgn="base" hangingPunct="0">
              <a:spcBef>
                <a:spcPct val="0"/>
              </a:spcBef>
              <a:spcAft>
                <a:spcPct val="0"/>
              </a:spcAft>
              <a:defRPr sz="2050">
                <a:solidFill>
                  <a:schemeClr val="tx1"/>
                </a:solidFill>
                <a:latin typeface="Times" panose="02020603050405020304" pitchFamily="18" charset="0"/>
              </a:defRPr>
            </a:lvl6pPr>
            <a:lvl7pPr marL="742950" indent="-57150" eaLnBrk="0" fontAlgn="base" hangingPunct="0">
              <a:spcBef>
                <a:spcPct val="0"/>
              </a:spcBef>
              <a:spcAft>
                <a:spcPct val="0"/>
              </a:spcAft>
              <a:defRPr sz="2050">
                <a:solidFill>
                  <a:schemeClr val="tx1"/>
                </a:solidFill>
                <a:latin typeface="Times" panose="02020603050405020304" pitchFamily="18" charset="0"/>
              </a:defRPr>
            </a:lvl7pPr>
            <a:lvl8pPr marL="857250" indent="-57150" eaLnBrk="0" fontAlgn="base" hangingPunct="0">
              <a:spcBef>
                <a:spcPct val="0"/>
              </a:spcBef>
              <a:spcAft>
                <a:spcPct val="0"/>
              </a:spcAft>
              <a:defRPr sz="2050">
                <a:solidFill>
                  <a:schemeClr val="tx1"/>
                </a:solidFill>
                <a:latin typeface="Times" panose="02020603050405020304" pitchFamily="18" charset="0"/>
              </a:defRPr>
            </a:lvl8pPr>
            <a:lvl9pPr marL="971550" indent="-57150" eaLnBrk="0" fontAlgn="base" hangingPunct="0">
              <a:spcBef>
                <a:spcPct val="0"/>
              </a:spcBef>
              <a:spcAft>
                <a:spcPct val="0"/>
              </a:spcAft>
              <a:defRPr sz="2050">
                <a:solidFill>
                  <a:schemeClr val="tx1"/>
                </a:solidFill>
                <a:latin typeface="Times" panose="02020603050405020304" pitchFamily="18" charset="0"/>
              </a:defRPr>
            </a:lvl9pPr>
          </a:lstStyle>
          <a:p>
            <a:pPr defTabSz="228600" eaLnBrk="0" fontAlgn="base" hangingPunct="0">
              <a:spcBef>
                <a:spcPct val="0"/>
              </a:spcBef>
              <a:spcAft>
                <a:spcPct val="0"/>
              </a:spcAft>
            </a:pPr>
            <a:r>
              <a:rPr lang="en-US" altLang="en-US" sz="900">
                <a:solidFill>
                  <a:prstClr val="black"/>
                </a:solidFill>
                <a:latin typeface="Calibri" panose="020F0502020204030204" pitchFamily="34" charset="0"/>
              </a:rPr>
              <a:t>NI X Meeting Three October 9, 2026</a:t>
            </a:r>
          </a:p>
        </p:txBody>
      </p:sp>
      <p:pic>
        <p:nvPicPr>
          <p:cNvPr id="4" name="Picture 3" descr="Barriers - Strategies&#10;&#10;AI-generated content may be incorrect.">
            <a:extLst>
              <a:ext uri="{FF2B5EF4-FFF2-40B4-BE49-F238E27FC236}">
                <a16:creationId xmlns:a16="http://schemas.microsoft.com/office/drawing/2014/main" id="{3A459D6F-ECF8-68A2-30CF-D9997F527B88}"/>
              </a:ext>
            </a:extLst>
          </p:cNvPr>
          <p:cNvPicPr>
            <a:picLocks noChangeAspect="1"/>
          </p:cNvPicPr>
          <p:nvPr/>
        </p:nvPicPr>
        <p:blipFill>
          <a:blip r:embed="rId5"/>
          <a:stretch>
            <a:fillRect/>
          </a:stretch>
        </p:blipFill>
        <p:spPr>
          <a:xfrm>
            <a:off x="4523348" y="4984044"/>
            <a:ext cx="3097037" cy="400847"/>
          </a:xfrm>
          <a:prstGeom prst="rect">
            <a:avLst/>
          </a:prstGeom>
        </p:spPr>
      </p:pic>
      <p:sp>
        <p:nvSpPr>
          <p:cNvPr id="6" name="Text Box 1028">
            <a:extLst>
              <a:ext uri="{FF2B5EF4-FFF2-40B4-BE49-F238E27FC236}">
                <a16:creationId xmlns:a16="http://schemas.microsoft.com/office/drawing/2014/main" id="{E5B6A2E6-1B29-2B8C-21A4-0EC14DA44A4B}"/>
              </a:ext>
            </a:extLst>
          </p:cNvPr>
          <p:cNvSpPr txBox="1">
            <a:spLocks noChangeArrowheads="1"/>
          </p:cNvSpPr>
          <p:nvPr/>
        </p:nvSpPr>
        <p:spPr bwMode="auto">
          <a:xfrm>
            <a:off x="4519543" y="5357107"/>
            <a:ext cx="3106186" cy="909480"/>
          </a:xfrm>
          <a:prstGeom prst="rect">
            <a:avLst/>
          </a:prstGeom>
          <a:solidFill>
            <a:schemeClr val="bg1"/>
          </a:solidFill>
          <a:ln w="9525">
            <a:solidFill>
              <a:schemeClr val="tx1"/>
            </a:solidFill>
            <a:miter lim="800000"/>
            <a:headEnd/>
            <a:tailEnd/>
          </a:ln>
        </p:spPr>
        <p:txBody>
          <a:bodyPr wrap="square" lIns="22860" tIns="11430" rIns="22860" bIns="11430" anchor="t">
            <a:spAutoFit/>
          </a:bodyPr>
          <a:lstStyle>
            <a:lvl1pPr marL="473075" indent="-15875" defTabSz="3762375" eaLnBrk="0" hangingPunct="0">
              <a:spcBef>
                <a:spcPct val="20000"/>
              </a:spcBef>
              <a:buChar char="•"/>
              <a:defRPr sz="13200">
                <a:solidFill>
                  <a:schemeClr val="tx1"/>
                </a:solidFill>
                <a:latin typeface="Georgia" pitchFamily="18" charset="0"/>
              </a:defRPr>
            </a:lvl1pPr>
            <a:lvl2pPr marL="742950" indent="-285750" defTabSz="3762375" eaLnBrk="0" hangingPunct="0">
              <a:spcBef>
                <a:spcPct val="20000"/>
              </a:spcBef>
              <a:buChar char="–"/>
              <a:defRPr sz="11500">
                <a:solidFill>
                  <a:schemeClr val="tx1"/>
                </a:solidFill>
                <a:latin typeface="Georgia" pitchFamily="18" charset="0"/>
              </a:defRPr>
            </a:lvl2pPr>
            <a:lvl3pPr marL="1143000" indent="-228600" defTabSz="3762375" eaLnBrk="0" hangingPunct="0">
              <a:spcBef>
                <a:spcPct val="20000"/>
              </a:spcBef>
              <a:buChar char="•"/>
              <a:defRPr sz="9900">
                <a:solidFill>
                  <a:schemeClr val="tx1"/>
                </a:solidFill>
                <a:latin typeface="Georgia" pitchFamily="18" charset="0"/>
              </a:defRPr>
            </a:lvl3pPr>
            <a:lvl4pPr marL="1600200" indent="-228600" defTabSz="3762375" eaLnBrk="0" hangingPunct="0">
              <a:spcBef>
                <a:spcPct val="20000"/>
              </a:spcBef>
              <a:buChar char="–"/>
              <a:defRPr sz="8200">
                <a:solidFill>
                  <a:schemeClr val="tx1"/>
                </a:solidFill>
                <a:latin typeface="Georgia" pitchFamily="18" charset="0"/>
              </a:defRPr>
            </a:lvl4pPr>
            <a:lvl5pPr marL="2057400" indent="-228600" defTabSz="3762375" eaLnBrk="0" hangingPunct="0">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118269" indent="-3969" defTabSz="940594" fontAlgn="base">
              <a:spcAft>
                <a:spcPct val="0"/>
              </a:spcAft>
              <a:buFont typeface="Arial"/>
              <a:buChar char="•"/>
            </a:pPr>
            <a:r>
              <a:rPr lang="en-US" sz="900" b="1">
                <a:solidFill>
                  <a:srgbClr val="1A1A1A"/>
                </a:solidFill>
                <a:latin typeface="Georgia"/>
                <a:ea typeface="Calibri"/>
                <a:cs typeface="Calibri"/>
              </a:rPr>
              <a:t>Barriers:</a:t>
            </a:r>
            <a:r>
              <a:rPr lang="en-US" sz="900">
                <a:solidFill>
                  <a:srgbClr val="1A1A1A"/>
                </a:solidFill>
                <a:latin typeface="Georgia"/>
                <a:ea typeface="Calibri"/>
                <a:cs typeface="Calibri"/>
              </a:rPr>
              <a:t> High message volume, workflow resistance, and unclear cross-coverage ownership. </a:t>
            </a:r>
          </a:p>
          <a:p>
            <a:pPr marL="118269" indent="-3969" defTabSz="940594" fontAlgn="base">
              <a:spcAft>
                <a:spcPct val="0"/>
              </a:spcAft>
              <a:buFont typeface="Arial"/>
              <a:buChar char="•"/>
            </a:pPr>
            <a:r>
              <a:rPr lang="en-US" sz="900" b="1">
                <a:solidFill>
                  <a:srgbClr val="1A1A1A"/>
                </a:solidFill>
                <a:latin typeface="Georgia"/>
                <a:ea typeface="Calibri"/>
                <a:cs typeface="Calibri"/>
              </a:rPr>
              <a:t>Cycle 2 signal:</a:t>
            </a:r>
            <a:r>
              <a:rPr lang="en-US" sz="900">
                <a:solidFill>
                  <a:srgbClr val="1A1A1A"/>
                </a:solidFill>
                <a:latin typeface="Georgia"/>
                <a:ea typeface="Calibri"/>
                <a:cs typeface="Calibri"/>
              </a:rPr>
              <a:t> Increased message volume and delayed critical results; causes under review. </a:t>
            </a:r>
            <a:endParaRPr lang="en-US" sz="900">
              <a:solidFill>
                <a:prstClr val="black"/>
              </a:solidFill>
              <a:latin typeface="Georgia"/>
              <a:ea typeface="Calibri"/>
              <a:cs typeface="Calibri"/>
            </a:endParaRPr>
          </a:p>
          <a:p>
            <a:pPr marL="118269" indent="-3969" defTabSz="940594" fontAlgn="base">
              <a:spcAft>
                <a:spcPct val="0"/>
              </a:spcAft>
              <a:buFont typeface="Arial"/>
              <a:buChar char="•"/>
            </a:pPr>
            <a:r>
              <a:rPr lang="en-US" sz="900" b="1">
                <a:solidFill>
                  <a:srgbClr val="1A1A1A"/>
                </a:solidFill>
                <a:latin typeface="Georgia"/>
                <a:ea typeface="Calibri"/>
                <a:cs typeface="Calibri"/>
              </a:rPr>
              <a:t>Strategies:</a:t>
            </a:r>
            <a:r>
              <a:rPr lang="en-US" sz="900">
                <a:solidFill>
                  <a:srgbClr val="1A1A1A"/>
                </a:solidFill>
                <a:latin typeface="Georgia"/>
                <a:ea typeface="Calibri"/>
                <a:cs typeface="Calibri"/>
              </a:rPr>
              <a:t> Reduce low-value alerts, clarify roles, provide training, and monitor progress.</a:t>
            </a:r>
            <a:endParaRPr lang="en-US" sz="900">
              <a:solidFill>
                <a:prstClr val="black"/>
              </a:solidFill>
              <a:latin typeface="Georgia"/>
              <a:ea typeface="Calibri"/>
              <a:cs typeface="Calibri"/>
            </a:endParaRPr>
          </a:p>
        </p:txBody>
      </p:sp>
      <p:pic>
        <p:nvPicPr>
          <p:cNvPr id="3" name="Picture 2" descr="Blue letters on a black background&#10;&#10;AI-generated content may be incorrect.">
            <a:extLst>
              <a:ext uri="{FF2B5EF4-FFF2-40B4-BE49-F238E27FC236}">
                <a16:creationId xmlns:a16="http://schemas.microsoft.com/office/drawing/2014/main" id="{65846ABA-3564-35C8-94B1-60E1AC4D4CA7}"/>
              </a:ext>
            </a:extLst>
          </p:cNvPr>
          <p:cNvPicPr>
            <a:picLocks noChangeAspect="1"/>
          </p:cNvPicPr>
          <p:nvPr/>
        </p:nvPicPr>
        <p:blipFill>
          <a:blip r:embed="rId6"/>
          <a:srcRect b="3333"/>
          <a:stretch>
            <a:fillRect/>
          </a:stretch>
        </p:blipFill>
        <p:spPr>
          <a:xfrm>
            <a:off x="1463434" y="426401"/>
            <a:ext cx="1308640" cy="357363"/>
          </a:xfrm>
          <a:prstGeom prst="rect">
            <a:avLst/>
          </a:prstGeom>
        </p:spPr>
      </p:pic>
      <p:grpSp>
        <p:nvGrpSpPr>
          <p:cNvPr id="7" name="Interventions Flowchart" descr="Five-part in-basket workflow redesign: Eliminate, Automate, Delegate, Collaborate, AI Enhancement">
            <a:extLst>
              <a:ext uri="{FF2B5EF4-FFF2-40B4-BE49-F238E27FC236}">
                <a16:creationId xmlns:a16="http://schemas.microsoft.com/office/drawing/2014/main" id="{645D48B4-1087-E059-7815-7826D7B47B51}"/>
              </a:ext>
            </a:extLst>
          </p:cNvPr>
          <p:cNvGrpSpPr/>
          <p:nvPr/>
        </p:nvGrpSpPr>
        <p:grpSpPr>
          <a:xfrm>
            <a:off x="4509854" y="1456511"/>
            <a:ext cx="3063766" cy="1398452"/>
            <a:chOff x="12857816" y="5826045"/>
            <a:chExt cx="12255063" cy="5593807"/>
          </a:xfrm>
        </p:grpSpPr>
        <p:sp>
          <p:nvSpPr>
            <p:cNvPr id="8" name="Flowchart Title">
              <a:extLst>
                <a:ext uri="{FF2B5EF4-FFF2-40B4-BE49-F238E27FC236}">
                  <a16:creationId xmlns:a16="http://schemas.microsoft.com/office/drawing/2014/main" id="{224809B1-580E-5700-82B0-C609400FB950}"/>
                </a:ext>
              </a:extLst>
            </p:cNvPr>
            <p:cNvSpPr txBox="1"/>
            <p:nvPr/>
          </p:nvSpPr>
          <p:spPr>
            <a:xfrm>
              <a:off x="12857816" y="5826045"/>
              <a:ext cx="12255063" cy="800100"/>
            </a:xfrm>
            <a:prstGeom prst="rect">
              <a:avLst/>
            </a:prstGeom>
            <a:noFill/>
          </p:spPr>
          <p:txBody>
            <a:bodyPr wrap="square" lIns="0" tIns="0" rIns="0" bIns="0" rtlCol="0" anchor="ctr">
              <a:no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r>
                <a:rPr lang="en-US" sz="700" b="1">
                  <a:solidFill>
                    <a:srgbClr val="1A1A1A"/>
                  </a:solidFill>
                  <a:latin typeface="Calibri" panose="020F0502020204030204" pitchFamily="34" charset="0"/>
                  <a:cs typeface="Calibri" panose="020F0502020204030204" pitchFamily="34" charset="0"/>
                </a:rPr>
                <a:t>In-Basket Workflow Redesign: A Five-Part Intervention</a:t>
              </a:r>
            </a:p>
          </p:txBody>
        </p:sp>
        <p:sp>
          <p:nvSpPr>
            <p:cNvPr id="9" name="Step 1 - Eliminate">
              <a:extLst>
                <a:ext uri="{FF2B5EF4-FFF2-40B4-BE49-F238E27FC236}">
                  <a16:creationId xmlns:a16="http://schemas.microsoft.com/office/drawing/2014/main" id="{D0665438-8E4B-A291-4B6E-298C5BCE4A90}"/>
                </a:ext>
              </a:extLst>
            </p:cNvPr>
            <p:cNvSpPr/>
            <p:nvPr/>
          </p:nvSpPr>
          <p:spPr>
            <a:xfrm>
              <a:off x="12857816" y="6717585"/>
              <a:ext cx="2268132" cy="4702267"/>
            </a:xfrm>
            <a:prstGeom prst="roundRect">
              <a:avLst>
                <a:gd name="adj" fmla="val 7000"/>
              </a:avLst>
            </a:prstGeom>
            <a:solidFill>
              <a:srgbClr val="1F3864"/>
            </a:solidFill>
            <a:ln>
              <a:noFill/>
            </a:ln>
          </p:spPr>
          <p:txBody>
            <a:bodyPr wrap="square" lIns="11430" tIns="91440" rIns="11430" bIns="45720" rtlCol="0" anchor="t">
              <a:no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spcAft>
                  <a:spcPts val="600"/>
                </a:spcAft>
              </a:pPr>
              <a:r>
                <a:rPr lang="en-US" sz="500" b="1">
                  <a:solidFill>
                    <a:srgbClr val="FFFFFF"/>
                  </a:solidFill>
                  <a:latin typeface="Calibri" panose="020F0502020204030204" pitchFamily="34" charset="0"/>
                  <a:cs typeface="Calibri" panose="020F0502020204030204" pitchFamily="34" charset="0"/>
                </a:rPr>
                <a:t>ELIMINATE</a:t>
              </a:r>
            </a:p>
            <a:p>
              <a:pPr algn="ctr" defTabSz="228600"/>
              <a:r>
                <a:rPr lang="en-US" sz="550">
                  <a:solidFill>
                    <a:srgbClr val="FFFFFF"/>
                  </a:solidFill>
                  <a:latin typeface="Calibri" panose="020F0502020204030204" pitchFamily="34" charset="0"/>
                  <a:cs typeface="Calibri" panose="020F0502020204030204" pitchFamily="34" charset="0"/>
                </a:rPr>
                <a:t>Remove low-value messages: turn off automatic ADT/FYI alerts; 90-day refills; optimized after-visit summaries.</a:t>
              </a:r>
            </a:p>
          </p:txBody>
        </p:sp>
        <p:sp>
          <p:nvSpPr>
            <p:cNvPr id="10" name="Step 2 - Automate">
              <a:extLst>
                <a:ext uri="{FF2B5EF4-FFF2-40B4-BE49-F238E27FC236}">
                  <a16:creationId xmlns:a16="http://schemas.microsoft.com/office/drawing/2014/main" id="{CDC319FE-A91D-FD6C-600B-DBEAC8D12739}"/>
                </a:ext>
              </a:extLst>
            </p:cNvPr>
            <p:cNvSpPr/>
            <p:nvPr/>
          </p:nvSpPr>
          <p:spPr>
            <a:xfrm>
              <a:off x="15354548" y="6717585"/>
              <a:ext cx="2268132" cy="4702267"/>
            </a:xfrm>
            <a:prstGeom prst="roundRect">
              <a:avLst>
                <a:gd name="adj" fmla="val 7000"/>
              </a:avLst>
            </a:prstGeom>
            <a:solidFill>
              <a:srgbClr val="2E5EAA"/>
            </a:solidFill>
            <a:ln>
              <a:noFill/>
            </a:ln>
          </p:spPr>
          <p:txBody>
            <a:bodyPr wrap="square" lIns="11430" tIns="91440" rIns="11430" bIns="45720" rtlCol="0" anchor="t">
              <a:no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spcAft>
                  <a:spcPts val="600"/>
                </a:spcAft>
              </a:pPr>
              <a:r>
                <a:rPr lang="en-US" sz="500" b="1">
                  <a:solidFill>
                    <a:srgbClr val="FFFFFF"/>
                  </a:solidFill>
                  <a:latin typeface="Calibri" panose="020F0502020204030204" pitchFamily="34" charset="0"/>
                  <a:cs typeface="Calibri" panose="020F0502020204030204" pitchFamily="34" charset="0"/>
                </a:rPr>
                <a:t>AUTOMATE</a:t>
              </a:r>
            </a:p>
            <a:p>
              <a:pPr algn="ctr" defTabSz="228600"/>
              <a:r>
                <a:rPr lang="en-US" sz="550">
                  <a:solidFill>
                    <a:srgbClr val="FFFFFF"/>
                  </a:solidFill>
                  <a:latin typeface="Calibri" panose="020F0502020204030204" pitchFamily="34" charset="0"/>
                  <a:cs typeface="Calibri" panose="020F0502020204030204" pitchFamily="34" charset="0"/>
                </a:rPr>
                <a:t>Embed protocols for routine tasks: automated chronic-refill protocols; templated responses; PDMP integration.</a:t>
              </a:r>
            </a:p>
          </p:txBody>
        </p:sp>
        <p:sp>
          <p:nvSpPr>
            <p:cNvPr id="11" name="Step 3 - Delegate">
              <a:extLst>
                <a:ext uri="{FF2B5EF4-FFF2-40B4-BE49-F238E27FC236}">
                  <a16:creationId xmlns:a16="http://schemas.microsoft.com/office/drawing/2014/main" id="{5F751C03-D75F-C734-9E16-986B193139B8}"/>
                </a:ext>
              </a:extLst>
            </p:cNvPr>
            <p:cNvSpPr/>
            <p:nvPr/>
          </p:nvSpPr>
          <p:spPr>
            <a:xfrm>
              <a:off x="17851280" y="6717585"/>
              <a:ext cx="2268132" cy="4702267"/>
            </a:xfrm>
            <a:prstGeom prst="roundRect">
              <a:avLst>
                <a:gd name="adj" fmla="val 7000"/>
              </a:avLst>
            </a:prstGeom>
            <a:solidFill>
              <a:srgbClr val="6B4C9A"/>
            </a:solidFill>
            <a:ln>
              <a:noFill/>
            </a:ln>
          </p:spPr>
          <p:txBody>
            <a:bodyPr wrap="square" lIns="11430" tIns="91440" rIns="11430" bIns="45720" rtlCol="0" anchor="t">
              <a:no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spcAft>
                  <a:spcPts val="600"/>
                </a:spcAft>
              </a:pPr>
              <a:r>
                <a:rPr lang="en-US" sz="500" b="1">
                  <a:solidFill>
                    <a:srgbClr val="FFFFFF"/>
                  </a:solidFill>
                  <a:latin typeface="Calibri" panose="020F0502020204030204" pitchFamily="34" charset="0"/>
                  <a:cs typeface="Calibri" panose="020F0502020204030204" pitchFamily="34" charset="0"/>
                </a:rPr>
                <a:t>DELEGATE</a:t>
              </a:r>
            </a:p>
            <a:p>
              <a:pPr algn="ctr" defTabSz="228600"/>
              <a:r>
                <a:rPr lang="en-US" sz="550">
                  <a:solidFill>
                    <a:srgbClr val="FFFFFF"/>
                  </a:solidFill>
                  <a:latin typeface="Calibri" panose="020F0502020204030204" pitchFamily="34" charset="0"/>
                  <a:cs typeface="Calibri" panose="020F0502020204030204" pitchFamily="34" charset="0"/>
                </a:rPr>
                <a:t>Team-based in-basket management: administrative pool run by patient liaison/PSR; random safety-team audits.</a:t>
              </a:r>
            </a:p>
          </p:txBody>
        </p:sp>
        <p:sp>
          <p:nvSpPr>
            <p:cNvPr id="12" name="Step 4 - Collaborate">
              <a:extLst>
                <a:ext uri="{FF2B5EF4-FFF2-40B4-BE49-F238E27FC236}">
                  <a16:creationId xmlns:a16="http://schemas.microsoft.com/office/drawing/2014/main" id="{D86E1A9D-D5D4-842D-F449-D2B3340180E7}"/>
                </a:ext>
              </a:extLst>
            </p:cNvPr>
            <p:cNvSpPr/>
            <p:nvPr/>
          </p:nvSpPr>
          <p:spPr>
            <a:xfrm>
              <a:off x="20348012" y="6717585"/>
              <a:ext cx="2268132" cy="4702267"/>
            </a:xfrm>
            <a:prstGeom prst="roundRect">
              <a:avLst>
                <a:gd name="adj" fmla="val 7000"/>
              </a:avLst>
            </a:prstGeom>
            <a:solidFill>
              <a:srgbClr val="B24C1F"/>
            </a:solidFill>
            <a:ln>
              <a:noFill/>
            </a:ln>
          </p:spPr>
          <p:txBody>
            <a:bodyPr wrap="square" lIns="11430" tIns="91440" rIns="11430" bIns="45720" rtlCol="0" anchor="t">
              <a:no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spcAft>
                  <a:spcPts val="600"/>
                </a:spcAft>
              </a:pPr>
              <a:r>
                <a:rPr lang="en-US" sz="500" b="1">
                  <a:solidFill>
                    <a:srgbClr val="FFFFFF"/>
                  </a:solidFill>
                  <a:latin typeface="Calibri" panose="020F0502020204030204" pitchFamily="34" charset="0"/>
                  <a:cs typeface="Calibri" panose="020F0502020204030204" pitchFamily="34" charset="0"/>
                </a:rPr>
                <a:t>COLLABORATE</a:t>
              </a:r>
            </a:p>
            <a:p>
              <a:pPr algn="ctr" defTabSz="228600"/>
              <a:r>
                <a:rPr lang="en-US" sz="550">
                  <a:solidFill>
                    <a:srgbClr val="FFFFFF"/>
                  </a:solidFill>
                  <a:latin typeface="Calibri" panose="020F0502020204030204" pitchFamily="34" charset="0"/>
                  <a:cs typeface="Calibri" panose="020F0502020204030204" pitchFamily="34" charset="0"/>
                </a:rPr>
                <a:t>Shared coverage system: team-based coverage during time off; coverage pools; “empty inbox” policy before vacation.</a:t>
              </a:r>
            </a:p>
          </p:txBody>
        </p:sp>
        <p:sp>
          <p:nvSpPr>
            <p:cNvPr id="13" name="Step 5 - Ai Enhancement">
              <a:extLst>
                <a:ext uri="{FF2B5EF4-FFF2-40B4-BE49-F238E27FC236}">
                  <a16:creationId xmlns:a16="http://schemas.microsoft.com/office/drawing/2014/main" id="{CE336E35-AB68-AB36-FC79-8139F0D42E9E}"/>
                </a:ext>
              </a:extLst>
            </p:cNvPr>
            <p:cNvSpPr/>
            <p:nvPr/>
          </p:nvSpPr>
          <p:spPr>
            <a:xfrm>
              <a:off x="22844744" y="6717585"/>
              <a:ext cx="2268132" cy="4702267"/>
            </a:xfrm>
            <a:prstGeom prst="roundRect">
              <a:avLst>
                <a:gd name="adj" fmla="val 7000"/>
              </a:avLst>
            </a:prstGeom>
            <a:solidFill>
              <a:srgbClr val="566573"/>
            </a:solidFill>
            <a:ln>
              <a:noFill/>
            </a:ln>
          </p:spPr>
          <p:txBody>
            <a:bodyPr wrap="square" lIns="11430" tIns="91440" rIns="11430" bIns="45720" rtlCol="0" anchor="t">
              <a:no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spcAft>
                  <a:spcPts val="600"/>
                </a:spcAft>
              </a:pPr>
              <a:r>
                <a:rPr lang="en-US" sz="500" b="1">
                  <a:solidFill>
                    <a:srgbClr val="FFFFFF"/>
                  </a:solidFill>
                  <a:latin typeface="Calibri" panose="020F0502020204030204" pitchFamily="34" charset="0"/>
                  <a:cs typeface="Calibri" panose="020F0502020204030204" pitchFamily="34" charset="0"/>
                </a:rPr>
                <a:t>AI ENHANCEMENT</a:t>
              </a:r>
            </a:p>
            <a:p>
              <a:pPr algn="ctr" defTabSz="228600"/>
              <a:r>
                <a:rPr lang="en-US" sz="550">
                  <a:solidFill>
                    <a:srgbClr val="FFFFFF"/>
                  </a:solidFill>
                  <a:latin typeface="Calibri" panose="020F0502020204030204" pitchFamily="34" charset="0"/>
                  <a:cs typeface="Calibri" panose="020F0502020204030204" pitchFamily="34" charset="0"/>
                </a:rPr>
                <a:t>Integration of Regard AI software to support automation and in-basket message triage.</a:t>
              </a:r>
            </a:p>
          </p:txBody>
        </p:sp>
        <p:sp>
          <p:nvSpPr>
            <p:cNvPr id="14" name="Arrow 1">
              <a:extLst>
                <a:ext uri="{FF2B5EF4-FFF2-40B4-BE49-F238E27FC236}">
                  <a16:creationId xmlns:a16="http://schemas.microsoft.com/office/drawing/2014/main" id="{789CF041-BE79-C0BE-267E-E82C2FFDDDB5}"/>
                </a:ext>
              </a:extLst>
            </p:cNvPr>
            <p:cNvSpPr/>
            <p:nvPr/>
          </p:nvSpPr>
          <p:spPr>
            <a:xfrm rot="5400000">
              <a:off x="15125948" y="8977278"/>
              <a:ext cx="228600" cy="182880"/>
            </a:xfrm>
            <a:prstGeom prst="triangle">
              <a:avLst/>
            </a:prstGeom>
            <a:solidFill>
              <a:srgbClr val="999999"/>
            </a:solidFill>
            <a:ln>
              <a:noFill/>
            </a:ln>
          </p:spPr>
          <p:txBody>
            <a:bodyPr rtlCol="0" anchor="ct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defTabSz="228600"/>
              <a:endParaRPr lang="en-US" sz="2050">
                <a:solidFill>
                  <a:prstClr val="black"/>
                </a:solidFill>
              </a:endParaRPr>
            </a:p>
          </p:txBody>
        </p:sp>
        <p:sp>
          <p:nvSpPr>
            <p:cNvPr id="15" name="Arrow 2">
              <a:extLst>
                <a:ext uri="{FF2B5EF4-FFF2-40B4-BE49-F238E27FC236}">
                  <a16:creationId xmlns:a16="http://schemas.microsoft.com/office/drawing/2014/main" id="{30BAB4A3-163C-1DD3-639E-36E248F6FC82}"/>
                </a:ext>
              </a:extLst>
            </p:cNvPr>
            <p:cNvSpPr/>
            <p:nvPr/>
          </p:nvSpPr>
          <p:spPr>
            <a:xfrm rot="5400000">
              <a:off x="17622680" y="8977278"/>
              <a:ext cx="228600" cy="182880"/>
            </a:xfrm>
            <a:prstGeom prst="triangle">
              <a:avLst/>
            </a:prstGeom>
            <a:solidFill>
              <a:srgbClr val="999999"/>
            </a:solidFill>
            <a:ln>
              <a:noFill/>
            </a:ln>
          </p:spPr>
          <p:txBody>
            <a:bodyPr rtlCol="0" anchor="ct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defTabSz="228600"/>
              <a:endParaRPr lang="en-US" sz="2050">
                <a:solidFill>
                  <a:prstClr val="black"/>
                </a:solidFill>
              </a:endParaRPr>
            </a:p>
          </p:txBody>
        </p:sp>
        <p:sp>
          <p:nvSpPr>
            <p:cNvPr id="16" name="Arrow 3">
              <a:extLst>
                <a:ext uri="{FF2B5EF4-FFF2-40B4-BE49-F238E27FC236}">
                  <a16:creationId xmlns:a16="http://schemas.microsoft.com/office/drawing/2014/main" id="{108D2BE2-1175-C75F-D85F-ABDA00423354}"/>
                </a:ext>
              </a:extLst>
            </p:cNvPr>
            <p:cNvSpPr/>
            <p:nvPr/>
          </p:nvSpPr>
          <p:spPr>
            <a:xfrm rot="5400000">
              <a:off x="20119412" y="8977278"/>
              <a:ext cx="228600" cy="182880"/>
            </a:xfrm>
            <a:prstGeom prst="triangle">
              <a:avLst/>
            </a:prstGeom>
            <a:solidFill>
              <a:srgbClr val="999999"/>
            </a:solidFill>
            <a:ln>
              <a:noFill/>
            </a:ln>
          </p:spPr>
          <p:txBody>
            <a:bodyPr rtlCol="0" anchor="ct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defTabSz="228600"/>
              <a:endParaRPr lang="en-US" sz="2050">
                <a:solidFill>
                  <a:prstClr val="black"/>
                </a:solidFill>
              </a:endParaRPr>
            </a:p>
          </p:txBody>
        </p:sp>
        <p:sp>
          <p:nvSpPr>
            <p:cNvPr id="17" name="Arrow 4">
              <a:extLst>
                <a:ext uri="{FF2B5EF4-FFF2-40B4-BE49-F238E27FC236}">
                  <a16:creationId xmlns:a16="http://schemas.microsoft.com/office/drawing/2014/main" id="{D3CE096B-8DF8-7262-F2F4-4084979E0F84}"/>
                </a:ext>
              </a:extLst>
            </p:cNvPr>
            <p:cNvSpPr/>
            <p:nvPr/>
          </p:nvSpPr>
          <p:spPr>
            <a:xfrm rot="5400000">
              <a:off x="22616144" y="8977278"/>
              <a:ext cx="228600" cy="182880"/>
            </a:xfrm>
            <a:prstGeom prst="triangle">
              <a:avLst/>
            </a:prstGeom>
            <a:solidFill>
              <a:srgbClr val="999999"/>
            </a:solidFill>
            <a:ln>
              <a:noFill/>
            </a:ln>
          </p:spPr>
          <p:txBody>
            <a:bodyPr rtlCol="0" anchor="ct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defTabSz="228600"/>
              <a:endParaRPr lang="en-US" sz="2050">
                <a:solidFill>
                  <a:prstClr val="black"/>
                </a:solidFill>
              </a:endParaRPr>
            </a:p>
          </p:txBody>
        </p:sp>
      </p:grpSp>
      <p:sp>
        <p:nvSpPr>
          <p:cNvPr id="19" name="Text Box 1283">
            <a:extLst>
              <a:ext uri="{FF2B5EF4-FFF2-40B4-BE49-F238E27FC236}">
                <a16:creationId xmlns:a16="http://schemas.microsoft.com/office/drawing/2014/main" id="{B686C2D6-EC77-2ACB-1B09-DB068B002D5A}"/>
              </a:ext>
            </a:extLst>
          </p:cNvPr>
          <p:cNvSpPr txBox="1">
            <a:spLocks noChangeArrowheads="1"/>
          </p:cNvSpPr>
          <p:nvPr/>
        </p:nvSpPr>
        <p:spPr bwMode="auto">
          <a:xfrm>
            <a:off x="1394586" y="5121660"/>
            <a:ext cx="3076886" cy="1131079"/>
          </a:xfrm>
          <a:prstGeom prst="rect">
            <a:avLst/>
          </a:prstGeom>
          <a:solidFill>
            <a:schemeClr val="bg1"/>
          </a:solidFill>
          <a:ln w="9525">
            <a:solidFill>
              <a:schemeClr val="tx1"/>
            </a:solidFill>
            <a:miter lim="800000"/>
            <a:headEnd/>
            <a:tailEnd/>
          </a:ln>
        </p:spPr>
        <p:txBody>
          <a:bodyPr wrap="square" lIns="22860" tIns="11430" rIns="22860" bIns="11430" anchor="t">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114300" defTabSz="940594" eaLnBrk="0" fontAlgn="base" hangingPunct="0">
              <a:spcAft>
                <a:spcPct val="0"/>
              </a:spcAft>
              <a:buFont typeface="Arial"/>
              <a:buChar char="•"/>
            </a:pPr>
            <a:r>
              <a:rPr lang="en-US" sz="900">
                <a:solidFill>
                  <a:srgbClr val="1A1A1A"/>
                </a:solidFill>
                <a:latin typeface="Georgia"/>
                <a:ea typeface="Calibri"/>
                <a:cs typeface="Calibri"/>
              </a:rPr>
              <a:t>Supports </a:t>
            </a:r>
            <a:r>
              <a:rPr lang="en-US" sz="900" b="1">
                <a:solidFill>
                  <a:srgbClr val="1A1A1A"/>
                </a:solidFill>
                <a:latin typeface="Georgia"/>
                <a:ea typeface="Calibri"/>
                <a:cs typeface="Calibri"/>
              </a:rPr>
              <a:t>patient safety, timely care, and provider well-being</a:t>
            </a:r>
            <a:r>
              <a:rPr lang="en-US" sz="900">
                <a:solidFill>
                  <a:srgbClr val="1A1A1A"/>
                </a:solidFill>
                <a:latin typeface="Georgia"/>
                <a:ea typeface="Calibri"/>
                <a:cs typeface="Calibri"/>
              </a:rPr>
              <a:t>. </a:t>
            </a:r>
            <a:endParaRPr lang="en-US" sz="900">
              <a:solidFill>
                <a:srgbClr val="000000"/>
              </a:solidFill>
              <a:latin typeface="Georgia"/>
              <a:ea typeface="Calibri"/>
              <a:cs typeface="Calibri"/>
            </a:endParaRPr>
          </a:p>
          <a:p>
            <a:pPr marL="114300" defTabSz="940594" eaLnBrk="0" fontAlgn="base" hangingPunct="0">
              <a:spcAft>
                <a:spcPct val="0"/>
              </a:spcAft>
              <a:buFont typeface="Arial"/>
              <a:buChar char="•"/>
            </a:pPr>
            <a:r>
              <a:rPr lang="en-US" sz="900">
                <a:solidFill>
                  <a:srgbClr val="1A1A1A"/>
                </a:solidFill>
                <a:latin typeface="Georgia"/>
                <a:ea typeface="Calibri"/>
                <a:cs typeface="Calibri"/>
              </a:rPr>
              <a:t>Improves </a:t>
            </a:r>
            <a:r>
              <a:rPr lang="en-US" sz="900" b="1">
                <a:solidFill>
                  <a:srgbClr val="1A1A1A"/>
                </a:solidFill>
                <a:latin typeface="Georgia"/>
                <a:ea typeface="Calibri"/>
                <a:cs typeface="Calibri"/>
              </a:rPr>
              <a:t>EHR workflow and operational efficiency</a:t>
            </a:r>
            <a:r>
              <a:rPr lang="en-US" sz="900">
                <a:solidFill>
                  <a:srgbClr val="1A1A1A"/>
                </a:solidFill>
                <a:latin typeface="Georgia"/>
                <a:ea typeface="Calibri"/>
                <a:cs typeface="Calibri"/>
              </a:rPr>
              <a:t>. </a:t>
            </a:r>
            <a:endParaRPr lang="en-US" sz="900">
              <a:solidFill>
                <a:prstClr val="black"/>
              </a:solidFill>
              <a:latin typeface="Georgia"/>
              <a:ea typeface="Calibri"/>
              <a:cs typeface="Calibri"/>
            </a:endParaRPr>
          </a:p>
          <a:p>
            <a:pPr marL="114300" defTabSz="940594" eaLnBrk="0" fontAlgn="base" hangingPunct="0">
              <a:spcAft>
                <a:spcPct val="0"/>
              </a:spcAft>
              <a:buFont typeface="Arial"/>
              <a:buChar char="•"/>
            </a:pPr>
            <a:r>
              <a:rPr lang="en-US" sz="900">
                <a:solidFill>
                  <a:srgbClr val="1A1A1A"/>
                </a:solidFill>
                <a:latin typeface="Georgia"/>
                <a:ea typeface="Calibri"/>
                <a:cs typeface="Calibri"/>
              </a:rPr>
              <a:t>Promotes </a:t>
            </a:r>
            <a:r>
              <a:rPr lang="en-US" sz="900" b="1">
                <a:solidFill>
                  <a:srgbClr val="1A1A1A"/>
                </a:solidFill>
                <a:latin typeface="Georgia"/>
                <a:ea typeface="Calibri"/>
                <a:cs typeface="Calibri"/>
              </a:rPr>
              <a:t>resident-led quality improvement and innovation</a:t>
            </a:r>
            <a:r>
              <a:rPr lang="en-US" sz="900">
                <a:solidFill>
                  <a:srgbClr val="1A1A1A"/>
                </a:solidFill>
                <a:latin typeface="Georgia"/>
                <a:ea typeface="Calibri"/>
                <a:cs typeface="Calibri"/>
              </a:rPr>
              <a:t>.</a:t>
            </a:r>
            <a:endParaRPr lang="en-US" sz="900">
              <a:solidFill>
                <a:prstClr val="black"/>
              </a:solidFill>
              <a:latin typeface="Georgia"/>
              <a:ea typeface="Calibri"/>
              <a:cs typeface="Calibri"/>
            </a:endParaRPr>
          </a:p>
          <a:p>
            <a:pPr marL="114300" defTabSz="940594" eaLnBrk="0" fontAlgn="base" hangingPunct="0">
              <a:spcAft>
                <a:spcPct val="0"/>
              </a:spcAft>
              <a:buNone/>
            </a:pPr>
            <a:endParaRPr lang="en-US" sz="1200">
              <a:solidFill>
                <a:srgbClr val="1A1A1A"/>
              </a:solidFill>
              <a:latin typeface="Calibri"/>
              <a:ea typeface="Calibri"/>
              <a:cs typeface="Calibri"/>
            </a:endParaRPr>
          </a:p>
        </p:txBody>
      </p:sp>
      <p:sp>
        <p:nvSpPr>
          <p:cNvPr id="18" name="TextBox 17">
            <a:extLst>
              <a:ext uri="{FF2B5EF4-FFF2-40B4-BE49-F238E27FC236}">
                <a16:creationId xmlns:a16="http://schemas.microsoft.com/office/drawing/2014/main" id="{C25273A3-1D93-1E47-F11A-82C36848BDB7}"/>
              </a:ext>
            </a:extLst>
          </p:cNvPr>
          <p:cNvSpPr txBox="1"/>
          <p:nvPr/>
        </p:nvSpPr>
        <p:spPr>
          <a:xfrm>
            <a:off x="2772192" y="608498"/>
            <a:ext cx="6760285" cy="300082"/>
          </a:xfrm>
          <a:prstGeom prst="rect">
            <a:avLst/>
          </a:prstGeom>
          <a:noFill/>
        </p:spPr>
        <p:txBody>
          <a:bodyPr rot="0" spcFirstLastPara="0" vertOverflow="overflow" horzOverflow="overflow" vert="horz" wrap="square" lIns="22860" tIns="11430" rIns="22860" bIns="11430" numCol="1" spcCol="0" rtlCol="0" fromWordArt="0" anchor="t" anchorCtr="0" forceAA="0" compatLnSpc="1">
            <a:prstTxWarp prst="textNoShape">
              <a:avLst/>
            </a:prstTxWarp>
            <a:spAutoFit/>
          </a:bodyPr>
          <a:lstStyle/>
          <a:p>
            <a:pPr algn="ctr" defTabSz="228600" eaLnBrk="0" fontAlgn="base" hangingPunct="0">
              <a:spcBef>
                <a:spcPct val="0"/>
              </a:spcBef>
              <a:spcAft>
                <a:spcPct val="0"/>
              </a:spcAft>
            </a:pPr>
            <a:r>
              <a:rPr lang="en-US" sz="900">
                <a:solidFill>
                  <a:prstClr val="black"/>
                </a:solidFill>
                <a:latin typeface="Times" panose="02020603050405020304"/>
                <a:cs typeface="Times"/>
              </a:rPr>
              <a:t>Ifeoluwa Mary Anighoro MD, Mubashir Abbas MD, Ayush Adhikari MD, FNU Arundhati MD, Shubhendu Bajpai MD, Sahil Grover MD, Jiss Joy MD, Sheeza Nawaz MD, Tanya Ratnani MD, Ashraf Ullah MD, Ismaila Yusuf MD, Hina Zubair MD, Victor Kolade MD, John Pamula MD</a:t>
            </a:r>
          </a:p>
        </p:txBody>
      </p:sp>
      <p:pic>
        <p:nvPicPr>
          <p:cNvPr id="5" name="Picture 4" descr="A screenshot of a computer&#10;&#10;AI-generated content may be incorrect.">
            <a:extLst>
              <a:ext uri="{FF2B5EF4-FFF2-40B4-BE49-F238E27FC236}">
                <a16:creationId xmlns:a16="http://schemas.microsoft.com/office/drawing/2014/main" id="{4B04C376-1C8D-32D6-6049-7C807E0A3D24}"/>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
                    </a14:imgEffect>
                  </a14:imgLayer>
                </a14:imgProps>
              </a:ext>
            </a:extLst>
          </a:blip>
          <a:srcRect l="5187" t="19134" r="5764" b="10830"/>
          <a:stretch>
            <a:fillRect/>
          </a:stretch>
        </p:blipFill>
        <p:spPr>
          <a:xfrm>
            <a:off x="4483313" y="3248810"/>
            <a:ext cx="3104382" cy="1737890"/>
          </a:xfrm>
          <a:prstGeom prst="rect">
            <a:avLst/>
          </a:prstGeom>
        </p:spPr>
      </p:pic>
      <p:sp>
        <p:nvSpPr>
          <p:cNvPr id="99344" name="Results Mini Subtitle"/>
          <p:cNvSpPr txBox="1"/>
          <p:nvPr/>
        </p:nvSpPr>
        <p:spPr>
          <a:xfrm>
            <a:off x="7674372" y="1447500"/>
            <a:ext cx="3097609" cy="120000"/>
          </a:xfrm>
          <a:prstGeom prst="rect">
            <a:avLst/>
          </a:prstGeom>
          <a:noFill/>
        </p:spPr>
        <p:txBody>
          <a:bodyPr wrap="square" lIns="22860" tIns="0" rIns="22860" bIns="0" anchor="ctr"/>
          <a:lstStyle/>
          <a:p>
            <a:pPr algn="ctr" defTabSz="228600" eaLnBrk="0" fontAlgn="base" hangingPunct="0">
              <a:spcBef>
                <a:spcPct val="0"/>
              </a:spcBef>
              <a:spcAft>
                <a:spcPct val="0"/>
              </a:spcAft>
            </a:pPr>
            <a:r>
              <a:rPr lang="en-US" sz="500" b="1" dirty="0">
                <a:solidFill>
                  <a:srgbClr val="2C3E2D"/>
                </a:solidFill>
                <a:latin typeface="Calibri"/>
                <a:cs typeface="Calibri"/>
              </a:rPr>
              <a:t>In-Basket Median Turnaround Time (hours) by Message Type: Pre-intervention vs PDSA-1 vs PDSA-2</a:t>
            </a:r>
          </a:p>
        </p:txBody>
      </p:sp>
      <p:graphicFrame>
        <p:nvGraphicFramePr>
          <p:cNvPr id="99345" name="Results Mini Chart"/>
          <p:cNvGraphicFramePr/>
          <p:nvPr/>
        </p:nvGraphicFramePr>
        <p:xfrm>
          <a:off x="7674372" y="1575000"/>
          <a:ext cx="3097609" cy="116250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99346" name="Results Mini Table"/>
          <p:cNvGraphicFramePr>
            <a:graphicFrameLocks noGrp="1"/>
          </p:cNvGraphicFramePr>
          <p:nvPr/>
        </p:nvGraphicFramePr>
        <p:xfrm>
          <a:off x="7674372" y="2762500"/>
          <a:ext cx="3097609" cy="630000"/>
        </p:xfrm>
        <a:graphic>
          <a:graphicData uri="http://schemas.openxmlformats.org/drawingml/2006/table">
            <a:tbl>
              <a:tblPr firstRow="1"/>
              <a:tblGrid>
                <a:gridCol w="597609">
                  <a:extLst>
                    <a:ext uri="{9D8B030D-6E8A-4147-A177-3AD203B41FA5}">
                      <a16:colId xmlns:a16="http://schemas.microsoft.com/office/drawing/2014/main" val="20000"/>
                    </a:ext>
                  </a:extLst>
                </a:gridCol>
                <a:gridCol w="500000">
                  <a:extLst>
                    <a:ext uri="{9D8B030D-6E8A-4147-A177-3AD203B41FA5}">
                      <a16:colId xmlns:a16="http://schemas.microsoft.com/office/drawing/2014/main" val="20001"/>
                    </a:ext>
                  </a:extLst>
                </a:gridCol>
                <a:gridCol w="500000">
                  <a:extLst>
                    <a:ext uri="{9D8B030D-6E8A-4147-A177-3AD203B41FA5}">
                      <a16:colId xmlns:a16="http://schemas.microsoft.com/office/drawing/2014/main" val="20002"/>
                    </a:ext>
                  </a:extLst>
                </a:gridCol>
                <a:gridCol w="500000">
                  <a:extLst>
                    <a:ext uri="{9D8B030D-6E8A-4147-A177-3AD203B41FA5}">
                      <a16:colId xmlns:a16="http://schemas.microsoft.com/office/drawing/2014/main" val="20003"/>
                    </a:ext>
                  </a:extLst>
                </a:gridCol>
                <a:gridCol w="500000">
                  <a:extLst>
                    <a:ext uri="{9D8B030D-6E8A-4147-A177-3AD203B41FA5}">
                      <a16:colId xmlns:a16="http://schemas.microsoft.com/office/drawing/2014/main" val="20004"/>
                    </a:ext>
                  </a:extLst>
                </a:gridCol>
                <a:gridCol w="500000">
                  <a:extLst>
                    <a:ext uri="{9D8B030D-6E8A-4147-A177-3AD203B41FA5}">
                      <a16:colId xmlns:a16="http://schemas.microsoft.com/office/drawing/2014/main" val="20005"/>
                    </a:ext>
                  </a:extLst>
                </a:gridCol>
              </a:tblGrid>
              <a:tr h="125000">
                <a:tc gridSpan="6">
                  <a:txBody>
                    <a:bodyPr/>
                    <a:lstStyle/>
                    <a:p>
                      <a:pPr algn="ctr"/>
                      <a:r>
                        <a:rPr lang="en-US" sz="500" b="1" dirty="0">
                          <a:solidFill>
                            <a:srgbClr val="2C3E2D"/>
                          </a:solidFill>
                          <a:latin typeface="Calibri"/>
                          <a:cs typeface="Calibri"/>
                        </a:rPr>
                        <a:t>PDSA-2 Reduction in Median Turnaround Time</a:t>
                      </a:r>
                    </a:p>
                  </a:txBody>
                  <a:tcPr marL="11430" marR="11430" marT="6858" marB="6858" anchor="ctr">
                    <a:lnL w="12700">
                      <a:solidFill>
                        <a:srgbClr val="D9D9D9"/>
                      </a:solidFill>
                    </a:lnL>
                    <a:lnR w="12700">
                      <a:solidFill>
                        <a:srgbClr val="D9D9D9"/>
                      </a:solidFill>
                    </a:lnR>
                    <a:lnT w="12700">
                      <a:solidFill>
                        <a:srgbClr val="D9D9D9"/>
                      </a:solidFill>
                    </a:lnT>
                    <a:lnB w="12700">
                      <a:solidFill>
                        <a:srgbClr val="D9D9D9"/>
                      </a:solidFill>
                    </a:lnB>
                    <a:solidFill>
                      <a:srgbClr val="F1F5EC"/>
                    </a:solidFill>
                  </a:tcPr>
                </a:tc>
                <a:tc hMerge="1">
                  <a:txBody>
                    <a:bodyPr/>
                    <a:lstStyle/>
                    <a:p>
                      <a:endParaRPr lang="en-US"/>
                    </a:p>
                  </a:txBody>
                  <a:tcPr marL="45720" marR="45720" marT="27432" marB="27432" anchor="ctr">
                    <a:lnL w="12700">
                      <a:solidFill>
                        <a:srgbClr val="D9D9D9"/>
                      </a:solidFill>
                    </a:lnL>
                    <a:lnR w="12700">
                      <a:solidFill>
                        <a:srgbClr val="D9D9D9"/>
                      </a:solidFill>
                    </a:lnR>
                    <a:lnT w="12700">
                      <a:solidFill>
                        <a:srgbClr val="D9D9D9"/>
                      </a:solidFill>
                    </a:lnT>
                    <a:lnB w="12700">
                      <a:solidFill>
                        <a:srgbClr val="D9D9D9"/>
                      </a:solidFill>
                    </a:lnB>
                    <a:noFill/>
                  </a:tcPr>
                </a:tc>
                <a:tc hMerge="1">
                  <a:txBody>
                    <a:bodyPr/>
                    <a:lstStyle/>
                    <a:p>
                      <a:endParaRPr lang="en-US"/>
                    </a:p>
                  </a:txBody>
                  <a:tcPr marL="45720" marR="45720" marT="27432" marB="27432" anchor="ctr">
                    <a:lnL w="12700">
                      <a:solidFill>
                        <a:srgbClr val="D9D9D9"/>
                      </a:solidFill>
                    </a:lnL>
                    <a:lnR w="12700">
                      <a:solidFill>
                        <a:srgbClr val="D9D9D9"/>
                      </a:solidFill>
                    </a:lnR>
                    <a:lnT w="12700">
                      <a:solidFill>
                        <a:srgbClr val="D9D9D9"/>
                      </a:solidFill>
                    </a:lnT>
                    <a:lnB w="12700">
                      <a:solidFill>
                        <a:srgbClr val="D9D9D9"/>
                      </a:solidFill>
                    </a:lnB>
                    <a:noFill/>
                  </a:tcPr>
                </a:tc>
                <a:tc hMerge="1">
                  <a:txBody>
                    <a:bodyPr/>
                    <a:lstStyle/>
                    <a:p>
                      <a:endParaRPr lang="en-US"/>
                    </a:p>
                  </a:txBody>
                  <a:tcPr marL="45720" marR="45720" marT="27432" marB="27432" anchor="ctr">
                    <a:lnL w="12700">
                      <a:solidFill>
                        <a:srgbClr val="D9D9D9"/>
                      </a:solidFill>
                    </a:lnL>
                    <a:lnR w="12700">
                      <a:solidFill>
                        <a:srgbClr val="D9D9D9"/>
                      </a:solidFill>
                    </a:lnR>
                    <a:lnT w="12700">
                      <a:solidFill>
                        <a:srgbClr val="D9D9D9"/>
                      </a:solidFill>
                    </a:lnT>
                    <a:lnB w="12700">
                      <a:solidFill>
                        <a:srgbClr val="D9D9D9"/>
                      </a:solidFill>
                    </a:lnB>
                    <a:noFill/>
                  </a:tcPr>
                </a:tc>
                <a:tc hMerge="1">
                  <a:txBody>
                    <a:bodyPr/>
                    <a:lstStyle/>
                    <a:p>
                      <a:endParaRPr lang="en-US"/>
                    </a:p>
                  </a:txBody>
                  <a:tcPr marL="45720" marR="45720" marT="27432" marB="27432" anchor="ctr">
                    <a:lnL w="12700">
                      <a:solidFill>
                        <a:srgbClr val="D9D9D9"/>
                      </a:solidFill>
                    </a:lnL>
                    <a:lnR w="12700">
                      <a:solidFill>
                        <a:srgbClr val="D9D9D9"/>
                      </a:solidFill>
                    </a:lnR>
                    <a:lnT w="12700">
                      <a:solidFill>
                        <a:srgbClr val="D9D9D9"/>
                      </a:solidFill>
                    </a:lnT>
                    <a:lnB w="12700">
                      <a:solidFill>
                        <a:srgbClr val="D9D9D9"/>
                      </a:solidFill>
                    </a:lnB>
                    <a:noFill/>
                  </a:tcPr>
                </a:tc>
                <a:tc hMerge="1">
                  <a:txBody>
                    <a:bodyPr/>
                    <a:lstStyle/>
                    <a:p>
                      <a:endParaRPr lang="en-US"/>
                    </a:p>
                  </a:txBody>
                  <a:tcPr marL="45720" marR="45720" marT="27432" marB="27432" anchor="ctr">
                    <a:lnL w="12700">
                      <a:solidFill>
                        <a:srgbClr val="D9D9D9"/>
                      </a:solidFill>
                    </a:lnL>
                    <a:lnR w="12700">
                      <a:solidFill>
                        <a:srgbClr val="D9D9D9"/>
                      </a:solidFill>
                    </a:lnR>
                    <a:lnT w="12700">
                      <a:solidFill>
                        <a:srgbClr val="D9D9D9"/>
                      </a:solidFill>
                    </a:lnT>
                    <a:lnB w="12700">
                      <a:solidFill>
                        <a:srgbClr val="D9D9D9"/>
                      </a:solidFill>
                    </a:lnB>
                    <a:noFill/>
                  </a:tcPr>
                </a:tc>
                <a:extLst>
                  <a:ext uri="{0D108BD9-81ED-4DB2-BD59-A6C34878D82A}">
                    <a16:rowId xmlns:a16="http://schemas.microsoft.com/office/drawing/2014/main" val="10000"/>
                  </a:ext>
                </a:extLst>
              </a:tr>
              <a:tr h="225000">
                <a:tc>
                  <a:txBody>
                    <a:bodyPr/>
                    <a:lstStyle/>
                    <a:p>
                      <a:pPr algn="l"/>
                      <a:r>
                        <a:rPr lang="en-US" sz="500" b="1" dirty="0">
                          <a:solidFill>
                            <a:srgbClr val="333333"/>
                          </a:solidFill>
                          <a:latin typeface="Calibri"/>
                          <a:cs typeface="Calibri"/>
                        </a:rPr>
                        <a:t>Message type</a:t>
                      </a:r>
                    </a:p>
                  </a:txBody>
                  <a:tcPr marL="11430" marR="11430" marT="6858" marB="6858" anchor="ctr">
                    <a:lnL w="12700">
                      <a:solidFill>
                        <a:srgbClr val="D9D9D9"/>
                      </a:solidFill>
                    </a:lnL>
                    <a:lnR w="12700">
                      <a:solidFill>
                        <a:srgbClr val="D9D9D9"/>
                      </a:solidFill>
                    </a:lnR>
                    <a:lnT w="12700">
                      <a:solidFill>
                        <a:srgbClr val="D9D9D9"/>
                      </a:solidFill>
                    </a:lnT>
                    <a:lnB w="12700">
                      <a:solidFill>
                        <a:srgbClr val="D9D9D9"/>
                      </a:solidFill>
                    </a:lnB>
                    <a:solidFill>
                      <a:srgbClr val="F1F5EC"/>
                    </a:solidFill>
                  </a:tcPr>
                </a:tc>
                <a:tc>
                  <a:txBody>
                    <a:bodyPr/>
                    <a:lstStyle/>
                    <a:p>
                      <a:pPr algn="ctr"/>
                      <a:r>
                        <a:rPr lang="en-US" sz="500" b="1" dirty="0">
                          <a:solidFill>
                            <a:srgbClr val="333333"/>
                          </a:solidFill>
                          <a:latin typeface="Calibri"/>
                          <a:cs typeface="Calibri"/>
                        </a:rPr>
                        <a:t>Results</a:t>
                      </a:r>
                    </a:p>
                  </a:txBody>
                  <a:tcPr marL="11430" marR="11430" marT="6858" marB="6858" anchor="ctr">
                    <a:lnL w="12700">
                      <a:solidFill>
                        <a:srgbClr val="D9D9D9"/>
                      </a:solidFill>
                    </a:lnL>
                    <a:lnR w="12700">
                      <a:solidFill>
                        <a:srgbClr val="D9D9D9"/>
                      </a:solidFill>
                    </a:lnR>
                    <a:lnT w="12700">
                      <a:solidFill>
                        <a:srgbClr val="D9D9D9"/>
                      </a:solidFill>
                    </a:lnT>
                    <a:lnB w="12700">
                      <a:solidFill>
                        <a:srgbClr val="D9D9D9"/>
                      </a:solidFill>
                    </a:lnB>
                    <a:solidFill>
                      <a:srgbClr val="F1F5EC"/>
                    </a:solidFill>
                  </a:tcPr>
                </a:tc>
                <a:tc>
                  <a:txBody>
                    <a:bodyPr/>
                    <a:lstStyle/>
                    <a:p>
                      <a:pPr algn="ctr"/>
                      <a:r>
                        <a:rPr lang="en-US" sz="500" b="1" dirty="0">
                          <a:solidFill>
                            <a:srgbClr val="333333"/>
                          </a:solidFill>
                          <a:latin typeface="Calibri"/>
                          <a:cs typeface="Calibri"/>
                        </a:rPr>
                        <a:t>Patient Calls</a:t>
                      </a:r>
                    </a:p>
                  </a:txBody>
                  <a:tcPr marL="11430" marR="11430" marT="6858" marB="6858" anchor="ctr">
                    <a:lnL w="12700">
                      <a:solidFill>
                        <a:srgbClr val="D9D9D9"/>
                      </a:solidFill>
                    </a:lnL>
                    <a:lnR w="12700">
                      <a:solidFill>
                        <a:srgbClr val="D9D9D9"/>
                      </a:solidFill>
                    </a:lnR>
                    <a:lnT w="12700">
                      <a:solidFill>
                        <a:srgbClr val="D9D9D9"/>
                      </a:solidFill>
                    </a:lnT>
                    <a:lnB w="12700">
                      <a:solidFill>
                        <a:srgbClr val="D9D9D9"/>
                      </a:solidFill>
                    </a:lnB>
                    <a:solidFill>
                      <a:srgbClr val="F1F5EC"/>
                    </a:solidFill>
                  </a:tcPr>
                </a:tc>
                <a:tc>
                  <a:txBody>
                    <a:bodyPr/>
                    <a:lstStyle/>
                    <a:p>
                      <a:pPr algn="ctr"/>
                      <a:r>
                        <a:rPr lang="en-US" sz="500" b="1" dirty="0">
                          <a:solidFill>
                            <a:srgbClr val="333333"/>
                          </a:solidFill>
                          <a:latin typeface="Calibri"/>
                          <a:cs typeface="Calibri"/>
                        </a:rPr>
                        <a:t>eGuthrie Medical Advice Request</a:t>
                      </a:r>
                    </a:p>
                  </a:txBody>
                  <a:tcPr marL="11430" marR="11430" marT="6858" marB="6858" anchor="ctr">
                    <a:lnL w="12700">
                      <a:solidFill>
                        <a:srgbClr val="D9D9D9"/>
                      </a:solidFill>
                    </a:lnL>
                    <a:lnR w="12700">
                      <a:solidFill>
                        <a:srgbClr val="D9D9D9"/>
                      </a:solidFill>
                    </a:lnR>
                    <a:lnT w="12700">
                      <a:solidFill>
                        <a:srgbClr val="D9D9D9"/>
                      </a:solidFill>
                    </a:lnT>
                    <a:lnB w="12700">
                      <a:solidFill>
                        <a:srgbClr val="D9D9D9"/>
                      </a:solidFill>
                    </a:lnB>
                    <a:solidFill>
                      <a:srgbClr val="F1F5EC"/>
                    </a:solidFill>
                  </a:tcPr>
                </a:tc>
                <a:tc>
                  <a:txBody>
                    <a:bodyPr/>
                    <a:lstStyle/>
                    <a:p>
                      <a:pPr algn="ctr"/>
                      <a:r>
                        <a:rPr lang="en-US" sz="500" b="1" dirty="0">
                          <a:solidFill>
                            <a:srgbClr val="333333"/>
                          </a:solidFill>
                          <a:latin typeface="Calibri"/>
                          <a:cs typeface="Calibri"/>
                        </a:rPr>
                        <a:t>Rx Response</a:t>
                      </a:r>
                    </a:p>
                  </a:txBody>
                  <a:tcPr marL="11430" marR="11430" marT="6858" marB="6858" anchor="ctr">
                    <a:lnL w="12700">
                      <a:solidFill>
                        <a:srgbClr val="D9D9D9"/>
                      </a:solidFill>
                    </a:lnL>
                    <a:lnR w="12700">
                      <a:solidFill>
                        <a:srgbClr val="D9D9D9"/>
                      </a:solidFill>
                    </a:lnR>
                    <a:lnT w="12700">
                      <a:solidFill>
                        <a:srgbClr val="D9D9D9"/>
                      </a:solidFill>
                    </a:lnT>
                    <a:lnB w="12700">
                      <a:solidFill>
                        <a:srgbClr val="D9D9D9"/>
                      </a:solidFill>
                    </a:lnB>
                    <a:solidFill>
                      <a:srgbClr val="F1F5EC"/>
                    </a:solidFill>
                  </a:tcPr>
                </a:tc>
                <a:tc>
                  <a:txBody>
                    <a:bodyPr/>
                    <a:lstStyle/>
                    <a:p>
                      <a:pPr algn="ctr"/>
                      <a:r>
                        <a:rPr lang="en-US" sz="500" b="1" dirty="0">
                          <a:solidFill>
                            <a:srgbClr val="333333"/>
                          </a:solidFill>
                          <a:latin typeface="Calibri"/>
                          <a:cs typeface="Calibri"/>
                        </a:rPr>
                        <a:t>Rx Authorization</a:t>
                      </a:r>
                    </a:p>
                  </a:txBody>
                  <a:tcPr marL="11430" marR="11430" marT="6858" marB="6858" anchor="ctr">
                    <a:lnL w="12700">
                      <a:solidFill>
                        <a:srgbClr val="D9D9D9"/>
                      </a:solidFill>
                    </a:lnL>
                    <a:lnR w="12700">
                      <a:solidFill>
                        <a:srgbClr val="D9D9D9"/>
                      </a:solidFill>
                    </a:lnR>
                    <a:lnT w="12700">
                      <a:solidFill>
                        <a:srgbClr val="D9D9D9"/>
                      </a:solidFill>
                    </a:lnT>
                    <a:lnB w="12700">
                      <a:solidFill>
                        <a:srgbClr val="D9D9D9"/>
                      </a:solidFill>
                    </a:lnB>
                    <a:solidFill>
                      <a:srgbClr val="F1F5EC"/>
                    </a:solidFill>
                  </a:tcPr>
                </a:tc>
                <a:extLst>
                  <a:ext uri="{0D108BD9-81ED-4DB2-BD59-A6C34878D82A}">
                    <a16:rowId xmlns:a16="http://schemas.microsoft.com/office/drawing/2014/main" val="10001"/>
                  </a:ext>
                </a:extLst>
              </a:tr>
              <a:tr h="140000">
                <a:tc>
                  <a:txBody>
                    <a:bodyPr/>
                    <a:lstStyle/>
                    <a:p>
                      <a:pPr algn="l"/>
                      <a:r>
                        <a:rPr lang="en-US" sz="500" b="1" dirty="0">
                          <a:solidFill>
                            <a:srgbClr val="4E8F2F"/>
                          </a:solidFill>
                          <a:latin typeface="Calibri"/>
                          <a:cs typeface="Calibri"/>
                        </a:rPr>
                        <a:t>vs PDSA-1</a:t>
                      </a:r>
                    </a:p>
                  </a:txBody>
                  <a:tcPr marL="11430" marR="11430" marT="6858" marB="6858" anchor="ctr">
                    <a:lnL w="12700">
                      <a:solidFill>
                        <a:srgbClr val="D9D9D9"/>
                      </a:solidFill>
                    </a:lnL>
                    <a:lnR w="12700">
                      <a:solidFill>
                        <a:srgbClr val="D9D9D9"/>
                      </a:solidFill>
                    </a:lnR>
                    <a:lnT w="12700">
                      <a:solidFill>
                        <a:srgbClr val="D9D9D9"/>
                      </a:solidFill>
                    </a:lnT>
                    <a:lnB w="12700">
                      <a:solidFill>
                        <a:srgbClr val="D9D9D9"/>
                      </a:solidFill>
                    </a:lnB>
                    <a:noFill/>
                  </a:tcPr>
                </a:tc>
                <a:tc>
                  <a:txBody>
                    <a:bodyPr/>
                    <a:lstStyle/>
                    <a:p>
                      <a:pPr algn="ctr"/>
                      <a:r>
                        <a:rPr lang="en-US" sz="600" b="1" dirty="0">
                          <a:solidFill>
                            <a:srgbClr val="4E8F2F"/>
                          </a:solidFill>
                          <a:latin typeface="Calibri"/>
                          <a:cs typeface="Calibri"/>
                        </a:rPr>
                        <a:t>−16%</a:t>
                      </a:r>
                    </a:p>
                  </a:txBody>
                  <a:tcPr marL="11430" marR="11430" marT="6858" marB="6858" anchor="ctr">
                    <a:lnL w="12700">
                      <a:solidFill>
                        <a:srgbClr val="D9D9D9"/>
                      </a:solidFill>
                    </a:lnL>
                    <a:lnR w="12700">
                      <a:solidFill>
                        <a:srgbClr val="D9D9D9"/>
                      </a:solidFill>
                    </a:lnR>
                    <a:lnT w="12700">
                      <a:solidFill>
                        <a:srgbClr val="D9D9D9"/>
                      </a:solidFill>
                    </a:lnT>
                    <a:lnB w="12700">
                      <a:solidFill>
                        <a:srgbClr val="D9D9D9"/>
                      </a:solidFill>
                    </a:lnB>
                    <a:noFill/>
                  </a:tcPr>
                </a:tc>
                <a:tc>
                  <a:txBody>
                    <a:bodyPr/>
                    <a:lstStyle/>
                    <a:p>
                      <a:pPr algn="ctr"/>
                      <a:r>
                        <a:rPr lang="en-US" sz="600" b="1" dirty="0">
                          <a:solidFill>
                            <a:srgbClr val="4E8F2F"/>
                          </a:solidFill>
                          <a:latin typeface="Calibri"/>
                          <a:cs typeface="Calibri"/>
                        </a:rPr>
                        <a:t>−35%</a:t>
                      </a:r>
                    </a:p>
                  </a:txBody>
                  <a:tcPr marL="11430" marR="11430" marT="6858" marB="6858" anchor="ctr">
                    <a:lnL w="12700">
                      <a:solidFill>
                        <a:srgbClr val="D9D9D9"/>
                      </a:solidFill>
                    </a:lnL>
                    <a:lnR w="12700">
                      <a:solidFill>
                        <a:srgbClr val="D9D9D9"/>
                      </a:solidFill>
                    </a:lnR>
                    <a:lnT w="12700">
                      <a:solidFill>
                        <a:srgbClr val="D9D9D9"/>
                      </a:solidFill>
                    </a:lnT>
                    <a:lnB w="12700">
                      <a:solidFill>
                        <a:srgbClr val="D9D9D9"/>
                      </a:solidFill>
                    </a:lnB>
                    <a:noFill/>
                  </a:tcPr>
                </a:tc>
                <a:tc>
                  <a:txBody>
                    <a:bodyPr/>
                    <a:lstStyle/>
                    <a:p>
                      <a:pPr algn="ctr"/>
                      <a:r>
                        <a:rPr lang="en-US" sz="600" b="1" dirty="0">
                          <a:solidFill>
                            <a:srgbClr val="4E8F2F"/>
                          </a:solidFill>
                          <a:latin typeface="Calibri"/>
                          <a:cs typeface="Calibri"/>
                        </a:rPr>
                        <a:t>−22%</a:t>
                      </a:r>
                    </a:p>
                  </a:txBody>
                  <a:tcPr marL="11430" marR="11430" marT="6858" marB="6858" anchor="ctr">
                    <a:lnL w="12700">
                      <a:solidFill>
                        <a:srgbClr val="D9D9D9"/>
                      </a:solidFill>
                    </a:lnL>
                    <a:lnR w="12700">
                      <a:solidFill>
                        <a:srgbClr val="D9D9D9"/>
                      </a:solidFill>
                    </a:lnR>
                    <a:lnT w="12700">
                      <a:solidFill>
                        <a:srgbClr val="D9D9D9"/>
                      </a:solidFill>
                    </a:lnT>
                    <a:lnB w="12700">
                      <a:solidFill>
                        <a:srgbClr val="D9D9D9"/>
                      </a:solidFill>
                    </a:lnB>
                    <a:noFill/>
                  </a:tcPr>
                </a:tc>
                <a:tc>
                  <a:txBody>
                    <a:bodyPr/>
                    <a:lstStyle/>
                    <a:p>
                      <a:pPr algn="ctr"/>
                      <a:r>
                        <a:rPr lang="en-US" sz="600" b="1" dirty="0">
                          <a:solidFill>
                            <a:srgbClr val="4E8F2F"/>
                          </a:solidFill>
                          <a:latin typeface="Calibri"/>
                          <a:cs typeface="Calibri"/>
                        </a:rPr>
                        <a:t>−69%</a:t>
                      </a:r>
                    </a:p>
                  </a:txBody>
                  <a:tcPr marL="11430" marR="11430" marT="6858" marB="6858" anchor="ctr">
                    <a:lnL w="12700">
                      <a:solidFill>
                        <a:srgbClr val="D9D9D9"/>
                      </a:solidFill>
                    </a:lnL>
                    <a:lnR w="12700">
                      <a:solidFill>
                        <a:srgbClr val="D9D9D9"/>
                      </a:solidFill>
                    </a:lnR>
                    <a:lnT w="12700">
                      <a:solidFill>
                        <a:srgbClr val="D9D9D9"/>
                      </a:solidFill>
                    </a:lnT>
                    <a:lnB w="12700">
                      <a:solidFill>
                        <a:srgbClr val="D9D9D9"/>
                      </a:solidFill>
                    </a:lnB>
                    <a:noFill/>
                  </a:tcPr>
                </a:tc>
                <a:tc>
                  <a:txBody>
                    <a:bodyPr/>
                    <a:lstStyle/>
                    <a:p>
                      <a:pPr algn="ctr"/>
                      <a:r>
                        <a:rPr lang="en-US" sz="600" b="1" dirty="0">
                          <a:solidFill>
                            <a:srgbClr val="4E8F2F"/>
                          </a:solidFill>
                          <a:latin typeface="Calibri"/>
                          <a:cs typeface="Calibri"/>
                        </a:rPr>
                        <a:t>−60%</a:t>
                      </a:r>
                    </a:p>
                  </a:txBody>
                  <a:tcPr marL="11430" marR="11430" marT="6858" marB="6858" anchor="ctr">
                    <a:lnL w="12700">
                      <a:solidFill>
                        <a:srgbClr val="D9D9D9"/>
                      </a:solidFill>
                    </a:lnL>
                    <a:lnR w="12700">
                      <a:solidFill>
                        <a:srgbClr val="D9D9D9"/>
                      </a:solidFill>
                    </a:lnR>
                    <a:lnT w="12700">
                      <a:solidFill>
                        <a:srgbClr val="D9D9D9"/>
                      </a:solidFill>
                    </a:lnT>
                    <a:lnB w="12700">
                      <a:solidFill>
                        <a:srgbClr val="D9D9D9"/>
                      </a:solidFill>
                    </a:lnB>
                    <a:noFill/>
                  </a:tcPr>
                </a:tc>
                <a:extLst>
                  <a:ext uri="{0D108BD9-81ED-4DB2-BD59-A6C34878D82A}">
                    <a16:rowId xmlns:a16="http://schemas.microsoft.com/office/drawing/2014/main" val="10002"/>
                  </a:ext>
                </a:extLst>
              </a:tr>
              <a:tr h="140000">
                <a:tc>
                  <a:txBody>
                    <a:bodyPr/>
                    <a:lstStyle/>
                    <a:p>
                      <a:pPr algn="l"/>
                      <a:r>
                        <a:rPr lang="en-US" sz="500" dirty="0">
                          <a:solidFill>
                            <a:srgbClr val="595959"/>
                          </a:solidFill>
                          <a:latin typeface="Calibri"/>
                          <a:cs typeface="Calibri"/>
                        </a:rPr>
                        <a:t>vs Pre-intervention</a:t>
                      </a:r>
                    </a:p>
                  </a:txBody>
                  <a:tcPr marL="11430" marR="11430" marT="6858" marB="6858" anchor="ctr">
                    <a:lnL w="12700">
                      <a:solidFill>
                        <a:srgbClr val="D9D9D9"/>
                      </a:solidFill>
                    </a:lnL>
                    <a:lnR w="12700">
                      <a:solidFill>
                        <a:srgbClr val="D9D9D9"/>
                      </a:solidFill>
                    </a:lnR>
                    <a:lnT w="12700">
                      <a:solidFill>
                        <a:srgbClr val="D9D9D9"/>
                      </a:solidFill>
                    </a:lnT>
                    <a:lnB w="12700">
                      <a:solidFill>
                        <a:srgbClr val="D9D9D9"/>
                      </a:solidFill>
                    </a:lnB>
                    <a:noFill/>
                  </a:tcPr>
                </a:tc>
                <a:tc>
                  <a:txBody>
                    <a:bodyPr/>
                    <a:lstStyle/>
                    <a:p>
                      <a:pPr algn="ctr"/>
                      <a:r>
                        <a:rPr lang="en-US" sz="600" dirty="0">
                          <a:solidFill>
                            <a:srgbClr val="595959"/>
                          </a:solidFill>
                          <a:latin typeface="Calibri"/>
                          <a:cs typeface="Calibri"/>
                        </a:rPr>
                        <a:t>−37%</a:t>
                      </a:r>
                    </a:p>
                  </a:txBody>
                  <a:tcPr marL="11430" marR="11430" marT="6858" marB="6858" anchor="ctr">
                    <a:lnL w="12700">
                      <a:solidFill>
                        <a:srgbClr val="D9D9D9"/>
                      </a:solidFill>
                    </a:lnL>
                    <a:lnR w="12700">
                      <a:solidFill>
                        <a:srgbClr val="D9D9D9"/>
                      </a:solidFill>
                    </a:lnR>
                    <a:lnT w="12700">
                      <a:solidFill>
                        <a:srgbClr val="D9D9D9"/>
                      </a:solidFill>
                    </a:lnT>
                    <a:lnB w="12700">
                      <a:solidFill>
                        <a:srgbClr val="D9D9D9"/>
                      </a:solidFill>
                    </a:lnB>
                    <a:noFill/>
                  </a:tcPr>
                </a:tc>
                <a:tc>
                  <a:txBody>
                    <a:bodyPr/>
                    <a:lstStyle/>
                    <a:p>
                      <a:pPr algn="ctr"/>
                      <a:r>
                        <a:rPr lang="en-US" sz="600" dirty="0">
                          <a:solidFill>
                            <a:srgbClr val="595959"/>
                          </a:solidFill>
                          <a:latin typeface="Calibri"/>
                          <a:cs typeface="Calibri"/>
                        </a:rPr>
                        <a:t>−71%</a:t>
                      </a:r>
                    </a:p>
                  </a:txBody>
                  <a:tcPr marL="11430" marR="11430" marT="6858" marB="6858" anchor="ctr">
                    <a:lnL w="12700">
                      <a:solidFill>
                        <a:srgbClr val="D9D9D9"/>
                      </a:solidFill>
                    </a:lnL>
                    <a:lnR w="12700">
                      <a:solidFill>
                        <a:srgbClr val="D9D9D9"/>
                      </a:solidFill>
                    </a:lnR>
                    <a:lnT w="12700">
                      <a:solidFill>
                        <a:srgbClr val="D9D9D9"/>
                      </a:solidFill>
                    </a:lnT>
                    <a:lnB w="12700">
                      <a:solidFill>
                        <a:srgbClr val="D9D9D9"/>
                      </a:solidFill>
                    </a:lnB>
                    <a:noFill/>
                  </a:tcPr>
                </a:tc>
                <a:tc>
                  <a:txBody>
                    <a:bodyPr/>
                    <a:lstStyle/>
                    <a:p>
                      <a:pPr algn="ctr"/>
                      <a:r>
                        <a:rPr lang="en-US" sz="600" dirty="0">
                          <a:solidFill>
                            <a:srgbClr val="595959"/>
                          </a:solidFill>
                          <a:latin typeface="Calibri"/>
                          <a:cs typeface="Calibri"/>
                        </a:rPr>
                        <a:t>−76%</a:t>
                      </a:r>
                    </a:p>
                  </a:txBody>
                  <a:tcPr marL="11430" marR="11430" marT="6858" marB="6858" anchor="ctr">
                    <a:lnL w="12700">
                      <a:solidFill>
                        <a:srgbClr val="D9D9D9"/>
                      </a:solidFill>
                    </a:lnL>
                    <a:lnR w="12700">
                      <a:solidFill>
                        <a:srgbClr val="D9D9D9"/>
                      </a:solidFill>
                    </a:lnR>
                    <a:lnT w="12700">
                      <a:solidFill>
                        <a:srgbClr val="D9D9D9"/>
                      </a:solidFill>
                    </a:lnT>
                    <a:lnB w="12700">
                      <a:solidFill>
                        <a:srgbClr val="D9D9D9"/>
                      </a:solidFill>
                    </a:lnB>
                    <a:noFill/>
                  </a:tcPr>
                </a:tc>
                <a:tc>
                  <a:txBody>
                    <a:bodyPr/>
                    <a:lstStyle/>
                    <a:p>
                      <a:pPr algn="ctr"/>
                      <a:r>
                        <a:rPr lang="en-US" sz="600" dirty="0">
                          <a:solidFill>
                            <a:srgbClr val="595959"/>
                          </a:solidFill>
                          <a:latin typeface="Calibri"/>
                          <a:cs typeface="Calibri"/>
                        </a:rPr>
                        <a:t>−95%</a:t>
                      </a:r>
                    </a:p>
                  </a:txBody>
                  <a:tcPr marL="11430" marR="11430" marT="6858" marB="6858" anchor="ctr">
                    <a:lnL w="12700">
                      <a:solidFill>
                        <a:srgbClr val="D9D9D9"/>
                      </a:solidFill>
                    </a:lnL>
                    <a:lnR w="12700">
                      <a:solidFill>
                        <a:srgbClr val="D9D9D9"/>
                      </a:solidFill>
                    </a:lnR>
                    <a:lnT w="12700">
                      <a:solidFill>
                        <a:srgbClr val="D9D9D9"/>
                      </a:solidFill>
                    </a:lnT>
                    <a:lnB w="12700">
                      <a:solidFill>
                        <a:srgbClr val="D9D9D9"/>
                      </a:solidFill>
                    </a:lnB>
                    <a:noFill/>
                  </a:tcPr>
                </a:tc>
                <a:tc>
                  <a:txBody>
                    <a:bodyPr/>
                    <a:lstStyle/>
                    <a:p>
                      <a:pPr algn="ctr"/>
                      <a:r>
                        <a:rPr lang="en-US" sz="600" dirty="0">
                          <a:solidFill>
                            <a:srgbClr val="595959"/>
                          </a:solidFill>
                          <a:latin typeface="Calibri"/>
                          <a:cs typeface="Calibri"/>
                        </a:rPr>
                        <a:t>−76%</a:t>
                      </a:r>
                    </a:p>
                  </a:txBody>
                  <a:tcPr marL="11430" marR="11430" marT="6858" marB="6858" anchor="ctr">
                    <a:lnL w="12700">
                      <a:solidFill>
                        <a:srgbClr val="D9D9D9"/>
                      </a:solidFill>
                    </a:lnL>
                    <a:lnR w="12700">
                      <a:solidFill>
                        <a:srgbClr val="D9D9D9"/>
                      </a:solidFill>
                    </a:lnR>
                    <a:lnT w="12700">
                      <a:solidFill>
                        <a:srgbClr val="D9D9D9"/>
                      </a:solidFill>
                    </a:lnT>
                    <a:lnB w="12700">
                      <a:solidFill>
                        <a:srgbClr val="D9D9D9"/>
                      </a:solidFill>
                    </a:lnB>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9448226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3F9FB4EA-B440-B2D8-298A-EB60BFB8E575}"/>
              </a:ext>
            </a:extLst>
          </p:cNvPr>
          <p:cNvPicPr>
            <a:picLocks noChangeAspect="1"/>
          </p:cNvPicPr>
          <p:nvPr/>
        </p:nvPicPr>
        <p:blipFill>
          <a:blip r:embed="rId3"/>
          <a:stretch>
            <a:fillRect/>
          </a:stretch>
        </p:blipFill>
        <p:spPr>
          <a:xfrm>
            <a:off x="9682038" y="6128753"/>
            <a:ext cx="992210" cy="315495"/>
          </a:xfrm>
          <a:prstGeom prst="rect">
            <a:avLst/>
          </a:prstGeom>
        </p:spPr>
      </p:pic>
      <p:sp>
        <p:nvSpPr>
          <p:cNvPr id="5" name="Text Box 13">
            <a:extLst>
              <a:ext uri="{FF2B5EF4-FFF2-40B4-BE49-F238E27FC236}">
                <a16:creationId xmlns:a16="http://schemas.microsoft.com/office/drawing/2014/main" id="{99F11805-8D3B-3EF9-BA43-383F9CCE4622}"/>
              </a:ext>
            </a:extLst>
          </p:cNvPr>
          <p:cNvSpPr txBox="1">
            <a:spLocks noChangeArrowheads="1"/>
          </p:cNvSpPr>
          <p:nvPr/>
        </p:nvSpPr>
        <p:spPr bwMode="auto">
          <a:xfrm>
            <a:off x="1581615" y="701610"/>
            <a:ext cx="9028770" cy="400110"/>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000" b="1">
                <a:solidFill>
                  <a:prstClr val="white"/>
                </a:solidFill>
                <a:latin typeface="Calibri" panose="020F0502020204030204" pitchFamily="34" charset="0"/>
              </a:rPr>
              <a:t>Introduction: Background &amp; Context</a:t>
            </a:r>
          </a:p>
        </p:txBody>
      </p:sp>
      <p:sp>
        <p:nvSpPr>
          <p:cNvPr id="8" name="Text Box 1283">
            <a:extLst>
              <a:ext uri="{FF2B5EF4-FFF2-40B4-BE49-F238E27FC236}">
                <a16:creationId xmlns:a16="http://schemas.microsoft.com/office/drawing/2014/main" id="{F33BE723-738F-010C-3E45-EAFCB4679463}"/>
              </a:ext>
            </a:extLst>
          </p:cNvPr>
          <p:cNvSpPr txBox="1">
            <a:spLocks noChangeArrowheads="1"/>
          </p:cNvSpPr>
          <p:nvPr/>
        </p:nvSpPr>
        <p:spPr bwMode="auto">
          <a:xfrm>
            <a:off x="1581615" y="1587309"/>
            <a:ext cx="9026469" cy="2677656"/>
          </a:xfrm>
          <a:prstGeom prst="rect">
            <a:avLst/>
          </a:prstGeom>
          <a:solidFill>
            <a:schemeClr val="bg1"/>
          </a:solidFill>
          <a:ln w="9525">
            <a:solidFill>
              <a:schemeClr val="tx1"/>
            </a:solidFill>
            <a:miter lim="800000"/>
            <a:headEnd/>
            <a:tailEnd/>
          </a:ln>
        </p:spPr>
        <p:txBody>
          <a:bodyPr wrap="square" lIns="22860" tIns="11430" rIns="22860" bIns="11430" anchor="t">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114300" indent="-114300" algn="just" defTabSz="940594" eaLnBrk="0" fontAlgn="base" hangingPunct="0">
              <a:spcBef>
                <a:spcPct val="25000"/>
              </a:spcBef>
              <a:spcAft>
                <a:spcPct val="0"/>
              </a:spcAft>
              <a:buFont typeface="Arial"/>
              <a:buChar char="•"/>
            </a:pPr>
            <a:r>
              <a:rPr lang="en-US" sz="1500">
                <a:solidFill>
                  <a:srgbClr val="1A1A1A"/>
                </a:solidFill>
                <a:latin typeface="Calibri"/>
              </a:rPr>
              <a:t>Widespread adoption of electronic health records (EHRs), including Epic®, has markedly increased the volume of in-basket messages managed by residents.</a:t>
            </a:r>
            <a:endParaRPr lang="en-US" sz="1500">
              <a:solidFill>
                <a:srgbClr val="1A1A1A"/>
              </a:solidFill>
              <a:latin typeface="Calibri"/>
              <a:ea typeface="Calibri"/>
              <a:cs typeface="Calibri"/>
            </a:endParaRPr>
          </a:p>
          <a:p>
            <a:pPr marL="114300" indent="-114300" algn="just" defTabSz="940594" eaLnBrk="0" fontAlgn="base" hangingPunct="0">
              <a:spcBef>
                <a:spcPct val="25000"/>
              </a:spcBef>
              <a:spcAft>
                <a:spcPct val="0"/>
              </a:spcAft>
              <a:buFont typeface="Arial"/>
              <a:buChar char="•"/>
            </a:pPr>
            <a:endParaRPr lang="en-US" sz="1500">
              <a:solidFill>
                <a:srgbClr val="1A1A1A"/>
              </a:solidFill>
              <a:latin typeface="Calibri"/>
            </a:endParaRPr>
          </a:p>
          <a:p>
            <a:pPr marL="114300" indent="-114300" algn="just" defTabSz="940594" eaLnBrk="0" fontAlgn="base" hangingPunct="0">
              <a:spcBef>
                <a:spcPct val="25000"/>
              </a:spcBef>
              <a:spcAft>
                <a:spcPct val="0"/>
              </a:spcAft>
              <a:buFont typeface="Arial"/>
              <a:buChar char="•"/>
            </a:pPr>
            <a:r>
              <a:rPr lang="en-US" sz="1500">
                <a:solidFill>
                  <a:srgbClr val="1A1A1A"/>
                </a:solidFill>
                <a:latin typeface="Calibri"/>
              </a:rPr>
              <a:t>High message volume contributes to administrative burden, delayed communication, and resident burnout.</a:t>
            </a:r>
            <a:endParaRPr lang="en-US" sz="1500">
              <a:solidFill>
                <a:srgbClr val="1A1A1A"/>
              </a:solidFill>
              <a:latin typeface="Calibri"/>
              <a:ea typeface="Calibri"/>
              <a:cs typeface="Calibri"/>
            </a:endParaRPr>
          </a:p>
          <a:p>
            <a:pPr marL="114300" indent="-114300" algn="just" defTabSz="940594" eaLnBrk="0" fontAlgn="base" hangingPunct="0">
              <a:spcBef>
                <a:spcPct val="25000"/>
              </a:spcBef>
              <a:spcAft>
                <a:spcPct val="0"/>
              </a:spcAft>
              <a:buFont typeface="Arial"/>
              <a:buChar char="•"/>
            </a:pPr>
            <a:endParaRPr lang="en-US" sz="1500">
              <a:solidFill>
                <a:srgbClr val="1A1A1A"/>
              </a:solidFill>
              <a:latin typeface="Calibri"/>
            </a:endParaRPr>
          </a:p>
          <a:p>
            <a:pPr marL="114300" indent="-114300" algn="just" defTabSz="940594" eaLnBrk="0" fontAlgn="base" hangingPunct="0">
              <a:spcBef>
                <a:spcPct val="25000"/>
              </a:spcBef>
              <a:spcAft>
                <a:spcPct val="0"/>
              </a:spcAft>
              <a:buFont typeface="Arial"/>
              <a:buChar char="•"/>
            </a:pPr>
            <a:r>
              <a:rPr lang="en-US" sz="1500">
                <a:solidFill>
                  <a:srgbClr val="1A1A1A"/>
                </a:solidFill>
                <a:latin typeface="Calibri"/>
              </a:rPr>
              <a:t>Resident in-baskets are frequently cluttered with addressed, low-value, or non-actionable messages, limiting visibility of urgent and unresolved items especially during cross-coverage.</a:t>
            </a:r>
            <a:endParaRPr lang="en-US" sz="1500">
              <a:solidFill>
                <a:srgbClr val="1A1A1A"/>
              </a:solidFill>
              <a:latin typeface="Calibri"/>
              <a:ea typeface="Calibri"/>
              <a:cs typeface="Calibri"/>
            </a:endParaRPr>
          </a:p>
          <a:p>
            <a:pPr marL="114300" indent="-114300" algn="just" defTabSz="940594" eaLnBrk="0" fontAlgn="base" hangingPunct="0">
              <a:spcBef>
                <a:spcPct val="25000"/>
              </a:spcBef>
              <a:spcAft>
                <a:spcPct val="0"/>
              </a:spcAft>
              <a:buFont typeface="Arial"/>
              <a:buChar char="•"/>
            </a:pPr>
            <a:endParaRPr lang="en-US" sz="1500">
              <a:solidFill>
                <a:srgbClr val="1A1A1A"/>
              </a:solidFill>
              <a:latin typeface="Calibri"/>
            </a:endParaRPr>
          </a:p>
          <a:p>
            <a:pPr marL="114300" indent="-114300" algn="just" defTabSz="940594" eaLnBrk="0" fontAlgn="base" hangingPunct="0">
              <a:spcBef>
                <a:spcPct val="25000"/>
              </a:spcBef>
              <a:spcAft>
                <a:spcPct val="0"/>
              </a:spcAft>
              <a:buFont typeface="Arial"/>
              <a:buChar char="•"/>
            </a:pPr>
            <a:r>
              <a:rPr lang="en-US" sz="1500">
                <a:solidFill>
                  <a:srgbClr val="1A1A1A"/>
                </a:solidFill>
                <a:latin typeface="Calibri"/>
              </a:rPr>
              <a:t>Inefficient in-basket workflows pose risks to patient safety, delay care delivery, and negatively impact patient satisfaction.</a:t>
            </a:r>
            <a:endParaRPr lang="en-US" sz="1500">
              <a:solidFill>
                <a:srgbClr val="1A1A1A"/>
              </a:solidFill>
              <a:latin typeface="Calibri"/>
              <a:ea typeface="Calibri"/>
              <a:cs typeface="Calibri"/>
            </a:endParaRPr>
          </a:p>
        </p:txBody>
      </p:sp>
      <p:sp>
        <p:nvSpPr>
          <p:cNvPr id="11" name="Rectangle 4">
            <a:extLst>
              <a:ext uri="{FF2B5EF4-FFF2-40B4-BE49-F238E27FC236}">
                <a16:creationId xmlns:a16="http://schemas.microsoft.com/office/drawing/2014/main" id="{28A96D72-6615-FB88-8679-47CD11F864D9}"/>
              </a:ext>
            </a:extLst>
          </p:cNvPr>
          <p:cNvSpPr>
            <a:spLocks noGrp="1" noChangeArrowheads="1"/>
          </p:cNvSpPr>
          <p:nvPr>
            <p:ph type="dt" sz="quarter" idx="10"/>
          </p:nvPr>
        </p:nvSpPr>
        <p:spPr>
          <a:xfrm>
            <a:off x="7762989" y="6323002"/>
            <a:ext cx="2937669" cy="24249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50">
                <a:solidFill>
                  <a:schemeClr val="tx1"/>
                </a:solidFill>
                <a:latin typeface="Times" panose="02020603050405020304" pitchFamily="18" charset="0"/>
              </a:defRPr>
            </a:lvl1pPr>
            <a:lvl2pPr marL="185738" indent="-71438">
              <a:defRPr sz="2050">
                <a:solidFill>
                  <a:schemeClr val="tx1"/>
                </a:solidFill>
                <a:latin typeface="Times" panose="02020603050405020304" pitchFamily="18" charset="0"/>
              </a:defRPr>
            </a:lvl2pPr>
            <a:lvl3pPr marL="285750" indent="-57150">
              <a:defRPr sz="2050">
                <a:solidFill>
                  <a:schemeClr val="tx1"/>
                </a:solidFill>
                <a:latin typeface="Times" panose="02020603050405020304" pitchFamily="18" charset="0"/>
              </a:defRPr>
            </a:lvl3pPr>
            <a:lvl4pPr marL="400050" indent="-57150">
              <a:defRPr sz="2050">
                <a:solidFill>
                  <a:schemeClr val="tx1"/>
                </a:solidFill>
                <a:latin typeface="Times" panose="02020603050405020304" pitchFamily="18" charset="0"/>
              </a:defRPr>
            </a:lvl4pPr>
            <a:lvl5pPr marL="514350" indent="-57150">
              <a:defRPr sz="2050">
                <a:solidFill>
                  <a:schemeClr val="tx1"/>
                </a:solidFill>
                <a:latin typeface="Times" panose="02020603050405020304" pitchFamily="18" charset="0"/>
              </a:defRPr>
            </a:lvl5pPr>
            <a:lvl6pPr marL="628650" indent="-57150" eaLnBrk="0" fontAlgn="base" hangingPunct="0">
              <a:spcBef>
                <a:spcPct val="0"/>
              </a:spcBef>
              <a:spcAft>
                <a:spcPct val="0"/>
              </a:spcAft>
              <a:defRPr sz="2050">
                <a:solidFill>
                  <a:schemeClr val="tx1"/>
                </a:solidFill>
                <a:latin typeface="Times" panose="02020603050405020304" pitchFamily="18" charset="0"/>
              </a:defRPr>
            </a:lvl6pPr>
            <a:lvl7pPr marL="742950" indent="-57150" eaLnBrk="0" fontAlgn="base" hangingPunct="0">
              <a:spcBef>
                <a:spcPct val="0"/>
              </a:spcBef>
              <a:spcAft>
                <a:spcPct val="0"/>
              </a:spcAft>
              <a:defRPr sz="2050">
                <a:solidFill>
                  <a:schemeClr val="tx1"/>
                </a:solidFill>
                <a:latin typeface="Times" panose="02020603050405020304" pitchFamily="18" charset="0"/>
              </a:defRPr>
            </a:lvl7pPr>
            <a:lvl8pPr marL="857250" indent="-57150" eaLnBrk="0" fontAlgn="base" hangingPunct="0">
              <a:spcBef>
                <a:spcPct val="0"/>
              </a:spcBef>
              <a:spcAft>
                <a:spcPct val="0"/>
              </a:spcAft>
              <a:defRPr sz="2050">
                <a:solidFill>
                  <a:schemeClr val="tx1"/>
                </a:solidFill>
                <a:latin typeface="Times" panose="02020603050405020304" pitchFamily="18" charset="0"/>
              </a:defRPr>
            </a:lvl8pPr>
            <a:lvl9pPr marL="971550" indent="-57150" eaLnBrk="0" fontAlgn="base" hangingPunct="0">
              <a:spcBef>
                <a:spcPct val="0"/>
              </a:spcBef>
              <a:spcAft>
                <a:spcPct val="0"/>
              </a:spcAft>
              <a:defRPr sz="2050">
                <a:solidFill>
                  <a:schemeClr val="tx1"/>
                </a:solidFill>
                <a:latin typeface="Times" panose="02020603050405020304" pitchFamily="18" charset="0"/>
              </a:defRPr>
            </a:lvl9pPr>
          </a:lstStyle>
          <a:p>
            <a:pPr defTabSz="228600" eaLnBrk="0" fontAlgn="base" hangingPunct="0">
              <a:spcBef>
                <a:spcPct val="0"/>
              </a:spcBef>
              <a:spcAft>
                <a:spcPct val="0"/>
              </a:spcAft>
            </a:pPr>
            <a:r>
              <a:rPr lang="en-US" altLang="en-US" sz="900">
                <a:solidFill>
                  <a:prstClr val="black"/>
                </a:solidFill>
                <a:latin typeface="Calibri" panose="020F0502020204030204" pitchFamily="34" charset="0"/>
              </a:rPr>
              <a:t>NI X Meeting Three October 9, 2026</a:t>
            </a:r>
          </a:p>
        </p:txBody>
      </p:sp>
      <p:pic>
        <p:nvPicPr>
          <p:cNvPr id="15" name="Picture 6" descr="The image features the logo of the AiAMC, which stands for the Alliance of Independent Academic Medical Centers.&#10;&#10;AI-generated content may be incorrect.">
            <a:extLst>
              <a:ext uri="{FF2B5EF4-FFF2-40B4-BE49-F238E27FC236}">
                <a16:creationId xmlns:a16="http://schemas.microsoft.com/office/drawing/2014/main" id="{74C84AB8-2E2F-A872-FB9B-F36E999432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4945" y="193203"/>
            <a:ext cx="1318816" cy="40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30034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D285A-FF70-B25C-33FB-80BB2F50CA22}"/>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2B93E12D-790E-3365-FBEB-29540A62ED4B}"/>
              </a:ext>
            </a:extLst>
          </p:cNvPr>
          <p:cNvPicPr>
            <a:picLocks noChangeAspect="1"/>
          </p:cNvPicPr>
          <p:nvPr/>
        </p:nvPicPr>
        <p:blipFill>
          <a:blip r:embed="rId3"/>
          <a:stretch>
            <a:fillRect/>
          </a:stretch>
        </p:blipFill>
        <p:spPr>
          <a:xfrm>
            <a:off x="9682038" y="6128753"/>
            <a:ext cx="992210" cy="315495"/>
          </a:xfrm>
          <a:prstGeom prst="rect">
            <a:avLst/>
          </a:prstGeom>
        </p:spPr>
      </p:pic>
      <p:sp>
        <p:nvSpPr>
          <p:cNvPr id="7" name="Text Box 13">
            <a:extLst>
              <a:ext uri="{FF2B5EF4-FFF2-40B4-BE49-F238E27FC236}">
                <a16:creationId xmlns:a16="http://schemas.microsoft.com/office/drawing/2014/main" id="{DE0262DA-A668-CE9C-AE69-BB54399F53DD}"/>
              </a:ext>
            </a:extLst>
          </p:cNvPr>
          <p:cNvSpPr txBox="1">
            <a:spLocks noChangeArrowheads="1"/>
          </p:cNvSpPr>
          <p:nvPr/>
        </p:nvSpPr>
        <p:spPr bwMode="auto">
          <a:xfrm>
            <a:off x="1589315" y="133230"/>
            <a:ext cx="8833757"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a:solidFill>
                  <a:prstClr val="white"/>
                </a:solidFill>
                <a:latin typeface="Calibri" panose="020F0502020204030204" pitchFamily="34" charset="0"/>
              </a:rPr>
              <a:t>Aim/Objectives/Alignment</a:t>
            </a:r>
          </a:p>
        </p:txBody>
      </p:sp>
      <p:sp>
        <p:nvSpPr>
          <p:cNvPr id="9" name="Text Box 1283">
            <a:extLst>
              <a:ext uri="{FF2B5EF4-FFF2-40B4-BE49-F238E27FC236}">
                <a16:creationId xmlns:a16="http://schemas.microsoft.com/office/drawing/2014/main" id="{E2AEFDF5-A8F4-CF17-22CB-0A28258FFD51}"/>
              </a:ext>
            </a:extLst>
          </p:cNvPr>
          <p:cNvSpPr txBox="1">
            <a:spLocks noChangeArrowheads="1"/>
          </p:cNvSpPr>
          <p:nvPr/>
        </p:nvSpPr>
        <p:spPr bwMode="auto">
          <a:xfrm>
            <a:off x="1588700" y="705763"/>
            <a:ext cx="8833757" cy="5043688"/>
          </a:xfrm>
          <a:prstGeom prst="rect">
            <a:avLst/>
          </a:prstGeom>
          <a:solidFill>
            <a:schemeClr val="bg1"/>
          </a:solidFill>
          <a:ln w="9525">
            <a:solidFill>
              <a:schemeClr val="tx1"/>
            </a:solidFill>
            <a:miter lim="800000"/>
            <a:headEnd/>
            <a:tailEnd/>
          </a:ln>
        </p:spPr>
        <p:txBody>
          <a:bodyPr wrap="square" lIns="22860" tIns="11430" rIns="22860" bIns="11430" anchor="t">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114300" indent="-114300" algn="just" defTabSz="940594" eaLnBrk="0" fontAlgn="base" hangingPunct="0">
              <a:spcBef>
                <a:spcPct val="25000"/>
              </a:spcBef>
              <a:spcAft>
                <a:spcPct val="0"/>
              </a:spcAft>
              <a:buFont typeface="Arial"/>
              <a:buChar char="•"/>
            </a:pPr>
            <a:r>
              <a:rPr lang="en-US" sz="1500">
                <a:solidFill>
                  <a:srgbClr val="1A1A1A"/>
                </a:solidFill>
                <a:latin typeface="Calibri"/>
              </a:rPr>
              <a:t>Primary aim: reduce time to address Epic® in-basket messages among Internal Medicine Residents through improved message prioritization, elimination of low-value notifications, and cross-coverage efficiency.</a:t>
            </a:r>
            <a:endParaRPr lang="en-US" sz="1500">
              <a:solidFill>
                <a:srgbClr val="1A1A1A"/>
              </a:solidFill>
              <a:latin typeface="Calibri"/>
              <a:ea typeface="Calibri"/>
              <a:cs typeface="Calibri"/>
            </a:endParaRPr>
          </a:p>
          <a:p>
            <a:pPr marL="114300" indent="-114300" algn="just" defTabSz="940594" eaLnBrk="0" fontAlgn="base" hangingPunct="0">
              <a:spcBef>
                <a:spcPct val="25000"/>
              </a:spcBef>
              <a:spcAft>
                <a:spcPct val="0"/>
              </a:spcAft>
              <a:buFont typeface="Arial"/>
              <a:buChar char="•"/>
            </a:pPr>
            <a:endParaRPr lang="en-US" sz="1500">
              <a:solidFill>
                <a:srgbClr val="1A1A1A"/>
              </a:solidFill>
              <a:latin typeface="Calibri"/>
              <a:ea typeface="Calibri"/>
              <a:cs typeface="Calibri"/>
            </a:endParaRPr>
          </a:p>
          <a:p>
            <a:pPr marL="114300" indent="-114300" algn="just" defTabSz="940594" eaLnBrk="0" fontAlgn="base" hangingPunct="0">
              <a:spcBef>
                <a:spcPct val="25000"/>
              </a:spcBef>
              <a:spcAft>
                <a:spcPct val="0"/>
              </a:spcAft>
              <a:buFont typeface="Arial"/>
              <a:buChar char="•"/>
            </a:pPr>
            <a:r>
              <a:rPr lang="en-US" sz="1500">
                <a:solidFill>
                  <a:srgbClr val="1A1A1A"/>
                </a:solidFill>
                <a:latin typeface="Calibri"/>
              </a:rPr>
              <a:t>Secondary objectives: prevent missed or delayed urgent messages; improve resident satisfaction and work-life balance.</a:t>
            </a:r>
            <a:endParaRPr lang="en-US" sz="1500">
              <a:solidFill>
                <a:srgbClr val="1A1A1A"/>
              </a:solidFill>
              <a:latin typeface="Calibri"/>
              <a:ea typeface="Calibri"/>
              <a:cs typeface="Calibri"/>
            </a:endParaRPr>
          </a:p>
          <a:p>
            <a:pPr marL="114300" indent="-114300" algn="just" defTabSz="940594" eaLnBrk="0" fontAlgn="base" hangingPunct="0">
              <a:spcBef>
                <a:spcPct val="25000"/>
              </a:spcBef>
              <a:spcAft>
                <a:spcPct val="0"/>
              </a:spcAft>
              <a:buFont typeface="Arial"/>
              <a:buChar char="•"/>
            </a:pPr>
            <a:endParaRPr lang="en-US" sz="1500">
              <a:solidFill>
                <a:srgbClr val="1A1A1A"/>
              </a:solidFill>
              <a:latin typeface="Calibri"/>
              <a:ea typeface="Calibri"/>
              <a:cs typeface="Calibri"/>
            </a:endParaRPr>
          </a:p>
          <a:p>
            <a:pPr marL="114300" indent="-114300" algn="just" defTabSz="940594" eaLnBrk="0" fontAlgn="base" hangingPunct="0">
              <a:spcBef>
                <a:spcPct val="25000"/>
              </a:spcBef>
              <a:spcAft>
                <a:spcPct val="0"/>
              </a:spcAft>
              <a:buFont typeface="Arial"/>
              <a:buChar char="•"/>
            </a:pPr>
            <a:r>
              <a:rPr lang="en-US" sz="1500">
                <a:solidFill>
                  <a:srgbClr val="1A1A1A"/>
                </a:solidFill>
                <a:latin typeface="Calibri"/>
              </a:rPr>
              <a:t>Address Alignment: this project supports the hospital’s priorities of patient safety, care timeliness, and operational efficiency, and demonstrates the residency program’s value through resident-led quality improvement.</a:t>
            </a:r>
            <a:endParaRPr lang="en-US" sz="1500">
              <a:solidFill>
                <a:srgbClr val="1A1A1A"/>
              </a:solidFill>
              <a:latin typeface="Calibri"/>
              <a:ea typeface="Calibri"/>
              <a:cs typeface="Calibri"/>
            </a:endParaRPr>
          </a:p>
          <a:p>
            <a:pPr marL="0" algn="just" defTabSz="940594" eaLnBrk="0" fontAlgn="base" hangingPunct="0">
              <a:spcBef>
                <a:spcPct val="25000"/>
              </a:spcBef>
              <a:spcAft>
                <a:spcPct val="0"/>
              </a:spcAft>
              <a:buNone/>
            </a:pPr>
            <a:endParaRPr lang="en-US" sz="1500">
              <a:solidFill>
                <a:srgbClr val="1A1A1A"/>
              </a:solidFill>
              <a:latin typeface="Calibri"/>
              <a:ea typeface="Calibri"/>
              <a:cs typeface="Calibri"/>
            </a:endParaRPr>
          </a:p>
          <a:p>
            <a:pPr marL="0" algn="just" defTabSz="940594" eaLnBrk="0" fontAlgn="base" hangingPunct="0">
              <a:spcBef>
                <a:spcPct val="25000"/>
              </a:spcBef>
              <a:spcAft>
                <a:spcPct val="0"/>
              </a:spcAft>
              <a:buNone/>
            </a:pPr>
            <a:r>
              <a:rPr lang="en-US" sz="1500" b="1">
                <a:solidFill>
                  <a:srgbClr val="1A1A1A"/>
                </a:solidFill>
                <a:latin typeface="Calibri"/>
              </a:rPr>
              <a:t>Project Alignment with Organization:</a:t>
            </a:r>
            <a:endParaRPr lang="en-US" sz="1500" b="1">
              <a:solidFill>
                <a:srgbClr val="1A1A1A"/>
              </a:solidFill>
              <a:latin typeface="Calibri"/>
              <a:ea typeface="Calibri"/>
              <a:cs typeface="Calibri"/>
            </a:endParaRPr>
          </a:p>
          <a:p>
            <a:pPr marL="114300" indent="-114300" algn="just" defTabSz="940594" eaLnBrk="0" fontAlgn="base" hangingPunct="0">
              <a:spcBef>
                <a:spcPct val="25000"/>
              </a:spcBef>
              <a:spcAft>
                <a:spcPct val="0"/>
              </a:spcAft>
              <a:buFont typeface="Arial"/>
              <a:buChar char="•"/>
            </a:pPr>
            <a:r>
              <a:rPr lang="en-US" sz="1500">
                <a:solidFill>
                  <a:srgbClr val="1A1A1A"/>
                </a:solidFill>
                <a:latin typeface="Calibri"/>
              </a:rPr>
              <a:t>Supports the hospital’s priorities of improving patient safety, care timeliness, provider well-being, and operational efficiency.</a:t>
            </a:r>
            <a:endParaRPr lang="en-US" sz="1500">
              <a:solidFill>
                <a:srgbClr val="1A1A1A"/>
              </a:solidFill>
              <a:latin typeface="Calibri"/>
              <a:ea typeface="Calibri"/>
              <a:cs typeface="Calibri"/>
            </a:endParaRPr>
          </a:p>
          <a:p>
            <a:pPr marL="114300" indent="-114300" algn="just" defTabSz="940594" eaLnBrk="0" fontAlgn="base" hangingPunct="0">
              <a:spcBef>
                <a:spcPct val="25000"/>
              </a:spcBef>
              <a:spcAft>
                <a:spcPct val="0"/>
              </a:spcAft>
              <a:buFont typeface="Arial"/>
              <a:buChar char="•"/>
            </a:pPr>
            <a:endParaRPr lang="en-US" sz="1500">
              <a:solidFill>
                <a:srgbClr val="1A1A1A"/>
              </a:solidFill>
              <a:latin typeface="Calibri"/>
              <a:ea typeface="Calibri"/>
              <a:cs typeface="Calibri"/>
            </a:endParaRPr>
          </a:p>
          <a:p>
            <a:pPr marL="114300" indent="-114300" algn="just" defTabSz="940594" eaLnBrk="0" fontAlgn="base" hangingPunct="0">
              <a:spcBef>
                <a:spcPct val="25000"/>
              </a:spcBef>
              <a:spcAft>
                <a:spcPct val="0"/>
              </a:spcAft>
              <a:buFont typeface="Arial"/>
              <a:buChar char="•"/>
            </a:pPr>
            <a:r>
              <a:rPr lang="en-US" sz="1500">
                <a:solidFill>
                  <a:srgbClr val="1A1A1A"/>
                </a:solidFill>
                <a:latin typeface="Calibri"/>
              </a:rPr>
              <a:t>Demonstrates the residency program’s value by leveraging resident-led quality improvement to address system-level inefficiencies within the EHR.</a:t>
            </a:r>
            <a:endParaRPr lang="en-US" sz="1500">
              <a:solidFill>
                <a:srgbClr val="1A1A1A"/>
              </a:solidFill>
              <a:latin typeface="Calibri"/>
              <a:ea typeface="Calibri"/>
              <a:cs typeface="Calibri"/>
            </a:endParaRPr>
          </a:p>
          <a:p>
            <a:pPr marL="114300" indent="-114300" algn="just" defTabSz="940594" eaLnBrk="0" fontAlgn="base" hangingPunct="0">
              <a:spcBef>
                <a:spcPct val="25000"/>
              </a:spcBef>
              <a:spcAft>
                <a:spcPct val="0"/>
              </a:spcAft>
              <a:buFont typeface="Arial"/>
              <a:buChar char="•"/>
            </a:pPr>
            <a:endParaRPr lang="en-US" sz="1500">
              <a:solidFill>
                <a:srgbClr val="1A1A1A"/>
              </a:solidFill>
              <a:latin typeface="Calibri"/>
              <a:ea typeface="Calibri"/>
              <a:cs typeface="Calibri"/>
            </a:endParaRPr>
          </a:p>
          <a:p>
            <a:pPr marL="114300" indent="-114300" algn="just" defTabSz="940594" eaLnBrk="0" fontAlgn="base" hangingPunct="0">
              <a:spcBef>
                <a:spcPct val="25000"/>
              </a:spcBef>
              <a:spcAft>
                <a:spcPct val="0"/>
              </a:spcAft>
              <a:buFont typeface="Arial"/>
              <a:buChar char="•"/>
            </a:pPr>
            <a:r>
              <a:rPr lang="en-US" sz="1500">
                <a:solidFill>
                  <a:srgbClr val="1A1A1A"/>
                </a:solidFill>
                <a:latin typeface="Calibri"/>
              </a:rPr>
              <a:t>Positions residents as key drivers of innovation, safety, and workflow optimization aligned with the hospital’s strategic goals for high-quality, sustainable care delivery.</a:t>
            </a:r>
            <a:endParaRPr lang="en-US" sz="1500">
              <a:solidFill>
                <a:srgbClr val="1A1A1A"/>
              </a:solidFill>
              <a:latin typeface="Calibri"/>
              <a:ea typeface="Calibri"/>
              <a:cs typeface="Calibri"/>
            </a:endParaRPr>
          </a:p>
        </p:txBody>
      </p:sp>
    </p:spTree>
    <p:extLst>
      <p:ext uri="{BB962C8B-B14F-4D97-AF65-F5344CB8AC3E}">
        <p14:creationId xmlns:p14="http://schemas.microsoft.com/office/powerpoint/2010/main" val="8348103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BADC2-CB44-4C87-A319-D4785041C5A0}"/>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8D801801-2E00-7756-4CA3-E6C0E3331854}"/>
              </a:ext>
            </a:extLst>
          </p:cNvPr>
          <p:cNvPicPr>
            <a:picLocks noChangeAspect="1"/>
          </p:cNvPicPr>
          <p:nvPr/>
        </p:nvPicPr>
        <p:blipFill>
          <a:blip r:embed="rId3"/>
          <a:stretch>
            <a:fillRect/>
          </a:stretch>
        </p:blipFill>
        <p:spPr>
          <a:xfrm>
            <a:off x="9682038" y="6128753"/>
            <a:ext cx="992210" cy="315495"/>
          </a:xfrm>
          <a:prstGeom prst="rect">
            <a:avLst/>
          </a:prstGeom>
        </p:spPr>
      </p:pic>
      <p:sp>
        <p:nvSpPr>
          <p:cNvPr id="8" name="Text Box 1283">
            <a:extLst>
              <a:ext uri="{FF2B5EF4-FFF2-40B4-BE49-F238E27FC236}">
                <a16:creationId xmlns:a16="http://schemas.microsoft.com/office/drawing/2014/main" id="{F4383B93-CA44-E5E6-F610-1AB1A380E244}"/>
              </a:ext>
            </a:extLst>
          </p:cNvPr>
          <p:cNvSpPr txBox="1">
            <a:spLocks noChangeArrowheads="1"/>
          </p:cNvSpPr>
          <p:nvPr/>
        </p:nvSpPr>
        <p:spPr bwMode="auto">
          <a:xfrm>
            <a:off x="1620055" y="838654"/>
            <a:ext cx="8833757" cy="4293483"/>
          </a:xfrm>
          <a:prstGeom prst="rect">
            <a:avLst/>
          </a:prstGeom>
          <a:solidFill>
            <a:schemeClr val="bg1"/>
          </a:solidFill>
          <a:ln w="9525">
            <a:solidFill>
              <a:schemeClr val="tx1"/>
            </a:solidFill>
            <a:miter lim="800000"/>
            <a:headEnd/>
            <a:tailEnd/>
          </a:ln>
        </p:spPr>
        <p:txBody>
          <a:bodyPr wrap="square" lIns="22860" tIns="11430" rIns="22860" bIns="11430" anchor="t">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114300" indent="-114300" defTabSz="940594" eaLnBrk="0" fontAlgn="base" hangingPunct="0">
              <a:spcBef>
                <a:spcPct val="25000"/>
              </a:spcBef>
              <a:spcAft>
                <a:spcPct val="0"/>
              </a:spcAft>
              <a:buFont typeface="Arial"/>
              <a:buChar char="•"/>
            </a:pPr>
            <a:r>
              <a:rPr lang="en-US" sz="1500" b="1">
                <a:solidFill>
                  <a:srgbClr val="1A1A1A"/>
                </a:solidFill>
                <a:latin typeface="Calibri"/>
              </a:rPr>
              <a:t>Primary: In-Basket Message Turnaround Time - target &lt;24h for urgent, &lt;48h for routine messages; measured via Epic timestamps and weekly Epic SIGNAL run charts.</a:t>
            </a:r>
            <a:endParaRPr lang="en-US" sz="1500" b="1">
              <a:solidFill>
                <a:srgbClr val="1A1A1A"/>
              </a:solidFill>
              <a:latin typeface="Calibri"/>
              <a:ea typeface="Calibri"/>
              <a:cs typeface="Calibri"/>
            </a:endParaRPr>
          </a:p>
          <a:p>
            <a:pPr marL="114300" indent="-114300" defTabSz="940594" eaLnBrk="0" fontAlgn="base" hangingPunct="0">
              <a:spcBef>
                <a:spcPct val="25000"/>
              </a:spcBef>
              <a:spcAft>
                <a:spcPct val="0"/>
              </a:spcAft>
              <a:buFont typeface="Arial"/>
              <a:buChar char="•"/>
            </a:pPr>
            <a:endParaRPr lang="en-US" sz="1500" b="1">
              <a:solidFill>
                <a:srgbClr val="1A1A1A"/>
              </a:solidFill>
              <a:latin typeface="Calibri"/>
            </a:endParaRPr>
          </a:p>
          <a:p>
            <a:pPr marL="114300" indent="-114300" defTabSz="940594" eaLnBrk="0" fontAlgn="base" hangingPunct="0">
              <a:spcBef>
                <a:spcPct val="25000"/>
              </a:spcBef>
              <a:spcAft>
                <a:spcPct val="0"/>
              </a:spcAft>
              <a:buFont typeface="Arial"/>
              <a:buChar char="•"/>
            </a:pPr>
            <a:r>
              <a:rPr lang="en-US" sz="1500">
                <a:solidFill>
                  <a:srgbClr val="1A1A1A"/>
                </a:solidFill>
                <a:latin typeface="Calibri"/>
              </a:rPr>
              <a:t>In-Basket message volume per resident per day - tracked via daily AM/PM shift logs; target: reduction from baseline.</a:t>
            </a:r>
            <a:endParaRPr lang="en-US" sz="1500">
              <a:solidFill>
                <a:srgbClr val="1A1A1A"/>
              </a:solidFill>
              <a:latin typeface="Calibri"/>
              <a:ea typeface="Calibri"/>
              <a:cs typeface="Calibri"/>
            </a:endParaRPr>
          </a:p>
          <a:p>
            <a:pPr marL="114300" indent="-114300" defTabSz="940594" eaLnBrk="0" fontAlgn="base" hangingPunct="0">
              <a:spcBef>
                <a:spcPct val="25000"/>
              </a:spcBef>
              <a:spcAft>
                <a:spcPct val="0"/>
              </a:spcAft>
              <a:buFont typeface="Arial"/>
              <a:buChar char="•"/>
            </a:pPr>
            <a:endParaRPr lang="en-US" sz="1500">
              <a:solidFill>
                <a:srgbClr val="1A1A1A"/>
              </a:solidFill>
              <a:latin typeface="Calibri"/>
              <a:ea typeface="Calibri"/>
              <a:cs typeface="Calibri"/>
            </a:endParaRPr>
          </a:p>
          <a:p>
            <a:pPr marL="114300" indent="-114300" defTabSz="940594" eaLnBrk="0" fontAlgn="base" hangingPunct="0">
              <a:spcBef>
                <a:spcPct val="25000"/>
              </a:spcBef>
              <a:spcAft>
                <a:spcPct val="0"/>
              </a:spcAft>
              <a:buFont typeface="Arial"/>
              <a:buChar char="•"/>
            </a:pPr>
            <a:r>
              <a:rPr lang="en-US" sz="1500">
                <a:solidFill>
                  <a:srgbClr val="1A1A1A"/>
                </a:solidFill>
                <a:latin typeface="Calibri"/>
              </a:rPr>
              <a:t>Missed critical results/delayed medication refills - target: zero missed critical messages.</a:t>
            </a:r>
            <a:endParaRPr lang="en-US" sz="1500">
              <a:solidFill>
                <a:srgbClr val="1A1A1A"/>
              </a:solidFill>
              <a:latin typeface="Calibri"/>
              <a:ea typeface="Calibri"/>
              <a:cs typeface="Calibri"/>
            </a:endParaRPr>
          </a:p>
          <a:p>
            <a:pPr marL="114300" indent="-114300" defTabSz="940594" eaLnBrk="0" fontAlgn="base" hangingPunct="0">
              <a:spcBef>
                <a:spcPct val="25000"/>
              </a:spcBef>
              <a:spcAft>
                <a:spcPct val="0"/>
              </a:spcAft>
              <a:buFont typeface="Arial"/>
              <a:buChar char="•"/>
            </a:pPr>
            <a:endParaRPr lang="en-US" sz="1500">
              <a:solidFill>
                <a:srgbClr val="1A1A1A"/>
              </a:solidFill>
              <a:latin typeface="Calibri"/>
              <a:ea typeface="Calibri"/>
              <a:cs typeface="Calibri"/>
            </a:endParaRPr>
          </a:p>
          <a:p>
            <a:pPr marL="114300" indent="-114300" defTabSz="940594" eaLnBrk="0" fontAlgn="base" hangingPunct="0">
              <a:spcBef>
                <a:spcPct val="25000"/>
              </a:spcBef>
              <a:spcAft>
                <a:spcPct val="0"/>
              </a:spcAft>
              <a:buFont typeface="Arial"/>
              <a:buChar char="•"/>
            </a:pPr>
            <a:r>
              <a:rPr lang="en-US" sz="1500">
                <a:solidFill>
                  <a:srgbClr val="1A1A1A"/>
                </a:solidFill>
                <a:latin typeface="Calibri"/>
              </a:rPr>
              <a:t>Resident provider satisfaction - burnout assessment and work-life balance, via resident surveys; target: 2.5% improvement.</a:t>
            </a:r>
            <a:endParaRPr lang="en-US" sz="1500">
              <a:solidFill>
                <a:srgbClr val="1A1A1A"/>
              </a:solidFill>
              <a:latin typeface="Calibri"/>
              <a:ea typeface="Calibri"/>
              <a:cs typeface="Calibri"/>
            </a:endParaRPr>
          </a:p>
          <a:p>
            <a:pPr marL="114300" indent="-114300" defTabSz="940594" eaLnBrk="0" fontAlgn="base" hangingPunct="0">
              <a:spcBef>
                <a:spcPct val="25000"/>
              </a:spcBef>
              <a:spcAft>
                <a:spcPct val="0"/>
              </a:spcAft>
              <a:buFont typeface="Arial"/>
              <a:buChar char="•"/>
            </a:pPr>
            <a:endParaRPr lang="en-US" sz="1500">
              <a:solidFill>
                <a:srgbClr val="1A1A1A"/>
              </a:solidFill>
              <a:latin typeface="Calibri"/>
              <a:ea typeface="Calibri"/>
              <a:cs typeface="Calibri"/>
            </a:endParaRPr>
          </a:p>
          <a:p>
            <a:pPr marL="114300" indent="-114300" defTabSz="940594" eaLnBrk="0" fontAlgn="base" hangingPunct="0">
              <a:spcBef>
                <a:spcPct val="25000"/>
              </a:spcBef>
              <a:spcAft>
                <a:spcPct val="0"/>
              </a:spcAft>
              <a:buFont typeface="Arial"/>
              <a:buChar char="•"/>
            </a:pPr>
            <a:r>
              <a:rPr lang="en-US" sz="1500">
                <a:solidFill>
                  <a:srgbClr val="1A1A1A"/>
                </a:solidFill>
                <a:latin typeface="Calibri"/>
              </a:rPr>
              <a:t>Team workload distribution - staff overtime hours, message-handling time; target: maintain current levels despite volume increase.</a:t>
            </a:r>
          </a:p>
          <a:p>
            <a:pPr marL="114300" indent="-114300" defTabSz="940594" eaLnBrk="0" fontAlgn="base" hangingPunct="0">
              <a:spcBef>
                <a:spcPct val="25000"/>
              </a:spcBef>
              <a:spcAft>
                <a:spcPct val="0"/>
              </a:spcAft>
              <a:buFont typeface="Arial"/>
              <a:buChar char="•"/>
            </a:pPr>
            <a:endParaRPr lang="en-US" sz="1500">
              <a:solidFill>
                <a:srgbClr val="1A1A1A"/>
              </a:solidFill>
              <a:latin typeface="Calibri"/>
              <a:ea typeface="Calibri"/>
              <a:cs typeface="Calibri"/>
            </a:endParaRPr>
          </a:p>
          <a:p>
            <a:pPr marL="114300" indent="-114300" defTabSz="940594" eaLnBrk="0" fontAlgn="base" hangingPunct="0">
              <a:spcBef>
                <a:spcPct val="25000"/>
              </a:spcBef>
              <a:spcAft>
                <a:spcPct val="0"/>
              </a:spcAft>
              <a:buFont typeface="Arial"/>
              <a:buChar char="•"/>
            </a:pPr>
            <a:r>
              <a:rPr lang="en-US" sz="1500">
                <a:solidFill>
                  <a:srgbClr val="1A1A1A"/>
                </a:solidFill>
                <a:latin typeface="Calibri"/>
              </a:rPr>
              <a:t>Patient access measures - time to appointment availability, call abandonment rate; target: no degradation in access.</a:t>
            </a:r>
            <a:endParaRPr lang="en-US" sz="1500">
              <a:solidFill>
                <a:srgbClr val="1A1A1A"/>
              </a:solidFill>
              <a:latin typeface="Calibri"/>
              <a:ea typeface="Calibri"/>
              <a:cs typeface="Calibri"/>
            </a:endParaRPr>
          </a:p>
        </p:txBody>
      </p:sp>
      <p:sp>
        <p:nvSpPr>
          <p:cNvPr id="5" name="Text Box 13">
            <a:extLst>
              <a:ext uri="{FF2B5EF4-FFF2-40B4-BE49-F238E27FC236}">
                <a16:creationId xmlns:a16="http://schemas.microsoft.com/office/drawing/2014/main" id="{8E70681C-6D75-928B-3F57-2672020E93AB}"/>
              </a:ext>
            </a:extLst>
          </p:cNvPr>
          <p:cNvSpPr txBox="1">
            <a:spLocks noChangeArrowheads="1"/>
          </p:cNvSpPr>
          <p:nvPr/>
        </p:nvSpPr>
        <p:spPr bwMode="auto">
          <a:xfrm>
            <a:off x="1399619" y="135396"/>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a:solidFill>
                  <a:prstClr val="white"/>
                </a:solidFill>
                <a:latin typeface="Calibri" panose="020F0502020204030204" pitchFamily="34" charset="0"/>
              </a:rPr>
              <a:t>Measures</a:t>
            </a:r>
          </a:p>
        </p:txBody>
      </p:sp>
    </p:spTree>
    <p:extLst>
      <p:ext uri="{BB962C8B-B14F-4D97-AF65-F5344CB8AC3E}">
        <p14:creationId xmlns:p14="http://schemas.microsoft.com/office/powerpoint/2010/main" val="1179308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33D4B-C501-75DC-9622-CCD81D49A263}"/>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DE5F6007-B1D1-213B-8BA2-D41E3DA8929C}"/>
              </a:ext>
            </a:extLst>
          </p:cNvPr>
          <p:cNvPicPr>
            <a:picLocks noChangeAspect="1"/>
          </p:cNvPicPr>
          <p:nvPr/>
        </p:nvPicPr>
        <p:blipFill>
          <a:blip r:embed="rId3"/>
          <a:stretch>
            <a:fillRect/>
          </a:stretch>
        </p:blipFill>
        <p:spPr>
          <a:xfrm>
            <a:off x="9682038" y="6128753"/>
            <a:ext cx="992210" cy="315495"/>
          </a:xfrm>
          <a:prstGeom prst="rect">
            <a:avLst/>
          </a:prstGeom>
        </p:spPr>
      </p:pic>
      <p:sp>
        <p:nvSpPr>
          <p:cNvPr id="4" name="Text Box 13">
            <a:extLst>
              <a:ext uri="{FF2B5EF4-FFF2-40B4-BE49-F238E27FC236}">
                <a16:creationId xmlns:a16="http://schemas.microsoft.com/office/drawing/2014/main" id="{4EAED7C1-6713-7885-DE38-D95ECFA6521E}"/>
              </a:ext>
            </a:extLst>
          </p:cNvPr>
          <p:cNvSpPr txBox="1">
            <a:spLocks noChangeArrowheads="1"/>
          </p:cNvSpPr>
          <p:nvPr/>
        </p:nvSpPr>
        <p:spPr bwMode="auto">
          <a:xfrm>
            <a:off x="1450521" y="191265"/>
            <a:ext cx="9223727"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a:solidFill>
                  <a:prstClr val="white"/>
                </a:solidFill>
                <a:latin typeface="Calibri" panose="020F0502020204030204" pitchFamily="34" charset="0"/>
              </a:rPr>
              <a:t>Interventions/Changes</a:t>
            </a:r>
          </a:p>
        </p:txBody>
      </p:sp>
      <p:pic>
        <p:nvPicPr>
          <p:cNvPr id="5" name="Picture 4" descr="flowchart_interventions_v3.png"/>
          <p:cNvPicPr>
            <a:picLocks noChangeAspect="1"/>
          </p:cNvPicPr>
          <p:nvPr/>
        </p:nvPicPr>
        <p:blipFill>
          <a:blip r:embed="rId4"/>
          <a:stretch>
            <a:fillRect/>
          </a:stretch>
        </p:blipFill>
        <p:spPr>
          <a:xfrm>
            <a:off x="2209800" y="691697"/>
            <a:ext cx="7772400" cy="2799434"/>
          </a:xfrm>
          <a:prstGeom prst="rect">
            <a:avLst/>
          </a:prstGeom>
        </p:spPr>
      </p:pic>
    </p:spTree>
    <p:extLst>
      <p:ext uri="{BB962C8B-B14F-4D97-AF65-F5344CB8AC3E}">
        <p14:creationId xmlns:p14="http://schemas.microsoft.com/office/powerpoint/2010/main" val="39966685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D648D-EE8C-8D0D-3811-C618E853F200}"/>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BC40798C-E31B-81A4-42F4-EB0DF6160E59}"/>
              </a:ext>
            </a:extLst>
          </p:cNvPr>
          <p:cNvPicPr>
            <a:picLocks noChangeAspect="1"/>
          </p:cNvPicPr>
          <p:nvPr/>
        </p:nvPicPr>
        <p:blipFill>
          <a:blip r:embed="rId3"/>
          <a:stretch>
            <a:fillRect/>
          </a:stretch>
        </p:blipFill>
        <p:spPr>
          <a:xfrm>
            <a:off x="9682038" y="6128753"/>
            <a:ext cx="992210" cy="315495"/>
          </a:xfrm>
          <a:prstGeom prst="rect">
            <a:avLst/>
          </a:prstGeom>
        </p:spPr>
      </p:pic>
      <p:sp>
        <p:nvSpPr>
          <p:cNvPr id="8" name="Text Box 1283">
            <a:extLst>
              <a:ext uri="{FF2B5EF4-FFF2-40B4-BE49-F238E27FC236}">
                <a16:creationId xmlns:a16="http://schemas.microsoft.com/office/drawing/2014/main" id="{B8269ED4-52E0-602E-846A-4609336E2BED}"/>
              </a:ext>
            </a:extLst>
          </p:cNvPr>
          <p:cNvSpPr txBox="1">
            <a:spLocks noChangeArrowheads="1"/>
          </p:cNvSpPr>
          <p:nvPr/>
        </p:nvSpPr>
        <p:spPr bwMode="auto">
          <a:xfrm>
            <a:off x="1483178" y="797833"/>
            <a:ext cx="8833757" cy="2908489"/>
          </a:xfrm>
          <a:prstGeom prst="rect">
            <a:avLst/>
          </a:prstGeom>
          <a:solidFill>
            <a:schemeClr val="bg1"/>
          </a:solidFill>
          <a:ln w="9525">
            <a:solidFill>
              <a:schemeClr val="tx1"/>
            </a:solidFill>
            <a:miter lim="800000"/>
            <a:headEnd/>
            <a:tailEnd/>
          </a:ln>
        </p:spPr>
        <p:txBody>
          <a:bodyPr wrap="square" lIns="22860" tIns="11430" rIns="22860" bIns="11430" anchor="t">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114300" indent="-114300" algn="just" defTabSz="940594" eaLnBrk="0" fontAlgn="base" hangingPunct="0">
              <a:spcBef>
                <a:spcPct val="25000"/>
              </a:spcBef>
              <a:spcAft>
                <a:spcPct val="0"/>
              </a:spcAft>
              <a:buFont typeface="Arial"/>
              <a:buChar char="•"/>
            </a:pPr>
            <a:r>
              <a:rPr lang="en-US" sz="1500">
                <a:solidFill>
                  <a:srgbClr val="1A1A1A"/>
                </a:solidFill>
                <a:latin typeface="Calibri"/>
              </a:rPr>
              <a:t>Key barriers: high baseline message volume, resistance to adopting new inbox workflows, and ambiguity around message ownership during cross-coverage.</a:t>
            </a:r>
            <a:endParaRPr lang="en-US" sz="1500">
              <a:solidFill>
                <a:srgbClr val="1A1A1A"/>
              </a:solidFill>
              <a:latin typeface="Calibri"/>
              <a:ea typeface="Calibri"/>
              <a:cs typeface="Calibri"/>
            </a:endParaRPr>
          </a:p>
          <a:p>
            <a:pPr marL="114300" indent="-114300" algn="just" defTabSz="940594" eaLnBrk="0" fontAlgn="base" hangingPunct="0">
              <a:spcBef>
                <a:spcPct val="25000"/>
              </a:spcBef>
              <a:spcAft>
                <a:spcPct val="0"/>
              </a:spcAft>
              <a:buFont typeface="Arial"/>
              <a:buChar char="•"/>
            </a:pPr>
            <a:endParaRPr lang="en-US" sz="1500">
              <a:solidFill>
                <a:srgbClr val="1A1A1A"/>
              </a:solidFill>
              <a:latin typeface="Calibri"/>
              <a:ea typeface="Calibri"/>
              <a:cs typeface="Calibri"/>
            </a:endParaRPr>
          </a:p>
          <a:p>
            <a:pPr marL="114300" indent="-114300" algn="just" defTabSz="940594" eaLnBrk="0" fontAlgn="base" hangingPunct="0">
              <a:spcBef>
                <a:spcPct val="25000"/>
              </a:spcBef>
              <a:spcAft>
                <a:spcPct val="0"/>
              </a:spcAft>
              <a:buFont typeface="Arial"/>
              <a:buChar char="•"/>
            </a:pPr>
            <a:r>
              <a:rPr lang="en-US" sz="1500">
                <a:solidFill>
                  <a:srgbClr val="1A1A1A"/>
                </a:solidFill>
                <a:latin typeface="Calibri"/>
              </a:rPr>
              <a:t>New signal from Cycle 2 data to date: early rise in message volume and in missed/delayed critical results; possible contributors under review include new PGY-1 onboarding in July, transition to new coverage pools, and the Regard AI rollout learning curve - root cause not yet confirmed.</a:t>
            </a:r>
            <a:endParaRPr lang="en-US" sz="1500">
              <a:solidFill>
                <a:srgbClr val="1A1A1A"/>
              </a:solidFill>
              <a:latin typeface="Calibri"/>
              <a:ea typeface="Calibri"/>
              <a:cs typeface="Calibri"/>
            </a:endParaRPr>
          </a:p>
          <a:p>
            <a:pPr marL="114300" indent="-114300" algn="just" defTabSz="940594" eaLnBrk="0" fontAlgn="base" hangingPunct="0">
              <a:spcBef>
                <a:spcPct val="25000"/>
              </a:spcBef>
              <a:spcAft>
                <a:spcPct val="0"/>
              </a:spcAft>
              <a:buFont typeface="Arial"/>
              <a:buChar char="•"/>
            </a:pPr>
            <a:endParaRPr lang="en-US" sz="1500">
              <a:solidFill>
                <a:srgbClr val="1A1A1A"/>
              </a:solidFill>
              <a:latin typeface="Calibri"/>
              <a:ea typeface="Calibri"/>
              <a:cs typeface="Calibri"/>
            </a:endParaRPr>
          </a:p>
          <a:p>
            <a:pPr marL="114300" indent="-114300" algn="just" defTabSz="940594" eaLnBrk="0" fontAlgn="base" hangingPunct="0">
              <a:spcBef>
                <a:spcPct val="25000"/>
              </a:spcBef>
              <a:spcAft>
                <a:spcPct val="0"/>
              </a:spcAft>
              <a:buFont typeface="Arial"/>
              <a:buChar char="•"/>
            </a:pPr>
            <a:r>
              <a:rPr lang="en-US" sz="1500">
                <a:solidFill>
                  <a:srgbClr val="1A1A1A"/>
                </a:solidFill>
                <a:latin typeface="Calibri"/>
              </a:rPr>
              <a:t>Strategies: prioritizing elimination of low-value notifications, establishing clearly defined team-based roles, and providing targeted training for residents and support staff.</a:t>
            </a:r>
            <a:endParaRPr lang="en-US" sz="1500">
              <a:solidFill>
                <a:srgbClr val="1A1A1A"/>
              </a:solidFill>
              <a:latin typeface="Calibri"/>
              <a:ea typeface="Calibri"/>
              <a:cs typeface="Calibri"/>
            </a:endParaRPr>
          </a:p>
          <a:p>
            <a:pPr marL="114300" indent="-114300" algn="just" defTabSz="940594" eaLnBrk="0" fontAlgn="base" hangingPunct="0">
              <a:spcBef>
                <a:spcPct val="25000"/>
              </a:spcBef>
              <a:spcAft>
                <a:spcPct val="0"/>
              </a:spcAft>
              <a:buFont typeface="Arial"/>
              <a:buChar char="•"/>
            </a:pPr>
            <a:endParaRPr lang="en-US" sz="1500">
              <a:solidFill>
                <a:srgbClr val="1A1A1A"/>
              </a:solidFill>
              <a:latin typeface="Calibri"/>
              <a:ea typeface="Calibri"/>
              <a:cs typeface="Calibri"/>
            </a:endParaRPr>
          </a:p>
          <a:p>
            <a:pPr marL="114300" indent="-114300" algn="just" defTabSz="940594" eaLnBrk="0" fontAlgn="base" hangingPunct="0">
              <a:spcBef>
                <a:spcPct val="25000"/>
              </a:spcBef>
              <a:spcAft>
                <a:spcPct val="0"/>
              </a:spcAft>
              <a:buFont typeface="Arial"/>
              <a:buChar char="•"/>
            </a:pPr>
            <a:r>
              <a:rPr lang="en-US" sz="1500">
                <a:solidFill>
                  <a:srgbClr val="1A1A1A"/>
                </a:solidFill>
                <a:latin typeface="Calibri"/>
              </a:rPr>
              <a:t>Continuous monitoring with feedback loops will support sustained adoption and iterative improvement.</a:t>
            </a:r>
            <a:endParaRPr lang="en-US" sz="1500">
              <a:solidFill>
                <a:srgbClr val="1A1A1A"/>
              </a:solidFill>
              <a:latin typeface="Calibri"/>
              <a:ea typeface="Calibri"/>
              <a:cs typeface="Calibri"/>
            </a:endParaRPr>
          </a:p>
        </p:txBody>
      </p:sp>
      <p:sp>
        <p:nvSpPr>
          <p:cNvPr id="5" name="Text Box 13">
            <a:extLst>
              <a:ext uri="{FF2B5EF4-FFF2-40B4-BE49-F238E27FC236}">
                <a16:creationId xmlns:a16="http://schemas.microsoft.com/office/drawing/2014/main" id="{517B8747-2817-3A1F-0A9D-376F92E72FFA}"/>
              </a:ext>
            </a:extLst>
          </p:cNvPr>
          <p:cNvSpPr txBox="1">
            <a:spLocks noChangeArrowheads="1"/>
          </p:cNvSpPr>
          <p:nvPr/>
        </p:nvSpPr>
        <p:spPr bwMode="auto">
          <a:xfrm>
            <a:off x="1393705" y="218318"/>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a:solidFill>
                  <a:prstClr val="white"/>
                </a:solidFill>
                <a:latin typeface="Calibri" panose="020F0502020204030204" pitchFamily="34" charset="0"/>
              </a:rPr>
              <a:t>Barriers &amp; Strategies  </a:t>
            </a:r>
          </a:p>
        </p:txBody>
      </p:sp>
    </p:spTree>
    <p:extLst>
      <p:ext uri="{BB962C8B-B14F-4D97-AF65-F5344CB8AC3E}">
        <p14:creationId xmlns:p14="http://schemas.microsoft.com/office/powerpoint/2010/main" val="27792022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1812297" y="1018129"/>
            <a:ext cx="8544251" cy="486258"/>
          </a:xfrm>
          <a:prstGeom prst="rect">
            <a:avLst/>
          </a:prstGeom>
          <a:noFill/>
          <a:ln/>
        </p:spPr>
        <p:txBody>
          <a:bodyPr wrap="square" lIns="0" tIns="0" rIns="0" bIns="0" rtlCol="0" anchor="ctr"/>
          <a:lstStyle/>
          <a:p>
            <a:pPr defTabSz="228600" eaLnBrk="0" fontAlgn="base" hangingPunct="0">
              <a:spcBef>
                <a:spcPct val="0"/>
              </a:spcBef>
              <a:spcAft>
                <a:spcPct val="0"/>
              </a:spcAft>
            </a:pPr>
            <a:r>
              <a:rPr lang="en-US" sz="2125" b="1" dirty="0">
                <a:solidFill>
                  <a:srgbClr val="2C3E2D"/>
                </a:solidFill>
                <a:latin typeface="Calibri"/>
                <a:ea typeface="Calibri"/>
                <a:cs typeface="Calibri"/>
              </a:rPr>
              <a:t>In-Basket Turnaround Time by Message Type: PDSA-1 vs PDSA-2</a:t>
            </a:r>
            <a:endParaRPr lang="en-US" sz="2125">
              <a:solidFill>
                <a:prstClr val="black"/>
              </a:solidFill>
              <a:latin typeface="Calibri"/>
              <a:ea typeface="Calibri"/>
              <a:cs typeface="Calibri"/>
            </a:endParaRPr>
          </a:p>
        </p:txBody>
      </p:sp>
      <p:sp>
        <p:nvSpPr>
          <p:cNvPr id="3" name="Text 1"/>
          <p:cNvSpPr txBox="1"/>
          <p:nvPr/>
        </p:nvSpPr>
        <p:spPr>
          <a:xfrm>
            <a:off x="1812297" y="1469655"/>
            <a:ext cx="8544251" cy="243129"/>
          </a:xfrm>
          <a:prstGeom prst="rect">
            <a:avLst/>
          </a:prstGeom>
          <a:noFill/>
          <a:ln/>
        </p:spPr>
        <p:txBody>
          <a:bodyPr wrap="square" lIns="0" tIns="0" rIns="0" bIns="0" rtlCol="0" anchor="ctr"/>
          <a:lstStyle/>
          <a:p>
            <a:pPr defTabSz="228600" eaLnBrk="0" fontAlgn="base" hangingPunct="0">
              <a:spcBef>
                <a:spcPct val="0"/>
              </a:spcBef>
              <a:spcAft>
                <a:spcPct val="0"/>
              </a:spcAft>
            </a:pPr>
            <a:r>
              <a:rPr lang="en-US" sz="1075" dirty="0">
                <a:solidFill>
                  <a:srgbClr val="595959"/>
                </a:solidFill>
                <a:latin typeface="Calibri"/>
                <a:ea typeface="Calibri"/>
                <a:cs typeface="Calibri"/>
              </a:rPr>
              <a:t>Median turnaround time (hours), Residents in-basket data (Epic Signal)</a:t>
            </a:r>
            <a:endParaRPr lang="en-US" sz="1075" dirty="0">
              <a:solidFill>
                <a:prstClr val="black"/>
              </a:solidFill>
              <a:latin typeface="Calibri"/>
              <a:ea typeface="Calibri"/>
              <a:cs typeface="Calibri"/>
            </a:endParaRPr>
          </a:p>
        </p:txBody>
      </p:sp>
      <p:sp>
        <p:nvSpPr>
          <p:cNvPr id="5" name="Shape 2"/>
          <p:cNvSpPr/>
          <p:nvPr/>
        </p:nvSpPr>
        <p:spPr>
          <a:xfrm>
            <a:off x="8095061" y="2063970"/>
            <a:ext cx="2265346" cy="3002451"/>
          </a:xfrm>
          <a:prstGeom prst="rect">
            <a:avLst/>
          </a:prstGeom>
          <a:solidFill>
            <a:srgbClr val="F1F5EC"/>
          </a:solidFill>
          <a:ln w="38592">
            <a:solidFill>
              <a:srgbClr val="F1F5EC"/>
            </a:solidFill>
            <a:prstDash val="solid"/>
          </a:ln>
        </p:spPr>
        <p:txBody>
          <a:bodyPr/>
          <a:lstStyle/>
          <a:p>
            <a:pPr defTabSz="228600" eaLnBrk="0" fontAlgn="base" hangingPunct="0">
              <a:spcBef>
                <a:spcPct val="0"/>
              </a:spcBef>
              <a:spcAft>
                <a:spcPct val="0"/>
              </a:spcAft>
            </a:pPr>
            <a:endParaRPr lang="en-US" sz="2050">
              <a:solidFill>
                <a:prstClr val="black"/>
              </a:solidFill>
              <a:latin typeface="Times" panose="02020603050405020304"/>
            </a:endParaRPr>
          </a:p>
        </p:txBody>
      </p:sp>
      <p:sp>
        <p:nvSpPr>
          <p:cNvPr id="6" name="Text 3"/>
          <p:cNvSpPr txBox="1"/>
          <p:nvPr/>
        </p:nvSpPr>
        <p:spPr>
          <a:xfrm>
            <a:off x="8233992" y="2168168"/>
            <a:ext cx="2083964" cy="2678279"/>
          </a:xfrm>
          <a:prstGeom prst="rect">
            <a:avLst/>
          </a:prstGeom>
          <a:noFill/>
          <a:ln/>
        </p:spPr>
        <p:txBody>
          <a:bodyPr wrap="square" lIns="0" tIns="0" rIns="0" bIns="0" rtlCol="0" anchor="t"/>
          <a:lstStyle/>
          <a:p>
            <a:pPr defTabSz="228600" eaLnBrk="0" fontAlgn="base" hangingPunct="0">
              <a:spcBef>
                <a:spcPct val="0"/>
              </a:spcBef>
              <a:spcAft>
                <a:spcPts val="600"/>
              </a:spcAft>
            </a:pPr>
            <a:r>
              <a:rPr lang="en-US" sz="1000" b="1" dirty="0">
                <a:solidFill>
                  <a:srgbClr val="2C3E2D"/>
                </a:solidFill>
                <a:latin typeface="Calibri"/>
                <a:ea typeface="Calibri"/>
                <a:cs typeface="Calibri"/>
              </a:rPr>
              <a:t>PDSA-2 Change in Resident In-Basket Median Turnover Time</a:t>
            </a:r>
            <a:endParaRPr lang="en-US" sz="1000" dirty="0">
              <a:solidFill>
                <a:prstClr val="black"/>
              </a:solidFill>
              <a:latin typeface="Calibri"/>
              <a:ea typeface="Calibri"/>
              <a:cs typeface="Calibri"/>
            </a:endParaRPr>
          </a:p>
          <a:p>
            <a:pPr defTabSz="228600" eaLnBrk="0" fontAlgn="base" hangingPunct="0">
              <a:spcBef>
                <a:spcPct val="0"/>
              </a:spcBef>
              <a:spcAft>
                <a:spcPct val="0"/>
              </a:spcAft>
            </a:pPr>
            <a:r>
              <a:rPr lang="en-US" sz="900" b="1" dirty="0">
                <a:solidFill>
                  <a:srgbClr val="333333"/>
                </a:solidFill>
                <a:latin typeface="Calibri" pitchFamily="34" charset="0"/>
                <a:ea typeface="Calibri" pitchFamily="34" charset="-122"/>
                <a:cs typeface="Calibri" pitchFamily="34" charset="-120"/>
              </a:rPr>
              <a:t>Results</a:t>
            </a:r>
            <a:endParaRPr lang="en-US" sz="1000" dirty="0">
              <a:solidFill>
                <a:prstClr val="black"/>
              </a:solidFill>
              <a:latin typeface="Times" panose="02020603050405020304"/>
            </a:endParaRPr>
          </a:p>
          <a:p>
            <a:pPr defTabSz="228600" eaLnBrk="0" fontAlgn="base" hangingPunct="0">
              <a:spcBef>
                <a:spcPct val="0"/>
              </a:spcBef>
              <a:spcAft>
                <a:spcPct val="0"/>
              </a:spcAft>
            </a:pPr>
            <a:r>
              <a:rPr lang="en-US" sz="900" b="1" dirty="0">
                <a:solidFill>
                  <a:srgbClr val="4E8F2F"/>
                </a:solidFill>
                <a:latin typeface="Calibri"/>
                <a:ea typeface="Calibri"/>
                <a:cs typeface="Calibri"/>
              </a:rPr>
              <a:t>− 16% reduction vs PDSA-1</a:t>
            </a:r>
            <a:endParaRPr lang="en-US" sz="1000" dirty="0">
              <a:solidFill>
                <a:prstClr val="black"/>
              </a:solidFill>
              <a:latin typeface="Calibri"/>
              <a:ea typeface="Calibri"/>
              <a:cs typeface="Calibri"/>
            </a:endParaRPr>
          </a:p>
          <a:p>
            <a:pPr defTabSz="228600" eaLnBrk="0" fontAlgn="base" hangingPunct="0">
              <a:spcBef>
                <a:spcPct val="0"/>
              </a:spcBef>
              <a:spcAft>
                <a:spcPts val="600"/>
              </a:spcAft>
            </a:pPr>
            <a:r>
              <a:rPr lang="en-US" sz="900" dirty="0">
                <a:solidFill>
                  <a:srgbClr val="595959"/>
                </a:solidFill>
                <a:latin typeface="Calibri"/>
                <a:ea typeface="Calibri"/>
                <a:cs typeface="Calibri"/>
              </a:rPr>
              <a:t>− 37% reduction vs pre-intervention</a:t>
            </a:r>
            <a:endParaRPr lang="en-US" sz="1000" dirty="0">
              <a:solidFill>
                <a:prstClr val="black"/>
              </a:solidFill>
              <a:latin typeface="Calibri"/>
              <a:ea typeface="Calibri"/>
              <a:cs typeface="Calibri"/>
            </a:endParaRPr>
          </a:p>
          <a:p>
            <a:pPr defTabSz="228600" eaLnBrk="0" fontAlgn="base" hangingPunct="0">
              <a:spcBef>
                <a:spcPct val="0"/>
              </a:spcBef>
              <a:spcAft>
                <a:spcPct val="0"/>
              </a:spcAft>
            </a:pPr>
            <a:r>
              <a:rPr lang="en-US" sz="900" b="1" dirty="0">
                <a:solidFill>
                  <a:srgbClr val="333333"/>
                </a:solidFill>
                <a:latin typeface="Calibri" pitchFamily="34" charset="0"/>
                <a:ea typeface="Calibri" pitchFamily="34" charset="-122"/>
                <a:cs typeface="Calibri" pitchFamily="34" charset="-120"/>
              </a:rPr>
              <a:t>Patient Calls</a:t>
            </a:r>
            <a:endParaRPr lang="en-US" sz="1000" dirty="0">
              <a:solidFill>
                <a:prstClr val="black"/>
              </a:solidFill>
              <a:latin typeface="Times" panose="02020603050405020304"/>
            </a:endParaRPr>
          </a:p>
          <a:p>
            <a:pPr defTabSz="228600" eaLnBrk="0" fontAlgn="base" hangingPunct="0">
              <a:spcBef>
                <a:spcPct val="0"/>
              </a:spcBef>
              <a:spcAft>
                <a:spcPct val="0"/>
              </a:spcAft>
            </a:pPr>
            <a:r>
              <a:rPr lang="en-US" sz="900" b="1" dirty="0">
                <a:solidFill>
                  <a:srgbClr val="4E8F2F"/>
                </a:solidFill>
                <a:latin typeface="Calibri"/>
                <a:ea typeface="Calibri"/>
                <a:cs typeface="Calibri"/>
              </a:rPr>
              <a:t>− 35% reduction vs PDSA-1</a:t>
            </a:r>
            <a:endParaRPr lang="en-US" sz="1000" dirty="0">
              <a:solidFill>
                <a:prstClr val="black"/>
              </a:solidFill>
              <a:latin typeface="Calibri"/>
              <a:ea typeface="Calibri"/>
              <a:cs typeface="Calibri"/>
            </a:endParaRPr>
          </a:p>
          <a:p>
            <a:pPr defTabSz="228600" eaLnBrk="0" fontAlgn="base" hangingPunct="0">
              <a:spcBef>
                <a:spcPct val="0"/>
              </a:spcBef>
              <a:spcAft>
                <a:spcPts val="600"/>
              </a:spcAft>
            </a:pPr>
            <a:r>
              <a:rPr lang="en-US" sz="900" dirty="0">
                <a:solidFill>
                  <a:srgbClr val="595959"/>
                </a:solidFill>
                <a:latin typeface="Calibri"/>
                <a:ea typeface="Calibri"/>
                <a:cs typeface="Calibri"/>
              </a:rPr>
              <a:t>− 71% reduction vs pre-intervention</a:t>
            </a:r>
            <a:endParaRPr lang="en-US" sz="1000" dirty="0">
              <a:solidFill>
                <a:prstClr val="black"/>
              </a:solidFill>
              <a:latin typeface="Calibri"/>
              <a:ea typeface="Calibri"/>
              <a:cs typeface="Calibri"/>
            </a:endParaRPr>
          </a:p>
          <a:p>
            <a:pPr defTabSz="228600" eaLnBrk="0" fontAlgn="base" hangingPunct="0">
              <a:spcBef>
                <a:spcPct val="0"/>
              </a:spcBef>
              <a:spcAft>
                <a:spcPct val="0"/>
              </a:spcAft>
            </a:pPr>
            <a:r>
              <a:rPr lang="en-US" sz="900" b="1" dirty="0">
                <a:solidFill>
                  <a:srgbClr val="333333"/>
                </a:solidFill>
                <a:latin typeface="Calibri" pitchFamily="34" charset="0"/>
                <a:ea typeface="Calibri" pitchFamily="34" charset="-122"/>
                <a:cs typeface="Calibri" pitchFamily="34" charset="-120"/>
              </a:rPr>
              <a:t>eGuthrie Medical Advice Request</a:t>
            </a:r>
            <a:endParaRPr lang="en-US" sz="1000" dirty="0">
              <a:solidFill>
                <a:prstClr val="black"/>
              </a:solidFill>
              <a:latin typeface="Times" panose="02020603050405020304"/>
            </a:endParaRPr>
          </a:p>
          <a:p>
            <a:pPr defTabSz="228600" eaLnBrk="0" fontAlgn="base" hangingPunct="0">
              <a:spcBef>
                <a:spcPct val="0"/>
              </a:spcBef>
              <a:spcAft>
                <a:spcPct val="0"/>
              </a:spcAft>
            </a:pPr>
            <a:r>
              <a:rPr lang="en-US" sz="900" b="1" dirty="0">
                <a:solidFill>
                  <a:srgbClr val="4E8F2F"/>
                </a:solidFill>
                <a:latin typeface="Calibri"/>
                <a:ea typeface="Calibri"/>
                <a:cs typeface="Calibri"/>
              </a:rPr>
              <a:t>− 22% reduction vs PDSA-1</a:t>
            </a:r>
            <a:endParaRPr lang="en-US" sz="1000" dirty="0">
              <a:solidFill>
                <a:prstClr val="black"/>
              </a:solidFill>
              <a:latin typeface="Calibri"/>
              <a:ea typeface="Calibri"/>
              <a:cs typeface="Calibri"/>
            </a:endParaRPr>
          </a:p>
          <a:p>
            <a:pPr defTabSz="228600" eaLnBrk="0" fontAlgn="base" hangingPunct="0">
              <a:spcBef>
                <a:spcPct val="0"/>
              </a:spcBef>
              <a:spcAft>
                <a:spcPts val="600"/>
              </a:spcAft>
            </a:pPr>
            <a:r>
              <a:rPr lang="en-US" sz="900" dirty="0">
                <a:solidFill>
                  <a:srgbClr val="595959"/>
                </a:solidFill>
                <a:latin typeface="Calibri"/>
                <a:ea typeface="Calibri"/>
                <a:cs typeface="Calibri"/>
              </a:rPr>
              <a:t>− 76% reduction vs pre-intervention</a:t>
            </a:r>
            <a:endParaRPr lang="en-US" sz="1000" dirty="0">
              <a:solidFill>
                <a:prstClr val="black"/>
              </a:solidFill>
              <a:latin typeface="Calibri"/>
              <a:ea typeface="Calibri"/>
              <a:cs typeface="Calibri"/>
            </a:endParaRPr>
          </a:p>
          <a:p>
            <a:pPr defTabSz="228600" eaLnBrk="0" fontAlgn="base" hangingPunct="0">
              <a:spcBef>
                <a:spcPct val="0"/>
              </a:spcBef>
              <a:spcAft>
                <a:spcPct val="0"/>
              </a:spcAft>
            </a:pPr>
            <a:r>
              <a:rPr lang="en-US" sz="900" b="1" dirty="0">
                <a:solidFill>
                  <a:srgbClr val="333333"/>
                </a:solidFill>
                <a:latin typeface="Calibri" pitchFamily="34" charset="0"/>
                <a:ea typeface="Calibri" pitchFamily="34" charset="-122"/>
                <a:cs typeface="Calibri" pitchFamily="34" charset="-120"/>
              </a:rPr>
              <a:t>Rx Response</a:t>
            </a:r>
            <a:endParaRPr lang="en-US" sz="1000" dirty="0">
              <a:solidFill>
                <a:prstClr val="black"/>
              </a:solidFill>
              <a:latin typeface="Times" panose="02020603050405020304"/>
            </a:endParaRPr>
          </a:p>
          <a:p>
            <a:pPr defTabSz="228600" eaLnBrk="0" fontAlgn="base" hangingPunct="0">
              <a:spcBef>
                <a:spcPct val="0"/>
              </a:spcBef>
              <a:spcAft>
                <a:spcPct val="0"/>
              </a:spcAft>
            </a:pPr>
            <a:r>
              <a:rPr lang="en-US" sz="900" b="1" dirty="0">
                <a:solidFill>
                  <a:srgbClr val="4E8F2F"/>
                </a:solidFill>
                <a:latin typeface="Calibri"/>
                <a:ea typeface="Calibri"/>
                <a:cs typeface="Calibri"/>
              </a:rPr>
              <a:t>− 69% reduction vs PDSA-1</a:t>
            </a:r>
            <a:endParaRPr lang="en-US" sz="1000" dirty="0">
              <a:solidFill>
                <a:prstClr val="black"/>
              </a:solidFill>
              <a:latin typeface="Calibri"/>
              <a:ea typeface="Calibri"/>
              <a:cs typeface="Calibri"/>
            </a:endParaRPr>
          </a:p>
          <a:p>
            <a:pPr defTabSz="228600" eaLnBrk="0" fontAlgn="base" hangingPunct="0">
              <a:spcBef>
                <a:spcPct val="0"/>
              </a:spcBef>
              <a:spcAft>
                <a:spcPts val="600"/>
              </a:spcAft>
            </a:pPr>
            <a:r>
              <a:rPr lang="en-US" sz="900" dirty="0">
                <a:solidFill>
                  <a:srgbClr val="595959"/>
                </a:solidFill>
                <a:latin typeface="Calibri"/>
                <a:ea typeface="Calibri"/>
                <a:cs typeface="Calibri"/>
              </a:rPr>
              <a:t>− 95% reduction vs pre-intervention</a:t>
            </a:r>
            <a:endParaRPr lang="en-US" sz="1000" dirty="0">
              <a:solidFill>
                <a:prstClr val="black"/>
              </a:solidFill>
              <a:latin typeface="Calibri"/>
              <a:ea typeface="Calibri"/>
              <a:cs typeface="Calibri"/>
            </a:endParaRPr>
          </a:p>
          <a:p>
            <a:pPr defTabSz="228600" eaLnBrk="0" fontAlgn="base" hangingPunct="0">
              <a:spcBef>
                <a:spcPct val="0"/>
              </a:spcBef>
              <a:spcAft>
                <a:spcPct val="0"/>
              </a:spcAft>
            </a:pPr>
            <a:r>
              <a:rPr lang="en-US" sz="900" b="1" dirty="0">
                <a:solidFill>
                  <a:srgbClr val="333333"/>
                </a:solidFill>
                <a:latin typeface="Calibri" pitchFamily="34" charset="0"/>
                <a:ea typeface="Calibri" pitchFamily="34" charset="-122"/>
                <a:cs typeface="Calibri" pitchFamily="34" charset="-120"/>
              </a:rPr>
              <a:t>Rx Authorization</a:t>
            </a:r>
            <a:endParaRPr lang="en-US" sz="1000" dirty="0">
              <a:solidFill>
                <a:srgbClr val="000000"/>
              </a:solidFill>
              <a:latin typeface="Calibri" panose="020F0502020204030204"/>
              <a:ea typeface="Calibri" panose="020F0502020204030204"/>
              <a:cs typeface="Calibri" panose="020F0502020204030204"/>
            </a:endParaRPr>
          </a:p>
          <a:p>
            <a:pPr defTabSz="228600" eaLnBrk="0" fontAlgn="base" hangingPunct="0">
              <a:spcBef>
                <a:spcPct val="0"/>
              </a:spcBef>
              <a:spcAft>
                <a:spcPct val="0"/>
              </a:spcAft>
            </a:pPr>
            <a:r>
              <a:rPr lang="en-US" sz="900" b="1" dirty="0">
                <a:solidFill>
                  <a:srgbClr val="4E8F2F"/>
                </a:solidFill>
                <a:latin typeface="Calibri"/>
                <a:ea typeface="Calibri"/>
                <a:cs typeface="Calibri"/>
              </a:rPr>
              <a:t>− 60% reduction vs PDSA-1</a:t>
            </a:r>
            <a:endParaRPr lang="en-US" sz="1000" dirty="0">
              <a:solidFill>
                <a:prstClr val="black"/>
              </a:solidFill>
              <a:latin typeface="Calibri"/>
              <a:ea typeface="Calibri"/>
              <a:cs typeface="Calibri"/>
            </a:endParaRPr>
          </a:p>
          <a:p>
            <a:pPr defTabSz="228600" eaLnBrk="0" fontAlgn="base" hangingPunct="0">
              <a:spcBef>
                <a:spcPct val="0"/>
              </a:spcBef>
              <a:spcAft>
                <a:spcPts val="600"/>
              </a:spcAft>
            </a:pPr>
            <a:r>
              <a:rPr lang="en-US" sz="900" dirty="0">
                <a:solidFill>
                  <a:srgbClr val="595959"/>
                </a:solidFill>
                <a:latin typeface="Calibri"/>
                <a:ea typeface="Calibri"/>
                <a:cs typeface="Calibri"/>
              </a:rPr>
              <a:t>− 76% reduction vs pre-intervention</a:t>
            </a:r>
            <a:endParaRPr lang="en-US" sz="1000" dirty="0">
              <a:solidFill>
                <a:prstClr val="black"/>
              </a:solidFill>
              <a:latin typeface="Calibri"/>
              <a:ea typeface="Calibri"/>
              <a:cs typeface="Calibri"/>
            </a:endParaRPr>
          </a:p>
        </p:txBody>
      </p:sp>
      <p:sp>
        <p:nvSpPr>
          <p:cNvPr id="10" name="Results Header">
            <a:extLst>
              <a:ext uri="{FF2B5EF4-FFF2-40B4-BE49-F238E27FC236}">
                <a16:creationId xmlns:a16="http://schemas.microsoft.com/office/drawing/2014/main" id="{0D04C1B9-FEE9-1DA0-0BB7-7B795361FF4B}"/>
              </a:ext>
            </a:extLst>
          </p:cNvPr>
          <p:cNvSpPr txBox="1">
            <a:spLocks noChangeArrowheads="1"/>
          </p:cNvSpPr>
          <p:nvPr/>
        </p:nvSpPr>
        <p:spPr bwMode="auto">
          <a:xfrm>
            <a:off x="1483178" y="225203"/>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a:solidFill>
                  <a:prstClr val="white"/>
                </a:solidFill>
                <a:latin typeface="Calibri" panose="020F0502020204030204" pitchFamily="34" charset="0"/>
              </a:rPr>
              <a:t>Results: Preliminary</a:t>
            </a:r>
          </a:p>
        </p:txBody>
      </p:sp>
      <p:pic>
        <p:nvPicPr>
          <p:cNvPr id="8" name="Picture 7" descr="The image displays a bar chart comparing the median turnaround times (in hours) for various medical response processes before and after the implementation of PDSA-1 and PDSA-2 interventions.&#10;&#10;AI-generated content may be incorrect.">
            <a:extLst>
              <a:ext uri="{FF2B5EF4-FFF2-40B4-BE49-F238E27FC236}">
                <a16:creationId xmlns:a16="http://schemas.microsoft.com/office/drawing/2014/main" id="{5F54C0AC-8362-85B0-B3C2-9620D965A98B}"/>
              </a:ext>
            </a:extLst>
          </p:cNvPr>
          <p:cNvPicPr>
            <a:picLocks noChangeAspect="1"/>
          </p:cNvPicPr>
          <p:nvPr/>
        </p:nvPicPr>
        <p:blipFill>
          <a:blip r:embed="rId2"/>
          <a:stretch>
            <a:fillRect/>
          </a:stretch>
        </p:blipFill>
        <p:spPr>
          <a:xfrm>
            <a:off x="681113" y="1725510"/>
            <a:ext cx="6265698" cy="3745832"/>
          </a:xfrm>
          <a:prstGeom prst="rect">
            <a:avLst/>
          </a:prstGeom>
        </p:spPr>
      </p:pic>
    </p:spTree>
    <p:extLst>
      <p:ext uri="{BB962C8B-B14F-4D97-AF65-F5344CB8AC3E}">
        <p14:creationId xmlns:p14="http://schemas.microsoft.com/office/powerpoint/2010/main" val="19864877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2C98C-8389-8CB7-23B1-E925A69B6279}"/>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5BE956A6-0C33-A9A7-5089-E89239F9EC5C}"/>
              </a:ext>
            </a:extLst>
          </p:cNvPr>
          <p:cNvPicPr>
            <a:picLocks noChangeAspect="1"/>
          </p:cNvPicPr>
          <p:nvPr/>
        </p:nvPicPr>
        <p:blipFill>
          <a:blip r:embed="rId3"/>
          <a:stretch>
            <a:fillRect/>
          </a:stretch>
        </p:blipFill>
        <p:spPr>
          <a:xfrm>
            <a:off x="9682038" y="6128753"/>
            <a:ext cx="992210" cy="315495"/>
          </a:xfrm>
          <a:prstGeom prst="rect">
            <a:avLst/>
          </a:prstGeom>
        </p:spPr>
      </p:pic>
      <p:sp>
        <p:nvSpPr>
          <p:cNvPr id="8" name="Text Box 1283">
            <a:extLst>
              <a:ext uri="{FF2B5EF4-FFF2-40B4-BE49-F238E27FC236}">
                <a16:creationId xmlns:a16="http://schemas.microsoft.com/office/drawing/2014/main" id="{B58B0A6F-C445-917B-C4A4-A3F76CDC9FDD}"/>
              </a:ext>
            </a:extLst>
          </p:cNvPr>
          <p:cNvSpPr txBox="1">
            <a:spLocks noChangeArrowheads="1"/>
          </p:cNvSpPr>
          <p:nvPr/>
        </p:nvSpPr>
        <p:spPr bwMode="auto">
          <a:xfrm>
            <a:off x="1679122" y="854982"/>
            <a:ext cx="8833757" cy="4524315"/>
          </a:xfrm>
          <a:prstGeom prst="rect">
            <a:avLst/>
          </a:prstGeom>
          <a:solidFill>
            <a:schemeClr val="bg1"/>
          </a:solidFill>
          <a:ln w="9525">
            <a:solidFill>
              <a:schemeClr val="tx1"/>
            </a:solidFill>
            <a:miter lim="800000"/>
            <a:headEnd/>
            <a:tailEnd/>
          </a:ln>
        </p:spPr>
        <p:txBody>
          <a:bodyPr wrap="square" lIns="22860" tIns="11430" rIns="22860" bIns="11430" anchor="t">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0" defTabSz="940594" eaLnBrk="0" fontAlgn="base" hangingPunct="0">
              <a:spcBef>
                <a:spcPct val="25000"/>
              </a:spcBef>
              <a:spcAft>
                <a:spcPct val="0"/>
              </a:spcAft>
              <a:buNone/>
            </a:pPr>
            <a:r>
              <a:rPr lang="en-US" sz="1500" b="1">
                <a:solidFill>
                  <a:srgbClr val="1A1A1A"/>
                </a:solidFill>
                <a:latin typeface="Calibri"/>
              </a:rPr>
              <a:t>Critical Next Steps:</a:t>
            </a:r>
            <a:endParaRPr lang="en-US" sz="1500" b="1">
              <a:solidFill>
                <a:srgbClr val="1A1A1A"/>
              </a:solidFill>
              <a:latin typeface="Calibri"/>
              <a:ea typeface="Calibri"/>
              <a:cs typeface="Calibri"/>
            </a:endParaRPr>
          </a:p>
          <a:p>
            <a:pPr marL="114300" indent="-114300" defTabSz="940594" eaLnBrk="0" fontAlgn="base" hangingPunct="0">
              <a:spcBef>
                <a:spcPct val="25000"/>
              </a:spcBef>
              <a:spcAft>
                <a:spcPct val="0"/>
              </a:spcAft>
              <a:buFont typeface="Calibri"/>
              <a:buAutoNum type="arabicPeriod"/>
            </a:pPr>
            <a:r>
              <a:rPr lang="en-US" sz="1500">
                <a:solidFill>
                  <a:srgbClr val="1A1A1A"/>
                </a:solidFill>
                <a:latin typeface="Calibri"/>
              </a:rPr>
              <a:t>Complete PDSA Cycle 2 (Mar 2026-Mar 2027).</a:t>
            </a:r>
            <a:endParaRPr lang="en-US" sz="1500">
              <a:solidFill>
                <a:srgbClr val="1A1A1A"/>
              </a:solidFill>
              <a:latin typeface="Calibri"/>
              <a:ea typeface="Calibri"/>
              <a:cs typeface="Calibri"/>
            </a:endParaRPr>
          </a:p>
          <a:p>
            <a:pPr marL="114300" indent="-114300" defTabSz="940594" eaLnBrk="0" fontAlgn="base" hangingPunct="0">
              <a:spcBef>
                <a:spcPct val="25000"/>
              </a:spcBef>
              <a:spcAft>
                <a:spcPct val="0"/>
              </a:spcAft>
              <a:buFont typeface="Calibri"/>
              <a:buAutoNum type="arabicPeriod"/>
            </a:pPr>
            <a:r>
              <a:rPr lang="en-US" sz="1500">
                <a:solidFill>
                  <a:srgbClr val="1A1A1A"/>
                </a:solidFill>
                <a:latin typeface="Calibri"/>
              </a:rPr>
              <a:t>Conduct a root-cause audit of the missed/delayed critical results identified in Cycle 2 to date.</a:t>
            </a:r>
            <a:endParaRPr lang="en-US" sz="1500">
              <a:solidFill>
                <a:srgbClr val="1A1A1A"/>
              </a:solidFill>
              <a:latin typeface="Calibri"/>
              <a:ea typeface="Calibri"/>
              <a:cs typeface="Calibri"/>
            </a:endParaRPr>
          </a:p>
          <a:p>
            <a:pPr marL="114300" indent="-114300" defTabSz="940594" eaLnBrk="0" fontAlgn="base" hangingPunct="0">
              <a:spcBef>
                <a:spcPct val="25000"/>
              </a:spcBef>
              <a:spcAft>
                <a:spcPct val="0"/>
              </a:spcAft>
              <a:buFont typeface="Calibri"/>
              <a:buAutoNum type="arabicPeriod"/>
            </a:pPr>
            <a:r>
              <a:rPr lang="en-US" sz="1500">
                <a:solidFill>
                  <a:srgbClr val="1A1A1A"/>
                </a:solidFill>
                <a:latin typeface="Calibri"/>
              </a:rPr>
              <a:t>Collect the resident well-being survey at the end of PDSA Cycle 2 and analyze results.</a:t>
            </a:r>
            <a:endParaRPr lang="en-US" sz="1500">
              <a:solidFill>
                <a:srgbClr val="1A1A1A"/>
              </a:solidFill>
              <a:latin typeface="Calibri"/>
              <a:ea typeface="Calibri"/>
              <a:cs typeface="Calibri"/>
            </a:endParaRPr>
          </a:p>
          <a:p>
            <a:pPr marL="114300" indent="-114300" defTabSz="940594" eaLnBrk="0" fontAlgn="base" hangingPunct="0">
              <a:spcBef>
                <a:spcPct val="25000"/>
              </a:spcBef>
              <a:spcAft>
                <a:spcPct val="0"/>
              </a:spcAft>
              <a:buFont typeface="Calibri"/>
              <a:buAutoNum type="arabicPeriod"/>
            </a:pPr>
            <a:r>
              <a:rPr lang="en-US" sz="1500">
                <a:solidFill>
                  <a:srgbClr val="1A1A1A"/>
                </a:solidFill>
                <a:latin typeface="Calibri"/>
              </a:rPr>
              <a:t>Compile PGY-1 to PGY-3 results after Cycle 2 to compare annual data.</a:t>
            </a:r>
            <a:endParaRPr lang="en-US" sz="1500">
              <a:solidFill>
                <a:srgbClr val="1A1A1A"/>
              </a:solidFill>
              <a:latin typeface="Calibri"/>
              <a:ea typeface="Calibri"/>
              <a:cs typeface="Calibri"/>
            </a:endParaRPr>
          </a:p>
          <a:p>
            <a:pPr marL="114300" indent="-114300" defTabSz="940594" eaLnBrk="0" fontAlgn="base" hangingPunct="0">
              <a:spcBef>
                <a:spcPct val="25000"/>
              </a:spcBef>
              <a:spcAft>
                <a:spcPct val="0"/>
              </a:spcAft>
              <a:buFontTx/>
              <a:buAutoNum type="arabicPeriod"/>
            </a:pPr>
            <a:endParaRPr lang="en-US" sz="1500">
              <a:solidFill>
                <a:srgbClr val="1A1A1A"/>
              </a:solidFill>
              <a:latin typeface="Calibri"/>
            </a:endParaRPr>
          </a:p>
          <a:p>
            <a:pPr marL="0" defTabSz="940594" eaLnBrk="0" fontAlgn="base" hangingPunct="0">
              <a:spcBef>
                <a:spcPct val="25000"/>
              </a:spcBef>
              <a:spcAft>
                <a:spcPct val="0"/>
              </a:spcAft>
              <a:buNone/>
            </a:pPr>
            <a:r>
              <a:rPr lang="en-US" sz="1500" b="1">
                <a:solidFill>
                  <a:srgbClr val="1A1A1A"/>
                </a:solidFill>
                <a:latin typeface="Calibri"/>
              </a:rPr>
              <a:t>Project Status:</a:t>
            </a:r>
            <a:endParaRPr lang="en-US" sz="1500" b="1">
              <a:solidFill>
                <a:srgbClr val="1A1A1A"/>
              </a:solidFill>
              <a:latin typeface="Calibri"/>
              <a:ea typeface="Calibri"/>
              <a:cs typeface="Calibri"/>
            </a:endParaRPr>
          </a:p>
          <a:p>
            <a:pPr marL="114300" indent="-114300" defTabSz="940594" eaLnBrk="0" fontAlgn="base" hangingPunct="0">
              <a:spcBef>
                <a:spcPct val="25000"/>
              </a:spcBef>
              <a:spcAft>
                <a:spcPct val="0"/>
              </a:spcAft>
              <a:buFont typeface="Arial"/>
              <a:buChar char="•"/>
            </a:pPr>
            <a:r>
              <a:rPr lang="en-US" sz="1500">
                <a:solidFill>
                  <a:srgbClr val="1A1A1A"/>
                </a:solidFill>
                <a:latin typeface="Calibri"/>
              </a:rPr>
              <a:t>PDSA Cycle 1 completed (Jul 2025–Feb 2026). PDSA Cycle 2 in progress (Mar 2026–Mar 2027, ~6 months elapsed).</a:t>
            </a:r>
            <a:endParaRPr lang="en-US" sz="1500">
              <a:solidFill>
                <a:srgbClr val="1A1A1A"/>
              </a:solidFill>
              <a:latin typeface="Calibri"/>
              <a:ea typeface="Calibri"/>
              <a:cs typeface="Calibri"/>
            </a:endParaRPr>
          </a:p>
          <a:p>
            <a:pPr marL="114300" indent="-114300" defTabSz="940594" eaLnBrk="0" fontAlgn="base" hangingPunct="0">
              <a:spcBef>
                <a:spcPct val="25000"/>
              </a:spcBef>
              <a:spcAft>
                <a:spcPct val="0"/>
              </a:spcAft>
              <a:buFont typeface="Arial"/>
              <a:buChar char="•"/>
            </a:pPr>
            <a:endParaRPr lang="en-US" sz="1500">
              <a:solidFill>
                <a:srgbClr val="1A1A1A"/>
              </a:solidFill>
              <a:latin typeface="Calibri"/>
            </a:endParaRPr>
          </a:p>
          <a:p>
            <a:pPr marL="0" defTabSz="940594" eaLnBrk="0" fontAlgn="base" hangingPunct="0">
              <a:spcBef>
                <a:spcPct val="25000"/>
              </a:spcBef>
              <a:spcAft>
                <a:spcPct val="0"/>
              </a:spcAft>
              <a:buNone/>
            </a:pPr>
            <a:r>
              <a:rPr lang="en-US" sz="1500" b="1">
                <a:solidFill>
                  <a:srgbClr val="1A1A1A"/>
                </a:solidFill>
                <a:latin typeface="Calibri"/>
              </a:rPr>
              <a:t>Areas for Guidance/Input:</a:t>
            </a:r>
            <a:endParaRPr lang="en-US" sz="1500" b="1">
              <a:solidFill>
                <a:srgbClr val="1A1A1A"/>
              </a:solidFill>
              <a:latin typeface="Calibri"/>
              <a:ea typeface="Calibri"/>
              <a:cs typeface="Calibri"/>
            </a:endParaRPr>
          </a:p>
          <a:p>
            <a:pPr marL="114300" indent="-114300" defTabSz="940594" eaLnBrk="0" fontAlgn="base" hangingPunct="0">
              <a:spcBef>
                <a:spcPct val="25000"/>
              </a:spcBef>
              <a:spcAft>
                <a:spcPct val="0"/>
              </a:spcAft>
              <a:buFont typeface="Arial"/>
              <a:buChar char="•"/>
            </a:pPr>
            <a:r>
              <a:rPr lang="en-US" sz="1500">
                <a:solidFill>
                  <a:srgbClr val="1A1A1A"/>
                </a:solidFill>
                <a:latin typeface="Calibri"/>
              </a:rPr>
              <a:t>Advanced in-basket configuration and signal-to-noise reduction.</a:t>
            </a:r>
            <a:endParaRPr lang="en-US" sz="1500">
              <a:solidFill>
                <a:srgbClr val="1A1A1A"/>
              </a:solidFill>
              <a:latin typeface="Calibri"/>
              <a:ea typeface="Calibri"/>
              <a:cs typeface="Calibri"/>
            </a:endParaRPr>
          </a:p>
          <a:p>
            <a:pPr marL="114300" indent="-114300" defTabSz="940594" eaLnBrk="0" fontAlgn="base" hangingPunct="0">
              <a:spcBef>
                <a:spcPct val="25000"/>
              </a:spcBef>
              <a:spcAft>
                <a:spcPct val="0"/>
              </a:spcAft>
              <a:buFont typeface="Arial"/>
              <a:buChar char="•"/>
            </a:pPr>
            <a:r>
              <a:rPr lang="en-US" sz="1500">
                <a:solidFill>
                  <a:srgbClr val="1A1A1A"/>
                </a:solidFill>
                <a:latin typeface="Calibri"/>
              </a:rPr>
              <a:t>Benchmarking inbox metrics against peer institutions.</a:t>
            </a:r>
            <a:endParaRPr lang="en-US" sz="1500">
              <a:solidFill>
                <a:srgbClr val="1A1A1A"/>
              </a:solidFill>
              <a:latin typeface="Calibri"/>
              <a:ea typeface="Calibri"/>
              <a:cs typeface="Calibri"/>
            </a:endParaRPr>
          </a:p>
          <a:p>
            <a:pPr marL="114300" indent="-114300" defTabSz="940594" eaLnBrk="0" fontAlgn="base" hangingPunct="0">
              <a:spcBef>
                <a:spcPct val="25000"/>
              </a:spcBef>
              <a:spcAft>
                <a:spcPct val="0"/>
              </a:spcAft>
              <a:buFont typeface="Arial"/>
              <a:buChar char="•"/>
            </a:pPr>
            <a:r>
              <a:rPr lang="en-US" sz="1500">
                <a:solidFill>
                  <a:srgbClr val="1A1A1A"/>
                </a:solidFill>
                <a:latin typeface="Calibri"/>
              </a:rPr>
              <a:t>Safe, effective integration of AI-assisted triage (Regard AI) and automation tools.</a:t>
            </a:r>
            <a:endParaRPr lang="en-US" sz="1500">
              <a:solidFill>
                <a:srgbClr val="1A1A1A"/>
              </a:solidFill>
              <a:latin typeface="Calibri"/>
              <a:ea typeface="Calibri"/>
              <a:cs typeface="Calibri"/>
            </a:endParaRPr>
          </a:p>
          <a:p>
            <a:pPr marL="114300" indent="-114300" defTabSz="940594" eaLnBrk="0" fontAlgn="base" hangingPunct="0">
              <a:spcBef>
                <a:spcPct val="25000"/>
              </a:spcBef>
              <a:spcAft>
                <a:spcPct val="0"/>
              </a:spcAft>
              <a:buFont typeface="Arial"/>
              <a:buChar char="•"/>
            </a:pPr>
            <a:r>
              <a:rPr lang="en-US" sz="1500">
                <a:solidFill>
                  <a:srgbClr val="1A1A1A"/>
                </a:solidFill>
                <a:latin typeface="Calibri"/>
              </a:rPr>
              <a:t>Interpreting the early Cycle 2 rise in message volume and missed critical results.</a:t>
            </a:r>
            <a:endParaRPr lang="en-US" sz="1500">
              <a:solidFill>
                <a:srgbClr val="1A1A1A"/>
              </a:solidFill>
              <a:latin typeface="Calibri"/>
              <a:ea typeface="Calibri"/>
              <a:cs typeface="Calibri"/>
            </a:endParaRPr>
          </a:p>
          <a:p>
            <a:pPr marL="114300" indent="-114300" defTabSz="940594" eaLnBrk="0" fontAlgn="base" hangingPunct="0">
              <a:spcBef>
                <a:spcPct val="25000"/>
              </a:spcBef>
              <a:spcAft>
                <a:spcPct val="0"/>
              </a:spcAft>
              <a:buFont typeface="Arial"/>
              <a:buChar char="•"/>
            </a:pPr>
            <a:r>
              <a:rPr lang="en-US" sz="1500">
                <a:solidFill>
                  <a:srgbClr val="1A1A1A"/>
                </a:solidFill>
                <a:latin typeface="Calibri"/>
              </a:rPr>
              <a:t>Compliance with medicolegal standards and documentation requirements.</a:t>
            </a:r>
            <a:endParaRPr lang="en-US" sz="1500">
              <a:solidFill>
                <a:srgbClr val="1A1A1A"/>
              </a:solidFill>
              <a:latin typeface="Calibri"/>
              <a:ea typeface="Calibri"/>
              <a:cs typeface="Calibri"/>
            </a:endParaRPr>
          </a:p>
        </p:txBody>
      </p:sp>
      <p:sp>
        <p:nvSpPr>
          <p:cNvPr id="5" name="Text Box 13">
            <a:extLst>
              <a:ext uri="{FF2B5EF4-FFF2-40B4-BE49-F238E27FC236}">
                <a16:creationId xmlns:a16="http://schemas.microsoft.com/office/drawing/2014/main" id="{0D04C1B9-FEE9-1DA0-0BB7-7B795361FF4B}"/>
              </a:ext>
            </a:extLst>
          </p:cNvPr>
          <p:cNvSpPr txBox="1">
            <a:spLocks noChangeArrowheads="1"/>
          </p:cNvSpPr>
          <p:nvPr/>
        </p:nvSpPr>
        <p:spPr bwMode="auto">
          <a:xfrm>
            <a:off x="1483178" y="225203"/>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a:solidFill>
                  <a:prstClr val="white"/>
                </a:solidFill>
                <a:latin typeface="Calibri" panose="020F0502020204030204" pitchFamily="34" charset="0"/>
              </a:rPr>
              <a:t>Discussion   </a:t>
            </a:r>
          </a:p>
        </p:txBody>
      </p:sp>
    </p:spTree>
    <p:extLst>
      <p:ext uri="{BB962C8B-B14F-4D97-AF65-F5344CB8AC3E}">
        <p14:creationId xmlns:p14="http://schemas.microsoft.com/office/powerpoint/2010/main" val="4219858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E0C82-D4F4-414A-6284-E35C113586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36F4A2-FC3D-2A67-EBB5-1C55FBDC6809}"/>
              </a:ext>
            </a:extLst>
          </p:cNvPr>
          <p:cNvSpPr>
            <a:spLocks noGrp="1"/>
          </p:cNvSpPr>
          <p:nvPr>
            <p:ph type="title"/>
          </p:nvPr>
        </p:nvSpPr>
        <p:spPr>
          <a:xfrm>
            <a:off x="609600" y="583195"/>
            <a:ext cx="10460736" cy="4684996"/>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3200" dirty="0">
                <a:solidFill>
                  <a:srgbClr val="92D050"/>
                </a:solidFill>
              </a:rPr>
              <a:t>Guthrie Robert Packer Hospital</a:t>
            </a:r>
            <a:br>
              <a:rPr lang="en-US" sz="3200" dirty="0">
                <a:solidFill>
                  <a:srgbClr val="92D050"/>
                </a:solidFill>
              </a:rPr>
            </a:br>
            <a:r>
              <a:rPr lang="en-US" sz="3200" dirty="0">
                <a:solidFill>
                  <a:srgbClr val="92D050"/>
                </a:solidFill>
              </a:rPr>
              <a:t>Resident Education- Alcohol</a:t>
            </a:r>
            <a:br>
              <a:rPr lang="en-US" sz="3200" dirty="0"/>
            </a:br>
            <a:br>
              <a:rPr lang="en-US" sz="3200" dirty="0"/>
            </a:br>
            <a:br>
              <a:rPr lang="en-US" sz="3200" dirty="0">
                <a:solidFill>
                  <a:schemeClr val="accent6"/>
                </a:solidFill>
              </a:rPr>
            </a:br>
            <a:endParaRPr lang="en-US" sz="3200" dirty="0">
              <a:solidFill>
                <a:schemeClr val="accent6"/>
              </a:solidFill>
            </a:endParaRPr>
          </a:p>
        </p:txBody>
      </p:sp>
    </p:spTree>
    <p:extLst>
      <p:ext uri="{BB962C8B-B14F-4D97-AF65-F5344CB8AC3E}">
        <p14:creationId xmlns:p14="http://schemas.microsoft.com/office/powerpoint/2010/main" val="31058547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3F9FB4EA-B440-B2D8-298A-EB60BFB8E575}"/>
              </a:ext>
            </a:extLst>
          </p:cNvPr>
          <p:cNvPicPr>
            <a:picLocks noChangeAspect="1"/>
          </p:cNvPicPr>
          <p:nvPr/>
        </p:nvPicPr>
        <p:blipFill>
          <a:blip r:embed="rId3"/>
          <a:stretch>
            <a:fillRect/>
          </a:stretch>
        </p:blipFill>
        <p:spPr>
          <a:xfrm>
            <a:off x="9682038" y="6128753"/>
            <a:ext cx="992210" cy="315495"/>
          </a:xfrm>
          <a:prstGeom prst="rect">
            <a:avLst/>
          </a:prstGeom>
        </p:spPr>
      </p:pic>
      <p:sp>
        <p:nvSpPr>
          <p:cNvPr id="5" name="Text Box 13">
            <a:extLst>
              <a:ext uri="{FF2B5EF4-FFF2-40B4-BE49-F238E27FC236}">
                <a16:creationId xmlns:a16="http://schemas.microsoft.com/office/drawing/2014/main" id="{99F11805-8D3B-3EF9-BA43-383F9CCE4622}"/>
              </a:ext>
            </a:extLst>
          </p:cNvPr>
          <p:cNvSpPr txBox="1">
            <a:spLocks noChangeArrowheads="1"/>
          </p:cNvSpPr>
          <p:nvPr/>
        </p:nvSpPr>
        <p:spPr bwMode="auto">
          <a:xfrm>
            <a:off x="1581615" y="1169201"/>
            <a:ext cx="9028770" cy="400110"/>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000" b="1" dirty="0">
                <a:solidFill>
                  <a:prstClr val="white"/>
                </a:solidFill>
                <a:latin typeface="Calibri" panose="020F0502020204030204" pitchFamily="34" charset="0"/>
              </a:rPr>
              <a:t>Introduction: Background &amp; Context</a:t>
            </a:r>
          </a:p>
        </p:txBody>
      </p:sp>
      <p:sp>
        <p:nvSpPr>
          <p:cNvPr id="10" name="TextBox 9">
            <a:extLst>
              <a:ext uri="{FF2B5EF4-FFF2-40B4-BE49-F238E27FC236}">
                <a16:creationId xmlns:a16="http://schemas.microsoft.com/office/drawing/2014/main" id="{1D4F74FE-5420-CA61-7FE8-41E6E1E951D1}"/>
              </a:ext>
            </a:extLst>
          </p:cNvPr>
          <p:cNvSpPr txBox="1"/>
          <p:nvPr/>
        </p:nvSpPr>
        <p:spPr>
          <a:xfrm>
            <a:off x="3556907" y="89805"/>
            <a:ext cx="4800600" cy="854080"/>
          </a:xfrm>
          <a:prstGeom prst="rect">
            <a:avLst/>
          </a:prstGeom>
          <a:noFill/>
        </p:spPr>
        <p:txBody>
          <a:bodyPr wrap="square" lIns="22860" tIns="11430" rIns="22860" bIns="11430" anchor="t">
            <a:spAutoFit/>
          </a:bodyPr>
          <a:lstStyle/>
          <a:p>
            <a:pPr algn="ctr" defTabSz="940594" eaLnBrk="0" fontAlgn="base" hangingPunct="0">
              <a:spcAft>
                <a:spcPct val="0"/>
              </a:spcAft>
              <a:defRPr/>
            </a:pPr>
            <a:r>
              <a:rPr lang="en-US" b="1" dirty="0">
                <a:solidFill>
                  <a:prstClr val="black"/>
                </a:solidFill>
                <a:effectLst>
                  <a:outerShdw blurRad="38100" dist="38100" dir="2700000" algn="tl">
                    <a:srgbClr val="808080"/>
                  </a:outerShdw>
                </a:effectLst>
                <a:latin typeface="Calibri"/>
                <a:ea typeface="Calibri"/>
                <a:cs typeface="Calibri"/>
              </a:rPr>
              <a:t>REACH-AUD: Resident Education and Alcohol Care in Healthcare</a:t>
            </a:r>
          </a:p>
          <a:p>
            <a:pPr algn="ctr" defTabSz="940594" eaLnBrk="0" fontAlgn="base" hangingPunct="0">
              <a:spcAft>
                <a:spcPct val="0"/>
              </a:spcAft>
              <a:defRPr/>
            </a:pPr>
            <a:r>
              <a:rPr lang="en-US" b="1" dirty="0">
                <a:solidFill>
                  <a:prstClr val="black"/>
                </a:solidFill>
                <a:effectLst>
                  <a:outerShdw blurRad="38100" dist="38100" dir="2700000" algn="tl">
                    <a:srgbClr val="808080"/>
                  </a:outerShdw>
                </a:effectLst>
                <a:latin typeface="Calibri"/>
                <a:ea typeface="Calibri"/>
                <a:cs typeface="Calibri"/>
              </a:rPr>
              <a:t>Kamron Hamedi, MD; Victor Kolade, MD</a:t>
            </a:r>
            <a:endParaRPr lang="en-US" b="1" dirty="0">
              <a:solidFill>
                <a:prstClr val="black"/>
              </a:solidFill>
              <a:effectLst>
                <a:outerShdw blurRad="38100" dist="38100" dir="2700000" algn="tl">
                  <a:srgbClr val="808080"/>
                </a:outerShdw>
              </a:effectLst>
              <a:latin typeface="Calibri" pitchFamily="34" charset="0"/>
              <a:ea typeface="Calibri"/>
              <a:cs typeface="Calibri" pitchFamily="34" charset="0"/>
            </a:endParaRPr>
          </a:p>
        </p:txBody>
      </p:sp>
      <p:sp>
        <p:nvSpPr>
          <p:cNvPr id="11" name="Rectangle 4">
            <a:extLst>
              <a:ext uri="{FF2B5EF4-FFF2-40B4-BE49-F238E27FC236}">
                <a16:creationId xmlns:a16="http://schemas.microsoft.com/office/drawing/2014/main" id="{28A96D72-6615-FB88-8679-47CD11F864D9}"/>
              </a:ext>
            </a:extLst>
          </p:cNvPr>
          <p:cNvSpPr>
            <a:spLocks noGrp="1" noChangeArrowheads="1"/>
          </p:cNvSpPr>
          <p:nvPr>
            <p:ph type="dt" sz="quarter" idx="10"/>
          </p:nvPr>
        </p:nvSpPr>
        <p:spPr>
          <a:xfrm>
            <a:off x="7762989" y="6323002"/>
            <a:ext cx="2937669" cy="24249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50">
                <a:solidFill>
                  <a:schemeClr val="tx1"/>
                </a:solidFill>
                <a:latin typeface="Times" panose="02020603050405020304" pitchFamily="18" charset="0"/>
              </a:defRPr>
            </a:lvl1pPr>
            <a:lvl2pPr marL="185738" indent="-71438">
              <a:defRPr sz="2050">
                <a:solidFill>
                  <a:schemeClr val="tx1"/>
                </a:solidFill>
                <a:latin typeface="Times" panose="02020603050405020304" pitchFamily="18" charset="0"/>
              </a:defRPr>
            </a:lvl2pPr>
            <a:lvl3pPr marL="285750" indent="-57150">
              <a:defRPr sz="2050">
                <a:solidFill>
                  <a:schemeClr val="tx1"/>
                </a:solidFill>
                <a:latin typeface="Times" panose="02020603050405020304" pitchFamily="18" charset="0"/>
              </a:defRPr>
            </a:lvl3pPr>
            <a:lvl4pPr marL="400050" indent="-57150">
              <a:defRPr sz="2050">
                <a:solidFill>
                  <a:schemeClr val="tx1"/>
                </a:solidFill>
                <a:latin typeface="Times" panose="02020603050405020304" pitchFamily="18" charset="0"/>
              </a:defRPr>
            </a:lvl4pPr>
            <a:lvl5pPr marL="514350" indent="-57150">
              <a:defRPr sz="2050">
                <a:solidFill>
                  <a:schemeClr val="tx1"/>
                </a:solidFill>
                <a:latin typeface="Times" panose="02020603050405020304" pitchFamily="18" charset="0"/>
              </a:defRPr>
            </a:lvl5pPr>
            <a:lvl6pPr marL="628650" indent="-57150" eaLnBrk="0" fontAlgn="base" hangingPunct="0">
              <a:spcBef>
                <a:spcPct val="0"/>
              </a:spcBef>
              <a:spcAft>
                <a:spcPct val="0"/>
              </a:spcAft>
              <a:defRPr sz="2050">
                <a:solidFill>
                  <a:schemeClr val="tx1"/>
                </a:solidFill>
                <a:latin typeface="Times" panose="02020603050405020304" pitchFamily="18" charset="0"/>
              </a:defRPr>
            </a:lvl6pPr>
            <a:lvl7pPr marL="742950" indent="-57150" eaLnBrk="0" fontAlgn="base" hangingPunct="0">
              <a:spcBef>
                <a:spcPct val="0"/>
              </a:spcBef>
              <a:spcAft>
                <a:spcPct val="0"/>
              </a:spcAft>
              <a:defRPr sz="2050">
                <a:solidFill>
                  <a:schemeClr val="tx1"/>
                </a:solidFill>
                <a:latin typeface="Times" panose="02020603050405020304" pitchFamily="18" charset="0"/>
              </a:defRPr>
            </a:lvl7pPr>
            <a:lvl8pPr marL="857250" indent="-57150" eaLnBrk="0" fontAlgn="base" hangingPunct="0">
              <a:spcBef>
                <a:spcPct val="0"/>
              </a:spcBef>
              <a:spcAft>
                <a:spcPct val="0"/>
              </a:spcAft>
              <a:defRPr sz="2050">
                <a:solidFill>
                  <a:schemeClr val="tx1"/>
                </a:solidFill>
                <a:latin typeface="Times" panose="02020603050405020304" pitchFamily="18" charset="0"/>
              </a:defRPr>
            </a:lvl8pPr>
            <a:lvl9pPr marL="971550" indent="-57150" eaLnBrk="0" fontAlgn="base" hangingPunct="0">
              <a:spcBef>
                <a:spcPct val="0"/>
              </a:spcBef>
              <a:spcAft>
                <a:spcPct val="0"/>
              </a:spcAft>
              <a:defRPr sz="2050">
                <a:solidFill>
                  <a:schemeClr val="tx1"/>
                </a:solidFill>
                <a:latin typeface="Times" panose="02020603050405020304" pitchFamily="18" charset="0"/>
              </a:defRPr>
            </a:lvl9pPr>
          </a:lstStyle>
          <a:p>
            <a:pPr defTabSz="228600" eaLnBrk="0" fontAlgn="base" hangingPunct="0">
              <a:spcBef>
                <a:spcPct val="0"/>
              </a:spcBef>
              <a:spcAft>
                <a:spcPct val="0"/>
              </a:spcAft>
            </a:pPr>
            <a:r>
              <a:rPr lang="en-US" altLang="en-US" sz="900" dirty="0">
                <a:solidFill>
                  <a:prstClr val="black"/>
                </a:solidFill>
                <a:latin typeface="Calibri" panose="020F0502020204030204" pitchFamily="34" charset="0"/>
              </a:rPr>
              <a:t>NI X Meeting Three October 9, 2026</a:t>
            </a:r>
          </a:p>
        </p:txBody>
      </p:sp>
      <p:pic>
        <p:nvPicPr>
          <p:cNvPr id="15" name="Picture 6" descr="The image features the logo of the AiAMC, which stands for the Alliance of Independent Academic Medical Centers.&#10;&#10;AI-generated content may be incorrect.">
            <a:extLst>
              <a:ext uri="{FF2B5EF4-FFF2-40B4-BE49-F238E27FC236}">
                <a16:creationId xmlns:a16="http://schemas.microsoft.com/office/drawing/2014/main" id="{74C84AB8-2E2F-A872-FB9B-F36E999432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4945" y="193203"/>
            <a:ext cx="1318816" cy="40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2">
            <a:extLst>
              <a:ext uri="{FF2B5EF4-FFF2-40B4-BE49-F238E27FC236}">
                <a16:creationId xmlns:a16="http://schemas.microsoft.com/office/drawing/2014/main" id="{52B93C8F-DEEB-6034-FFAE-B2867297D3BB}"/>
              </a:ext>
            </a:extLst>
          </p:cNvPr>
          <p:cNvSpPr>
            <a:spLocks noGrp="1"/>
          </p:cNvSpPr>
          <p:nvPr/>
        </p:nvSpPr>
        <p:spPr>
          <a:xfrm>
            <a:off x="1582868" y="1711975"/>
            <a:ext cx="9018157" cy="4586107"/>
          </a:xfrm>
          <a:prstGeom prst="rect">
            <a:avLst/>
          </a:prstGeom>
        </p:spPr>
        <p:txBody>
          <a:bodyPr vert="horz" lIns="22860" tIns="11430" rIns="22860" bIns="1143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indent="-57150" defTabSz="228600" fontAlgn="base">
              <a:lnSpc>
                <a:spcPct val="100000"/>
              </a:lnSpc>
              <a:spcBef>
                <a:spcPts val="250"/>
              </a:spcBef>
              <a:spcAft>
                <a:spcPts val="1250"/>
              </a:spcAft>
            </a:pPr>
            <a:r>
              <a:rPr lang="en-US" sz="2000" dirty="0">
                <a:solidFill>
                  <a:prstClr val="black"/>
                </a:solidFill>
                <a:latin typeface="Calibri" panose="020F0502020204030204"/>
              </a:rPr>
              <a:t>Alcohol Use Disorder (AUD) has a national prevalence of 10% in patients 12 and older</a:t>
            </a:r>
            <a:r>
              <a:rPr lang="en-US" sz="2000" baseline="30000" dirty="0">
                <a:solidFill>
                  <a:prstClr val="black"/>
                </a:solidFill>
                <a:latin typeface="Calibri" panose="020F0502020204030204"/>
              </a:rPr>
              <a:t>1</a:t>
            </a:r>
            <a:endParaRPr lang="en-US" sz="600" baseline="30000" dirty="0">
              <a:solidFill>
                <a:prstClr val="black"/>
              </a:solidFill>
              <a:latin typeface="Calibri" panose="020F0502020204030204"/>
              <a:ea typeface="Calibri" panose="020F0502020204030204"/>
              <a:cs typeface="Calibri" panose="020F0502020204030204"/>
            </a:endParaRPr>
          </a:p>
          <a:p>
            <a:pPr marL="57150" indent="-57150" defTabSz="228600" fontAlgn="base">
              <a:lnSpc>
                <a:spcPct val="100000"/>
              </a:lnSpc>
              <a:spcBef>
                <a:spcPts val="250"/>
              </a:spcBef>
              <a:spcAft>
                <a:spcPts val="1250"/>
              </a:spcAft>
            </a:pPr>
            <a:r>
              <a:rPr lang="en-US" sz="2000" dirty="0">
                <a:solidFill>
                  <a:prstClr val="black"/>
                </a:solidFill>
                <a:latin typeface="Calibri" panose="020F0502020204030204"/>
              </a:rPr>
              <a:t>Rural communities disproportionately affected</a:t>
            </a:r>
            <a:r>
              <a:rPr lang="en-US" sz="2000" baseline="30000" dirty="0">
                <a:solidFill>
                  <a:prstClr val="black"/>
                </a:solidFill>
                <a:latin typeface="Calibri" panose="020F0502020204030204"/>
              </a:rPr>
              <a:t>2</a:t>
            </a:r>
            <a:endParaRPr lang="en-US" sz="2000" baseline="30000" dirty="0">
              <a:solidFill>
                <a:prstClr val="black"/>
              </a:solidFill>
              <a:latin typeface="Calibri" panose="020F0502020204030204"/>
              <a:ea typeface="Calibri" panose="020F0502020204030204"/>
              <a:cs typeface="Calibri" panose="020F0502020204030204"/>
            </a:endParaRPr>
          </a:p>
          <a:p>
            <a:pPr marL="57150" indent="-57150" defTabSz="228600" fontAlgn="base">
              <a:lnSpc>
                <a:spcPct val="100000"/>
              </a:lnSpc>
              <a:spcBef>
                <a:spcPts val="250"/>
              </a:spcBef>
              <a:spcAft>
                <a:spcPts val="1250"/>
              </a:spcAft>
            </a:pPr>
            <a:r>
              <a:rPr lang="en-US" sz="2000" dirty="0">
                <a:solidFill>
                  <a:prstClr val="black"/>
                </a:solidFill>
                <a:latin typeface="Calibri" panose="020F0502020204030204"/>
              </a:rPr>
              <a:t>Responsible for $249 Billion in healthcare costs and other financial losses including legal costs and destruction of property</a:t>
            </a:r>
            <a:r>
              <a:rPr lang="en-US" sz="2000" baseline="30000" dirty="0">
                <a:solidFill>
                  <a:prstClr val="black"/>
                </a:solidFill>
                <a:latin typeface="Calibri" panose="020F0502020204030204"/>
              </a:rPr>
              <a:t>3</a:t>
            </a:r>
            <a:endParaRPr lang="en-US" sz="2000" baseline="30000" dirty="0">
              <a:solidFill>
                <a:prstClr val="black"/>
              </a:solidFill>
              <a:latin typeface="Calibri" panose="020F0502020204030204"/>
              <a:ea typeface="Calibri" panose="020F0502020204030204"/>
              <a:cs typeface="Calibri" panose="020F0502020204030204"/>
            </a:endParaRPr>
          </a:p>
          <a:p>
            <a:pPr marL="57150" indent="-57150" defTabSz="228600" fontAlgn="base">
              <a:lnSpc>
                <a:spcPct val="100000"/>
              </a:lnSpc>
              <a:spcBef>
                <a:spcPts val="250"/>
              </a:spcBef>
              <a:spcAft>
                <a:spcPts val="1250"/>
              </a:spcAft>
            </a:pPr>
            <a:r>
              <a:rPr lang="en-US" sz="2000" dirty="0">
                <a:solidFill>
                  <a:prstClr val="black"/>
                </a:solidFill>
                <a:latin typeface="Calibri" panose="020F0502020204030204"/>
              </a:rPr>
              <a:t>Annually costs $31 Billion due to liver disease and, $15.3 Billion in emergency costs, and $93 Billion in hospital costs</a:t>
            </a:r>
            <a:r>
              <a:rPr lang="en-US" sz="2000" baseline="30000" dirty="0">
                <a:solidFill>
                  <a:prstClr val="black"/>
                </a:solidFill>
                <a:latin typeface="Calibri" panose="020F0502020204030204"/>
              </a:rPr>
              <a:t>4,5</a:t>
            </a:r>
            <a:endParaRPr lang="en-US" sz="2000" baseline="30000" dirty="0">
              <a:solidFill>
                <a:prstClr val="black"/>
              </a:solidFill>
              <a:latin typeface="Calibri" panose="020F0502020204030204"/>
              <a:ea typeface="Calibri" panose="020F0502020204030204"/>
              <a:cs typeface="Calibri" panose="020F0502020204030204"/>
            </a:endParaRPr>
          </a:p>
          <a:p>
            <a:pPr marL="57150" indent="-57150" defTabSz="228600" fontAlgn="base">
              <a:lnSpc>
                <a:spcPct val="100000"/>
              </a:lnSpc>
              <a:spcBef>
                <a:spcPts val="250"/>
              </a:spcBef>
              <a:spcAft>
                <a:spcPts val="1250"/>
              </a:spcAft>
            </a:pPr>
            <a:r>
              <a:rPr lang="en-US" sz="2000" dirty="0">
                <a:solidFill>
                  <a:prstClr val="black"/>
                </a:solidFill>
                <a:latin typeface="Calibri" panose="020F0502020204030204"/>
              </a:rPr>
              <a:t>Alcohol use contributes to substantial morbidity, including liver disease, cardiovascular disease, injury, and psychiatric illness6,7</a:t>
            </a:r>
            <a:endParaRPr lang="en-US" sz="2000" dirty="0">
              <a:solidFill>
                <a:prstClr val="black"/>
              </a:solidFill>
              <a:latin typeface="Calibri" panose="020F0502020204030204"/>
              <a:ea typeface="Calibri" panose="020F0502020204030204"/>
              <a:cs typeface="Calibri" panose="020F0502020204030204"/>
            </a:endParaRPr>
          </a:p>
          <a:p>
            <a:pPr marL="57150" indent="-57150" defTabSz="228600" fontAlgn="base">
              <a:lnSpc>
                <a:spcPct val="100000"/>
              </a:lnSpc>
              <a:spcBef>
                <a:spcPts val="250"/>
              </a:spcBef>
              <a:spcAft>
                <a:spcPts val="1250"/>
              </a:spcAft>
            </a:pPr>
            <a:r>
              <a:rPr lang="en-US" sz="2000" dirty="0">
                <a:solidFill>
                  <a:prstClr val="black"/>
                </a:solidFill>
                <a:latin typeface="Calibri" panose="020F0502020204030204"/>
              </a:rPr>
              <a:t>Accounts for 5% of all deaths annually and has a mortality rate of approximately 29%8</a:t>
            </a:r>
            <a:endParaRPr lang="en-US" sz="2000" dirty="0">
              <a:solidFill>
                <a:prstClr val="black"/>
              </a:solidFill>
              <a:latin typeface="Calibri" panose="020F0502020204030204"/>
              <a:ea typeface="Calibri" panose="020F0502020204030204"/>
              <a:cs typeface="Calibri" panose="020F0502020204030204"/>
            </a:endParaRPr>
          </a:p>
        </p:txBody>
      </p:sp>
      <p:pic>
        <p:nvPicPr>
          <p:cNvPr id="4" name="Picture 3" descr="Gastroenterology Associates of Ithaca partners with Guthrie - 607 News Now">
            <a:extLst>
              <a:ext uri="{FF2B5EF4-FFF2-40B4-BE49-F238E27FC236}">
                <a16:creationId xmlns:a16="http://schemas.microsoft.com/office/drawing/2014/main" id="{3CF12B38-9F6A-6421-825B-BFF2B71E982A}"/>
              </a:ext>
            </a:extLst>
          </p:cNvPr>
          <p:cNvPicPr>
            <a:picLocks noChangeAspect="1"/>
          </p:cNvPicPr>
          <p:nvPr/>
        </p:nvPicPr>
        <p:blipFill>
          <a:blip r:embed="rId5"/>
          <a:stretch>
            <a:fillRect/>
          </a:stretch>
        </p:blipFill>
        <p:spPr>
          <a:xfrm>
            <a:off x="1579584" y="83128"/>
            <a:ext cx="1663544" cy="1037359"/>
          </a:xfrm>
          <a:prstGeom prst="rect">
            <a:avLst/>
          </a:prstGeom>
        </p:spPr>
      </p:pic>
    </p:spTree>
    <p:extLst>
      <p:ext uri="{BB962C8B-B14F-4D97-AF65-F5344CB8AC3E}">
        <p14:creationId xmlns:p14="http://schemas.microsoft.com/office/powerpoint/2010/main" val="27873071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D285A-FF70-B25C-33FB-80BB2F50CA22}"/>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2B93E12D-790E-3365-FBEB-29540A62ED4B}"/>
              </a:ext>
            </a:extLst>
          </p:cNvPr>
          <p:cNvPicPr>
            <a:picLocks noChangeAspect="1"/>
          </p:cNvPicPr>
          <p:nvPr/>
        </p:nvPicPr>
        <p:blipFill>
          <a:blip r:embed="rId3"/>
          <a:stretch>
            <a:fillRect/>
          </a:stretch>
        </p:blipFill>
        <p:spPr>
          <a:xfrm>
            <a:off x="9682038" y="6128753"/>
            <a:ext cx="992210" cy="315495"/>
          </a:xfrm>
          <a:prstGeom prst="rect">
            <a:avLst/>
          </a:prstGeom>
        </p:spPr>
      </p:pic>
      <p:sp>
        <p:nvSpPr>
          <p:cNvPr id="7" name="Text Box 13">
            <a:extLst>
              <a:ext uri="{FF2B5EF4-FFF2-40B4-BE49-F238E27FC236}">
                <a16:creationId xmlns:a16="http://schemas.microsoft.com/office/drawing/2014/main" id="{DE0262DA-A668-CE9C-AE69-BB54399F53DD}"/>
              </a:ext>
            </a:extLst>
          </p:cNvPr>
          <p:cNvSpPr txBox="1">
            <a:spLocks noChangeArrowheads="1"/>
          </p:cNvSpPr>
          <p:nvPr/>
        </p:nvSpPr>
        <p:spPr bwMode="auto">
          <a:xfrm>
            <a:off x="1589315" y="133230"/>
            <a:ext cx="8833757"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Aim/Objectives/Alignment</a:t>
            </a:r>
          </a:p>
        </p:txBody>
      </p:sp>
      <p:pic>
        <p:nvPicPr>
          <p:cNvPr id="2" name="Picture 1">
            <a:extLst>
              <a:ext uri="{FF2B5EF4-FFF2-40B4-BE49-F238E27FC236}">
                <a16:creationId xmlns:a16="http://schemas.microsoft.com/office/drawing/2014/main" id="{198D9846-411D-1B7D-6D17-8223E77B5A49}"/>
              </a:ext>
            </a:extLst>
          </p:cNvPr>
          <p:cNvPicPr>
            <a:picLocks noChangeAspect="1"/>
          </p:cNvPicPr>
          <p:nvPr/>
        </p:nvPicPr>
        <p:blipFill>
          <a:blip r:embed="rId4"/>
          <a:srcRect b="-152"/>
          <a:stretch>
            <a:fillRect/>
          </a:stretch>
        </p:blipFill>
        <p:spPr>
          <a:xfrm>
            <a:off x="2422827" y="741543"/>
            <a:ext cx="7154149" cy="5377085"/>
          </a:xfrm>
          <a:prstGeom prst="rect">
            <a:avLst/>
          </a:prstGeom>
        </p:spPr>
      </p:pic>
    </p:spTree>
    <p:extLst>
      <p:ext uri="{BB962C8B-B14F-4D97-AF65-F5344CB8AC3E}">
        <p14:creationId xmlns:p14="http://schemas.microsoft.com/office/powerpoint/2010/main" val="34304522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26903-527A-583D-3852-9326189A02F5}"/>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1370DC5C-49BB-ECCD-D94D-A3A48D49EC9F}"/>
              </a:ext>
            </a:extLst>
          </p:cNvPr>
          <p:cNvPicPr>
            <a:picLocks noChangeAspect="1"/>
          </p:cNvPicPr>
          <p:nvPr/>
        </p:nvPicPr>
        <p:blipFill>
          <a:blip r:embed="rId3"/>
          <a:stretch>
            <a:fillRect/>
          </a:stretch>
        </p:blipFill>
        <p:spPr>
          <a:xfrm>
            <a:off x="9682038" y="6128753"/>
            <a:ext cx="992210" cy="315495"/>
          </a:xfrm>
          <a:prstGeom prst="rect">
            <a:avLst/>
          </a:prstGeom>
        </p:spPr>
      </p:pic>
      <p:sp>
        <p:nvSpPr>
          <p:cNvPr id="7" name="Text Box 13">
            <a:extLst>
              <a:ext uri="{FF2B5EF4-FFF2-40B4-BE49-F238E27FC236}">
                <a16:creationId xmlns:a16="http://schemas.microsoft.com/office/drawing/2014/main" id="{9F71154B-A65B-5183-B63C-D88E669D79C7}"/>
              </a:ext>
            </a:extLst>
          </p:cNvPr>
          <p:cNvSpPr txBox="1">
            <a:spLocks noChangeArrowheads="1"/>
          </p:cNvSpPr>
          <p:nvPr/>
        </p:nvSpPr>
        <p:spPr bwMode="auto">
          <a:xfrm>
            <a:off x="1589315" y="133230"/>
            <a:ext cx="8833757"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Aim/Objectives/Alignment</a:t>
            </a:r>
          </a:p>
        </p:txBody>
      </p:sp>
      <p:sp>
        <p:nvSpPr>
          <p:cNvPr id="4" name="Content Placeholder 2">
            <a:extLst>
              <a:ext uri="{FF2B5EF4-FFF2-40B4-BE49-F238E27FC236}">
                <a16:creationId xmlns:a16="http://schemas.microsoft.com/office/drawing/2014/main" id="{1C49C444-EFCD-DBA5-C597-162F20963F02}"/>
              </a:ext>
            </a:extLst>
          </p:cNvPr>
          <p:cNvSpPr>
            <a:spLocks noGrp="1"/>
          </p:cNvSpPr>
          <p:nvPr/>
        </p:nvSpPr>
        <p:spPr>
          <a:xfrm>
            <a:off x="1591525" y="863384"/>
            <a:ext cx="9018157" cy="4586107"/>
          </a:xfrm>
          <a:prstGeom prst="rect">
            <a:avLst/>
          </a:prstGeom>
          <a:solidFill>
            <a:schemeClr val="bg1"/>
          </a:solidFill>
        </p:spPr>
        <p:txBody>
          <a:bodyPr vert="horz" lIns="22860" tIns="11430" rIns="22860" bIns="1143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lvl="1" indent="-57150" defTabSz="228600" fontAlgn="base">
              <a:lnSpc>
                <a:spcPct val="100000"/>
              </a:lnSpc>
              <a:spcBef>
                <a:spcPts val="125"/>
              </a:spcBef>
              <a:spcAft>
                <a:spcPct val="0"/>
              </a:spcAft>
            </a:pPr>
            <a:r>
              <a:rPr lang="en-US" sz="2000" dirty="0">
                <a:solidFill>
                  <a:prstClr val="black"/>
                </a:solidFill>
                <a:latin typeface="Calibri" panose="020F0502020204030204"/>
                <a:ea typeface="Calibri" panose="020F0502020204030204"/>
                <a:cs typeface="Calibri" panose="020F0502020204030204"/>
              </a:rPr>
              <a:t> Our goal is to improve resident education, identification, and treatment of alcohol use disorder. We plan for at least a 10% improvement in reported resident familiarity and at least a 5% increase in alcohol use screening documentation within 3 months of education.</a:t>
            </a:r>
            <a:endParaRPr lang="en-US" sz="2000">
              <a:solidFill>
                <a:prstClr val="black"/>
              </a:solidFill>
              <a:latin typeface="Calibri" panose="020F0502020204030204"/>
              <a:ea typeface="Calibri" panose="020F0502020204030204"/>
              <a:cs typeface="Calibri" panose="020F0502020204030204"/>
            </a:endParaRPr>
          </a:p>
          <a:p>
            <a:pPr marL="57150" indent="-57150" defTabSz="228600" fontAlgn="base">
              <a:lnSpc>
                <a:spcPct val="100000"/>
              </a:lnSpc>
              <a:spcBef>
                <a:spcPts val="250"/>
              </a:spcBef>
              <a:spcAft>
                <a:spcPct val="0"/>
              </a:spcAft>
            </a:pPr>
            <a:endParaRPr lang="en-US" sz="2000" dirty="0">
              <a:solidFill>
                <a:prstClr val="black"/>
              </a:solidFill>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29566866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BADC2-CB44-4C87-A319-D4785041C5A0}"/>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8D801801-2E00-7756-4CA3-E6C0E3331854}"/>
              </a:ext>
            </a:extLst>
          </p:cNvPr>
          <p:cNvPicPr>
            <a:picLocks noChangeAspect="1"/>
          </p:cNvPicPr>
          <p:nvPr/>
        </p:nvPicPr>
        <p:blipFill>
          <a:blip r:embed="rId3"/>
          <a:stretch>
            <a:fillRect/>
          </a:stretch>
        </p:blipFill>
        <p:spPr>
          <a:xfrm>
            <a:off x="9682038" y="6128753"/>
            <a:ext cx="992210" cy="315495"/>
          </a:xfrm>
          <a:prstGeom prst="rect">
            <a:avLst/>
          </a:prstGeom>
        </p:spPr>
      </p:pic>
      <p:sp>
        <p:nvSpPr>
          <p:cNvPr id="8" name="Text Box 1283">
            <a:extLst>
              <a:ext uri="{FF2B5EF4-FFF2-40B4-BE49-F238E27FC236}">
                <a16:creationId xmlns:a16="http://schemas.microsoft.com/office/drawing/2014/main" id="{F4383B93-CA44-E5E6-F610-1AB1A380E244}"/>
              </a:ext>
            </a:extLst>
          </p:cNvPr>
          <p:cNvSpPr txBox="1">
            <a:spLocks noChangeArrowheads="1"/>
          </p:cNvSpPr>
          <p:nvPr/>
        </p:nvSpPr>
        <p:spPr bwMode="auto">
          <a:xfrm>
            <a:off x="1620055" y="838654"/>
            <a:ext cx="8833757" cy="2677656"/>
          </a:xfrm>
          <a:prstGeom prst="rect">
            <a:avLst/>
          </a:prstGeom>
          <a:solidFill>
            <a:schemeClr val="bg1"/>
          </a:solidFill>
          <a:ln w="9525">
            <a:noFill/>
            <a:miter lim="800000"/>
            <a:headEnd/>
            <a:tailEnd/>
          </a:ln>
        </p:spPr>
        <p:txBody>
          <a:bodyPr wrap="square" lIns="22860" tIns="11430" rIns="22860" bIns="11430" anchor="t">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400050" indent="-285750" defTabSz="940594" eaLnBrk="0" fontAlgn="base" hangingPunct="0">
              <a:spcBef>
                <a:spcPts val="0"/>
              </a:spcBef>
              <a:spcAft>
                <a:spcPts val="1250"/>
              </a:spcAft>
              <a:buFont typeface="Arial"/>
              <a:buChar char="•"/>
              <a:defRPr/>
            </a:pPr>
            <a:r>
              <a:rPr lang="en-US" altLang="en-US" sz="2000" dirty="0">
                <a:solidFill>
                  <a:srgbClr val="000000"/>
                </a:solidFill>
                <a:latin typeface="Calibri"/>
                <a:ea typeface="Calibri"/>
                <a:cs typeface="Calibri"/>
              </a:rPr>
              <a:t>Residents will take a pre-education survey, immediate post-education survey, and 1 month post-education survey</a:t>
            </a:r>
            <a:endParaRPr lang="en-US" sz="3300">
              <a:solidFill>
                <a:prstClr val="black"/>
              </a:solidFill>
            </a:endParaRPr>
          </a:p>
          <a:p>
            <a:pPr marL="400050" indent="-285750" defTabSz="940594" eaLnBrk="0" fontAlgn="base" hangingPunct="0">
              <a:spcBef>
                <a:spcPts val="0"/>
              </a:spcBef>
              <a:spcAft>
                <a:spcPts val="1250"/>
              </a:spcAft>
              <a:buFont typeface="Arial"/>
              <a:buChar char="•"/>
              <a:defRPr/>
            </a:pPr>
            <a:r>
              <a:rPr lang="en-US" altLang="en-US" sz="2000" dirty="0">
                <a:solidFill>
                  <a:srgbClr val="000000"/>
                </a:solidFill>
                <a:latin typeface="Calibri"/>
                <a:ea typeface="Calibri"/>
                <a:cs typeface="Calibri"/>
              </a:rPr>
              <a:t>AUDIT-C and Cage screening tools will be audited for patients with identified alcohol use &gt;15 drinks per week</a:t>
            </a:r>
          </a:p>
          <a:p>
            <a:pPr marL="400050" indent="-285750" defTabSz="940594" eaLnBrk="0" fontAlgn="base" hangingPunct="0">
              <a:spcBef>
                <a:spcPts val="0"/>
              </a:spcBef>
              <a:spcAft>
                <a:spcPts val="1250"/>
              </a:spcAft>
              <a:buFont typeface="Arial"/>
              <a:buChar char="•"/>
              <a:defRPr/>
            </a:pPr>
            <a:r>
              <a:rPr lang="en-US" altLang="en-US" sz="2000" dirty="0">
                <a:solidFill>
                  <a:srgbClr val="000000"/>
                </a:solidFill>
                <a:latin typeface="Calibri"/>
                <a:ea typeface="Calibri"/>
                <a:cs typeface="Calibri"/>
              </a:rPr>
              <a:t>Notes of the above patients will be audited for documentation of screening and treatment</a:t>
            </a:r>
          </a:p>
          <a:p>
            <a:pPr marL="400050" indent="-285750" defTabSz="940594" eaLnBrk="0" fontAlgn="base" hangingPunct="0">
              <a:spcBef>
                <a:spcPts val="0"/>
              </a:spcBef>
              <a:spcAft>
                <a:spcPts val="1250"/>
              </a:spcAft>
              <a:buFont typeface="Arial"/>
              <a:buChar char="•"/>
              <a:defRPr/>
            </a:pPr>
            <a:endParaRPr lang="en-US" altLang="en-US" sz="2000" dirty="0">
              <a:solidFill>
                <a:srgbClr val="000000"/>
              </a:solidFill>
              <a:latin typeface="Calibri"/>
              <a:ea typeface="Calibri"/>
              <a:cs typeface="Calibri"/>
            </a:endParaRPr>
          </a:p>
        </p:txBody>
      </p:sp>
      <p:sp>
        <p:nvSpPr>
          <p:cNvPr id="5" name="Text Box 13">
            <a:extLst>
              <a:ext uri="{FF2B5EF4-FFF2-40B4-BE49-F238E27FC236}">
                <a16:creationId xmlns:a16="http://schemas.microsoft.com/office/drawing/2014/main" id="{8E70681C-6D75-928B-3F57-2672020E93AB}"/>
              </a:ext>
            </a:extLst>
          </p:cNvPr>
          <p:cNvSpPr txBox="1">
            <a:spLocks noChangeArrowheads="1"/>
          </p:cNvSpPr>
          <p:nvPr/>
        </p:nvSpPr>
        <p:spPr bwMode="auto">
          <a:xfrm>
            <a:off x="1399619" y="135396"/>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Measures</a:t>
            </a:r>
          </a:p>
        </p:txBody>
      </p:sp>
    </p:spTree>
    <p:extLst>
      <p:ext uri="{BB962C8B-B14F-4D97-AF65-F5344CB8AC3E}">
        <p14:creationId xmlns:p14="http://schemas.microsoft.com/office/powerpoint/2010/main" val="8789785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2BF3F-87D6-590B-E525-5E517E15A92E}"/>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78B2FD07-F3D2-0E10-72AE-F752CCC3B73E}"/>
              </a:ext>
            </a:extLst>
          </p:cNvPr>
          <p:cNvPicPr>
            <a:picLocks noChangeAspect="1"/>
          </p:cNvPicPr>
          <p:nvPr/>
        </p:nvPicPr>
        <p:blipFill>
          <a:blip r:embed="rId3"/>
          <a:stretch>
            <a:fillRect/>
          </a:stretch>
        </p:blipFill>
        <p:spPr>
          <a:xfrm>
            <a:off x="9682038" y="6128753"/>
            <a:ext cx="992210" cy="315495"/>
          </a:xfrm>
          <a:prstGeom prst="rect">
            <a:avLst/>
          </a:prstGeom>
        </p:spPr>
      </p:pic>
      <p:sp>
        <p:nvSpPr>
          <p:cNvPr id="5" name="Text Box 13">
            <a:extLst>
              <a:ext uri="{FF2B5EF4-FFF2-40B4-BE49-F238E27FC236}">
                <a16:creationId xmlns:a16="http://schemas.microsoft.com/office/drawing/2014/main" id="{2A4010F5-1D81-6BD1-FADE-3FFA3C4CEF58}"/>
              </a:ext>
            </a:extLst>
          </p:cNvPr>
          <p:cNvSpPr txBox="1">
            <a:spLocks noChangeArrowheads="1"/>
          </p:cNvSpPr>
          <p:nvPr/>
        </p:nvSpPr>
        <p:spPr bwMode="auto">
          <a:xfrm>
            <a:off x="1399619" y="-3150"/>
            <a:ext cx="9274629" cy="946413"/>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2860" tIns="11430" rIns="22860" bIns="11430" anchor="t">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Aft>
                <a:spcPct val="0"/>
              </a:spcAft>
              <a:buNone/>
            </a:pPr>
            <a:r>
              <a:rPr lang="en-US" sz="2400" b="1" dirty="0">
                <a:solidFill>
                  <a:prstClr val="white"/>
                </a:solidFill>
                <a:latin typeface="Calibri"/>
                <a:ea typeface="Calibri"/>
                <a:cs typeface="Calibri"/>
              </a:rPr>
              <a:t>Interventions/Changes</a:t>
            </a:r>
            <a:endParaRPr lang="en-US" sz="2400" dirty="0">
              <a:solidFill>
                <a:prstClr val="white"/>
              </a:solidFill>
              <a:latin typeface="Calibri"/>
              <a:ea typeface="Calibri"/>
              <a:cs typeface="Calibri"/>
            </a:endParaRPr>
          </a:p>
          <a:p>
            <a:pPr algn="ctr" defTabSz="940594" eaLnBrk="0" fontAlgn="base" hangingPunct="0">
              <a:spcBef>
                <a:spcPct val="50000"/>
              </a:spcBef>
              <a:spcAft>
                <a:spcPct val="0"/>
              </a:spcAft>
              <a:buNone/>
            </a:pPr>
            <a:endParaRPr lang="en-US" altLang="en-US" sz="2400" b="1" dirty="0">
              <a:solidFill>
                <a:prstClr val="white"/>
              </a:solidFill>
              <a:latin typeface="Calibri" panose="020F0502020204030204" pitchFamily="34" charset="0"/>
              <a:ea typeface="Calibri"/>
              <a:cs typeface="Calibri"/>
            </a:endParaRPr>
          </a:p>
        </p:txBody>
      </p:sp>
      <p:pic>
        <p:nvPicPr>
          <p:cNvPr id="4" name="Picture 3">
            <a:extLst>
              <a:ext uri="{FF2B5EF4-FFF2-40B4-BE49-F238E27FC236}">
                <a16:creationId xmlns:a16="http://schemas.microsoft.com/office/drawing/2014/main" id="{00552D36-1C07-BC0F-660F-E312E463042F}"/>
              </a:ext>
            </a:extLst>
          </p:cNvPr>
          <p:cNvPicPr>
            <a:picLocks noChangeAspect="1"/>
          </p:cNvPicPr>
          <p:nvPr/>
        </p:nvPicPr>
        <p:blipFill>
          <a:blip r:embed="rId4"/>
          <a:stretch>
            <a:fillRect/>
          </a:stretch>
        </p:blipFill>
        <p:spPr>
          <a:xfrm>
            <a:off x="1296699" y="1043205"/>
            <a:ext cx="3285533" cy="4572433"/>
          </a:xfrm>
          <a:prstGeom prst="rect">
            <a:avLst/>
          </a:prstGeom>
        </p:spPr>
      </p:pic>
      <p:pic>
        <p:nvPicPr>
          <p:cNvPr id="6" name="Picture 5">
            <a:extLst>
              <a:ext uri="{FF2B5EF4-FFF2-40B4-BE49-F238E27FC236}">
                <a16:creationId xmlns:a16="http://schemas.microsoft.com/office/drawing/2014/main" id="{E9B905DD-8425-D4AF-80B4-3C596BECAF7B}"/>
              </a:ext>
            </a:extLst>
          </p:cNvPr>
          <p:cNvPicPr>
            <a:picLocks noChangeAspect="1"/>
          </p:cNvPicPr>
          <p:nvPr/>
        </p:nvPicPr>
        <p:blipFill>
          <a:blip r:embed="rId5"/>
          <a:stretch>
            <a:fillRect/>
          </a:stretch>
        </p:blipFill>
        <p:spPr>
          <a:xfrm>
            <a:off x="4572383" y="979884"/>
            <a:ext cx="3045503" cy="5305209"/>
          </a:xfrm>
          <a:prstGeom prst="rect">
            <a:avLst/>
          </a:prstGeom>
        </p:spPr>
      </p:pic>
      <p:pic>
        <p:nvPicPr>
          <p:cNvPr id="7" name="Picture 6">
            <a:extLst>
              <a:ext uri="{FF2B5EF4-FFF2-40B4-BE49-F238E27FC236}">
                <a16:creationId xmlns:a16="http://schemas.microsoft.com/office/drawing/2014/main" id="{35583321-6909-58A2-5B7D-AB0106009522}"/>
              </a:ext>
            </a:extLst>
          </p:cNvPr>
          <p:cNvPicPr>
            <a:picLocks noChangeAspect="1"/>
          </p:cNvPicPr>
          <p:nvPr/>
        </p:nvPicPr>
        <p:blipFill>
          <a:blip r:embed="rId6"/>
          <a:stretch>
            <a:fillRect/>
          </a:stretch>
        </p:blipFill>
        <p:spPr>
          <a:xfrm>
            <a:off x="7631196" y="949036"/>
            <a:ext cx="3265187" cy="4518314"/>
          </a:xfrm>
          <a:prstGeom prst="rect">
            <a:avLst/>
          </a:prstGeom>
        </p:spPr>
      </p:pic>
    </p:spTree>
    <p:extLst>
      <p:ext uri="{BB962C8B-B14F-4D97-AF65-F5344CB8AC3E}">
        <p14:creationId xmlns:p14="http://schemas.microsoft.com/office/powerpoint/2010/main" val="8761013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33D4B-C501-75DC-9622-CCD81D49A263}"/>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DE5F6007-B1D1-213B-8BA2-D41E3DA8929C}"/>
              </a:ext>
            </a:extLst>
          </p:cNvPr>
          <p:cNvPicPr>
            <a:picLocks noChangeAspect="1"/>
          </p:cNvPicPr>
          <p:nvPr/>
        </p:nvPicPr>
        <p:blipFill>
          <a:blip r:embed="rId3"/>
          <a:stretch>
            <a:fillRect/>
          </a:stretch>
        </p:blipFill>
        <p:spPr>
          <a:xfrm>
            <a:off x="9682038" y="6128753"/>
            <a:ext cx="992210" cy="315495"/>
          </a:xfrm>
          <a:prstGeom prst="rect">
            <a:avLst/>
          </a:prstGeom>
        </p:spPr>
      </p:pic>
      <p:sp>
        <p:nvSpPr>
          <p:cNvPr id="4" name="Text Box 13">
            <a:extLst>
              <a:ext uri="{FF2B5EF4-FFF2-40B4-BE49-F238E27FC236}">
                <a16:creationId xmlns:a16="http://schemas.microsoft.com/office/drawing/2014/main" id="{4EAED7C1-6713-7885-DE38-D95ECFA6521E}"/>
              </a:ext>
            </a:extLst>
          </p:cNvPr>
          <p:cNvSpPr txBox="1">
            <a:spLocks noChangeArrowheads="1"/>
          </p:cNvSpPr>
          <p:nvPr/>
        </p:nvSpPr>
        <p:spPr bwMode="auto">
          <a:xfrm>
            <a:off x="1450521" y="191265"/>
            <a:ext cx="9223727"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Interventions/Changes</a:t>
            </a:r>
          </a:p>
        </p:txBody>
      </p:sp>
      <p:sp>
        <p:nvSpPr>
          <p:cNvPr id="5" name="TextBox 4">
            <a:extLst>
              <a:ext uri="{FF2B5EF4-FFF2-40B4-BE49-F238E27FC236}">
                <a16:creationId xmlns:a16="http://schemas.microsoft.com/office/drawing/2014/main" id="{F8CB9EE7-DBC3-6CF8-CE48-5748DB0082E5}"/>
              </a:ext>
            </a:extLst>
          </p:cNvPr>
          <p:cNvSpPr txBox="1"/>
          <p:nvPr/>
        </p:nvSpPr>
        <p:spPr>
          <a:xfrm>
            <a:off x="1905663" y="881338"/>
            <a:ext cx="8384902" cy="3380413"/>
          </a:xfrm>
          <a:prstGeom prst="rect">
            <a:avLst/>
          </a:prstGeom>
          <a:solidFill>
            <a:schemeClr val="bg1"/>
          </a:solidFill>
        </p:spPr>
        <p:txBody>
          <a:bodyPr rot="0" spcFirstLastPara="0" vertOverflow="overflow" horzOverflow="overflow" vert="horz" wrap="square" lIns="22860" tIns="11430" rIns="22860" bIns="11430" numCol="1" spcCol="0" rtlCol="0" fromWordArt="0" anchor="t" anchorCtr="0" forceAA="0" compatLnSpc="1">
            <a:prstTxWarp prst="textNoShape">
              <a:avLst/>
            </a:prstTxWarp>
            <a:spAutoFit/>
          </a:bodyPr>
          <a:lstStyle/>
          <a:p>
            <a:pPr marL="285750" indent="-285750" defTabSz="228600" eaLnBrk="0" fontAlgn="base" hangingPunct="0">
              <a:spcAft>
                <a:spcPts val="1250"/>
              </a:spcAft>
              <a:buFont typeface="Arial"/>
              <a:buChar char="•"/>
            </a:pPr>
            <a:r>
              <a:rPr lang="en-US" sz="2050" dirty="0">
                <a:solidFill>
                  <a:prstClr val="black"/>
                </a:solidFill>
                <a:latin typeface="Calibri"/>
                <a:ea typeface="Calibri"/>
                <a:cs typeface="Calibri"/>
              </a:rPr>
              <a:t>Educational noon conference for residents</a:t>
            </a:r>
            <a:endParaRPr lang="en-US" sz="2050">
              <a:solidFill>
                <a:prstClr val="black"/>
              </a:solidFill>
              <a:latin typeface="Times" panose="02020603050405020304"/>
            </a:endParaRPr>
          </a:p>
          <a:p>
            <a:pPr marL="285750" indent="-285750" defTabSz="228600" eaLnBrk="0" fontAlgn="base" hangingPunct="0">
              <a:spcAft>
                <a:spcPts val="1250"/>
              </a:spcAft>
              <a:buFont typeface="Arial"/>
              <a:buChar char="•"/>
            </a:pPr>
            <a:r>
              <a:rPr lang="en-US" sz="2050" dirty="0">
                <a:solidFill>
                  <a:prstClr val="black"/>
                </a:solidFill>
                <a:latin typeface="Calibri"/>
                <a:ea typeface="Calibri"/>
                <a:cs typeface="Calibri"/>
              </a:rPr>
              <a:t>Use of pre-, post- and 1 month post-educational survey</a:t>
            </a:r>
          </a:p>
          <a:p>
            <a:pPr marL="285750" indent="-285750" defTabSz="228600" eaLnBrk="0" fontAlgn="base" hangingPunct="0">
              <a:spcAft>
                <a:spcPts val="1250"/>
              </a:spcAft>
              <a:buFont typeface="Arial"/>
              <a:buChar char="•"/>
            </a:pPr>
            <a:r>
              <a:rPr lang="en-US" sz="2050" dirty="0">
                <a:solidFill>
                  <a:prstClr val="black"/>
                </a:solidFill>
                <a:latin typeface="Calibri"/>
                <a:ea typeface="Calibri"/>
                <a:cs typeface="Calibri"/>
              </a:rPr>
              <a:t>Introduction of formal AUDIT-C and CAGE screening tools in EPIC</a:t>
            </a:r>
          </a:p>
          <a:p>
            <a:pPr marL="285750" indent="-285750" defTabSz="228600" eaLnBrk="0" fontAlgn="base" hangingPunct="0">
              <a:spcAft>
                <a:spcPts val="1250"/>
              </a:spcAft>
              <a:buFont typeface="Arial"/>
              <a:buChar char="•"/>
            </a:pPr>
            <a:r>
              <a:rPr lang="en-US" sz="2050" dirty="0">
                <a:solidFill>
                  <a:prstClr val="black"/>
                </a:solidFill>
                <a:latin typeface="Calibri"/>
                <a:ea typeface="Calibri"/>
                <a:cs typeface="Calibri"/>
              </a:rPr>
              <a:t>Creation of EPIC flag if &gt;15 weekly drinks or AUDIT-C &gt;3 to prompt CAGE screen and use of AUD order set</a:t>
            </a:r>
          </a:p>
          <a:p>
            <a:pPr marL="285750" indent="-285750" defTabSz="228600" eaLnBrk="0" fontAlgn="base" hangingPunct="0">
              <a:spcAft>
                <a:spcPts val="1250"/>
              </a:spcAft>
              <a:buFont typeface="Arial"/>
              <a:buChar char="•"/>
            </a:pPr>
            <a:r>
              <a:rPr lang="en-US" sz="2050" dirty="0">
                <a:solidFill>
                  <a:prstClr val="black"/>
                </a:solidFill>
                <a:latin typeface="Calibri"/>
                <a:ea typeface="Calibri"/>
                <a:cs typeface="Calibri"/>
              </a:rPr>
              <a:t>Creation of AUD order set to streamline laboratory testing, consultations, and medications</a:t>
            </a:r>
          </a:p>
          <a:p>
            <a:pPr marL="285750" indent="-285750" defTabSz="228600" eaLnBrk="0" fontAlgn="base" hangingPunct="0">
              <a:spcAft>
                <a:spcPts val="1250"/>
              </a:spcAft>
              <a:buFont typeface="Arial"/>
              <a:buChar char="•"/>
            </a:pPr>
            <a:endParaRPr lang="en-US" sz="2050" dirty="0">
              <a:solidFill>
                <a:prstClr val="black"/>
              </a:solidFill>
              <a:latin typeface="Calibri"/>
              <a:ea typeface="Calibri"/>
              <a:cs typeface="Calibri"/>
            </a:endParaRPr>
          </a:p>
        </p:txBody>
      </p:sp>
    </p:spTree>
    <p:extLst>
      <p:ext uri="{BB962C8B-B14F-4D97-AF65-F5344CB8AC3E}">
        <p14:creationId xmlns:p14="http://schemas.microsoft.com/office/powerpoint/2010/main" val="20960598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D648D-EE8C-8D0D-3811-C618E853F200}"/>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BC40798C-E31B-81A4-42F4-EB0DF6160E59}"/>
              </a:ext>
            </a:extLst>
          </p:cNvPr>
          <p:cNvPicPr>
            <a:picLocks noChangeAspect="1"/>
          </p:cNvPicPr>
          <p:nvPr/>
        </p:nvPicPr>
        <p:blipFill>
          <a:blip r:embed="rId3"/>
          <a:stretch>
            <a:fillRect/>
          </a:stretch>
        </p:blipFill>
        <p:spPr>
          <a:xfrm>
            <a:off x="9682038" y="6128753"/>
            <a:ext cx="992210" cy="315495"/>
          </a:xfrm>
          <a:prstGeom prst="rect">
            <a:avLst/>
          </a:prstGeom>
        </p:spPr>
      </p:pic>
      <p:sp>
        <p:nvSpPr>
          <p:cNvPr id="8" name="Text Box 1283">
            <a:extLst>
              <a:ext uri="{FF2B5EF4-FFF2-40B4-BE49-F238E27FC236}">
                <a16:creationId xmlns:a16="http://schemas.microsoft.com/office/drawing/2014/main" id="{B8269ED4-52E0-602E-846A-4609336E2BED}"/>
              </a:ext>
            </a:extLst>
          </p:cNvPr>
          <p:cNvSpPr txBox="1">
            <a:spLocks noChangeArrowheads="1"/>
          </p:cNvSpPr>
          <p:nvPr/>
        </p:nvSpPr>
        <p:spPr bwMode="auto">
          <a:xfrm>
            <a:off x="1682302" y="910401"/>
            <a:ext cx="8833757" cy="3485570"/>
          </a:xfrm>
          <a:prstGeom prst="rect">
            <a:avLst/>
          </a:prstGeom>
          <a:solidFill>
            <a:schemeClr val="bg1"/>
          </a:solidFill>
          <a:ln w="9525">
            <a:noFill/>
            <a:miter lim="800000"/>
            <a:headEnd/>
            <a:tailEnd/>
          </a:ln>
        </p:spPr>
        <p:txBody>
          <a:bodyPr wrap="square" lIns="22860" tIns="11430" rIns="22860" bIns="11430" anchor="t">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328613" indent="-214313" defTabSz="940594" eaLnBrk="0" fontAlgn="base" hangingPunct="0">
              <a:spcBef>
                <a:spcPts val="0"/>
              </a:spcBef>
              <a:spcAft>
                <a:spcPts val="1250"/>
              </a:spcAft>
              <a:buFont typeface="Arial"/>
              <a:buChar char="•"/>
              <a:defRPr/>
            </a:pPr>
            <a:r>
              <a:rPr lang="en-US" altLang="en-US" sz="2000" dirty="0">
                <a:solidFill>
                  <a:srgbClr val="000000"/>
                </a:solidFill>
                <a:latin typeface="Calibri"/>
                <a:ea typeface="Calibri"/>
                <a:cs typeface="Calibri"/>
              </a:rPr>
              <a:t>Screening is often done by nursing in clinic</a:t>
            </a:r>
            <a:endParaRPr lang="en-US" sz="3300">
              <a:solidFill>
                <a:prstClr val="black"/>
              </a:solidFill>
            </a:endParaRPr>
          </a:p>
          <a:p>
            <a:pPr marL="328613" indent="-214313" defTabSz="940594" eaLnBrk="0" fontAlgn="base" hangingPunct="0">
              <a:spcBef>
                <a:spcPts val="0"/>
              </a:spcBef>
              <a:spcAft>
                <a:spcPts val="1250"/>
              </a:spcAft>
              <a:buFont typeface="Arial"/>
              <a:buChar char="•"/>
              <a:defRPr/>
            </a:pPr>
            <a:r>
              <a:rPr lang="en-US" altLang="en-US" sz="2000" dirty="0">
                <a:solidFill>
                  <a:srgbClr val="000000"/>
                </a:solidFill>
                <a:latin typeface="Calibri"/>
                <a:ea typeface="Calibri"/>
                <a:cs typeface="Calibri"/>
              </a:rPr>
              <a:t>EPIC flags and order set would be available for more than just residents</a:t>
            </a:r>
          </a:p>
          <a:p>
            <a:pPr marL="400050" lvl="1" indent="-214313" defTabSz="940594" eaLnBrk="0" fontAlgn="base" hangingPunct="0">
              <a:spcBef>
                <a:spcPts val="0"/>
              </a:spcBef>
              <a:spcAft>
                <a:spcPts val="1250"/>
              </a:spcAft>
              <a:buFont typeface="Courier New"/>
              <a:buChar char="o"/>
              <a:defRPr/>
            </a:pPr>
            <a:r>
              <a:rPr lang="en-US" altLang="en-US" sz="2000" dirty="0">
                <a:solidFill>
                  <a:srgbClr val="000000"/>
                </a:solidFill>
                <a:latin typeface="Calibri"/>
                <a:ea typeface="Calibri"/>
                <a:cs typeface="Calibri"/>
              </a:rPr>
              <a:t>We have involved multidisciplinary discussion from multiple service lines and departments</a:t>
            </a:r>
          </a:p>
          <a:p>
            <a:pPr marL="328613" indent="-214313" defTabSz="940594" eaLnBrk="0" fontAlgn="base" hangingPunct="0">
              <a:spcBef>
                <a:spcPts val="0"/>
              </a:spcBef>
              <a:spcAft>
                <a:spcPts val="1250"/>
              </a:spcAft>
              <a:buFont typeface="Arial"/>
              <a:buChar char="•"/>
              <a:defRPr/>
            </a:pPr>
            <a:r>
              <a:rPr lang="en-US" altLang="en-US" sz="2000" dirty="0">
                <a:solidFill>
                  <a:srgbClr val="000000"/>
                </a:solidFill>
                <a:latin typeface="Calibri"/>
                <a:ea typeface="Calibri"/>
                <a:cs typeface="Calibri"/>
              </a:rPr>
              <a:t>Patients can refuse treatment if not interested</a:t>
            </a:r>
          </a:p>
          <a:p>
            <a:pPr marL="400050" lvl="1" indent="-214313" defTabSz="940594" eaLnBrk="0" fontAlgn="base" hangingPunct="0">
              <a:spcBef>
                <a:spcPts val="0"/>
              </a:spcBef>
              <a:spcAft>
                <a:spcPts val="1250"/>
              </a:spcAft>
              <a:buFont typeface="Courier New"/>
              <a:buChar char="o"/>
              <a:defRPr/>
            </a:pPr>
            <a:r>
              <a:rPr lang="en-US" altLang="en-US" sz="2000" dirty="0">
                <a:solidFill>
                  <a:srgbClr val="000000"/>
                </a:solidFill>
                <a:latin typeface="Calibri"/>
                <a:ea typeface="Calibri"/>
                <a:cs typeface="Calibri"/>
              </a:rPr>
              <a:t>The AUD order set will include a patient refused care option</a:t>
            </a:r>
          </a:p>
          <a:p>
            <a:pPr marL="400050" lvl="1" indent="-214313" defTabSz="940594" eaLnBrk="0" fontAlgn="base" hangingPunct="0">
              <a:spcBef>
                <a:spcPts val="0"/>
              </a:spcBef>
              <a:spcAft>
                <a:spcPts val="1250"/>
              </a:spcAft>
              <a:buFont typeface="Courier New"/>
              <a:buChar char="o"/>
              <a:defRPr/>
            </a:pPr>
            <a:r>
              <a:rPr lang="en-US" altLang="en-US" sz="2000" dirty="0">
                <a:solidFill>
                  <a:srgbClr val="000000"/>
                </a:solidFill>
                <a:latin typeface="Calibri"/>
                <a:ea typeface="Calibri"/>
                <a:cs typeface="Calibri"/>
              </a:rPr>
              <a:t>EPIC flag will be silenced for a period of time after order set is used</a:t>
            </a:r>
          </a:p>
          <a:p>
            <a:pPr marL="328613" indent="-214313" defTabSz="940594" eaLnBrk="0" fontAlgn="base" hangingPunct="0">
              <a:spcBef>
                <a:spcPts val="0"/>
              </a:spcBef>
              <a:spcAft>
                <a:spcPts val="1250"/>
              </a:spcAft>
              <a:buFont typeface="Arial"/>
              <a:buChar char="•"/>
              <a:defRPr/>
            </a:pPr>
            <a:endParaRPr lang="en-US" altLang="en-US" sz="2000" dirty="0">
              <a:solidFill>
                <a:srgbClr val="000000"/>
              </a:solidFill>
              <a:latin typeface="Calibri"/>
              <a:ea typeface="Calibri"/>
              <a:cs typeface="Calibri"/>
            </a:endParaRPr>
          </a:p>
        </p:txBody>
      </p:sp>
      <p:sp>
        <p:nvSpPr>
          <p:cNvPr id="5" name="Text Box 13">
            <a:extLst>
              <a:ext uri="{FF2B5EF4-FFF2-40B4-BE49-F238E27FC236}">
                <a16:creationId xmlns:a16="http://schemas.microsoft.com/office/drawing/2014/main" id="{517B8747-2817-3A1F-0A9D-376F92E72FFA}"/>
              </a:ext>
            </a:extLst>
          </p:cNvPr>
          <p:cNvSpPr txBox="1">
            <a:spLocks noChangeArrowheads="1"/>
          </p:cNvSpPr>
          <p:nvPr/>
        </p:nvSpPr>
        <p:spPr bwMode="auto">
          <a:xfrm>
            <a:off x="1483178" y="225203"/>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Barriers &amp; Strategies  </a:t>
            </a:r>
          </a:p>
        </p:txBody>
      </p:sp>
    </p:spTree>
    <p:extLst>
      <p:ext uri="{BB962C8B-B14F-4D97-AF65-F5344CB8AC3E}">
        <p14:creationId xmlns:p14="http://schemas.microsoft.com/office/powerpoint/2010/main" val="38217942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C0AAA-815A-CD46-6D8F-BE9CED76F72D}"/>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451C53DB-277E-BF8A-8C0E-6D3418AC4679}"/>
              </a:ext>
            </a:extLst>
          </p:cNvPr>
          <p:cNvPicPr>
            <a:picLocks noChangeAspect="1"/>
          </p:cNvPicPr>
          <p:nvPr/>
        </p:nvPicPr>
        <p:blipFill>
          <a:blip r:embed="rId3"/>
          <a:stretch>
            <a:fillRect/>
          </a:stretch>
        </p:blipFill>
        <p:spPr>
          <a:xfrm>
            <a:off x="9682038" y="6128753"/>
            <a:ext cx="992210" cy="315495"/>
          </a:xfrm>
          <a:prstGeom prst="rect">
            <a:avLst/>
          </a:prstGeom>
        </p:spPr>
      </p:pic>
      <p:sp>
        <p:nvSpPr>
          <p:cNvPr id="5" name="Text Box 13">
            <a:extLst>
              <a:ext uri="{FF2B5EF4-FFF2-40B4-BE49-F238E27FC236}">
                <a16:creationId xmlns:a16="http://schemas.microsoft.com/office/drawing/2014/main" id="{773F76EB-E0B6-35EC-A567-2CE92D336B0E}"/>
              </a:ext>
            </a:extLst>
          </p:cNvPr>
          <p:cNvSpPr txBox="1">
            <a:spLocks noChangeArrowheads="1"/>
          </p:cNvSpPr>
          <p:nvPr/>
        </p:nvSpPr>
        <p:spPr bwMode="auto">
          <a:xfrm>
            <a:off x="1483178" y="225203"/>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Results   </a:t>
            </a:r>
          </a:p>
        </p:txBody>
      </p:sp>
      <p:pic>
        <p:nvPicPr>
          <p:cNvPr id="2" name="Picture 1">
            <a:extLst>
              <a:ext uri="{FF2B5EF4-FFF2-40B4-BE49-F238E27FC236}">
                <a16:creationId xmlns:a16="http://schemas.microsoft.com/office/drawing/2014/main" id="{1A11E93B-01F6-7319-89D4-DB22C34FA68A}"/>
              </a:ext>
            </a:extLst>
          </p:cNvPr>
          <p:cNvPicPr>
            <a:picLocks noChangeAspect="1"/>
          </p:cNvPicPr>
          <p:nvPr/>
        </p:nvPicPr>
        <p:blipFill>
          <a:blip r:embed="rId4"/>
          <a:srcRect l="15938"/>
          <a:stretch>
            <a:fillRect/>
          </a:stretch>
        </p:blipFill>
        <p:spPr>
          <a:xfrm>
            <a:off x="1292199" y="1229591"/>
            <a:ext cx="3892488" cy="3558886"/>
          </a:xfrm>
          <a:prstGeom prst="rect">
            <a:avLst/>
          </a:prstGeom>
        </p:spPr>
      </p:pic>
      <p:pic>
        <p:nvPicPr>
          <p:cNvPr id="4" name="Picture 3">
            <a:extLst>
              <a:ext uri="{FF2B5EF4-FFF2-40B4-BE49-F238E27FC236}">
                <a16:creationId xmlns:a16="http://schemas.microsoft.com/office/drawing/2014/main" id="{3E7BF2D7-0485-EA6F-838C-6B41EE0BA972}"/>
              </a:ext>
            </a:extLst>
          </p:cNvPr>
          <p:cNvPicPr>
            <a:picLocks noChangeAspect="1"/>
          </p:cNvPicPr>
          <p:nvPr/>
        </p:nvPicPr>
        <p:blipFill>
          <a:blip r:embed="rId5"/>
          <a:stretch>
            <a:fillRect/>
          </a:stretch>
        </p:blipFill>
        <p:spPr>
          <a:xfrm>
            <a:off x="5174082" y="877599"/>
            <a:ext cx="5729336" cy="2124075"/>
          </a:xfrm>
          <a:prstGeom prst="rect">
            <a:avLst/>
          </a:prstGeom>
        </p:spPr>
      </p:pic>
      <p:pic>
        <p:nvPicPr>
          <p:cNvPr id="6" name="Picture 5">
            <a:extLst>
              <a:ext uri="{FF2B5EF4-FFF2-40B4-BE49-F238E27FC236}">
                <a16:creationId xmlns:a16="http://schemas.microsoft.com/office/drawing/2014/main" id="{C682935E-55B6-C661-9670-80AEFB0FC865}"/>
              </a:ext>
            </a:extLst>
          </p:cNvPr>
          <p:cNvPicPr>
            <a:picLocks noChangeAspect="1"/>
          </p:cNvPicPr>
          <p:nvPr/>
        </p:nvPicPr>
        <p:blipFill>
          <a:blip r:embed="rId6"/>
          <a:stretch>
            <a:fillRect/>
          </a:stretch>
        </p:blipFill>
        <p:spPr>
          <a:xfrm>
            <a:off x="5177436" y="3011632"/>
            <a:ext cx="5722627" cy="2670463"/>
          </a:xfrm>
          <a:prstGeom prst="rect">
            <a:avLst/>
          </a:prstGeom>
        </p:spPr>
      </p:pic>
    </p:spTree>
    <p:extLst>
      <p:ext uri="{BB962C8B-B14F-4D97-AF65-F5344CB8AC3E}">
        <p14:creationId xmlns:p14="http://schemas.microsoft.com/office/powerpoint/2010/main" val="34429569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2C98C-8389-8CB7-23B1-E925A69B6279}"/>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5BE956A6-0C33-A9A7-5089-E89239F9EC5C}"/>
              </a:ext>
            </a:extLst>
          </p:cNvPr>
          <p:cNvPicPr>
            <a:picLocks noChangeAspect="1"/>
          </p:cNvPicPr>
          <p:nvPr/>
        </p:nvPicPr>
        <p:blipFill>
          <a:blip r:embed="rId3"/>
          <a:stretch>
            <a:fillRect/>
          </a:stretch>
        </p:blipFill>
        <p:spPr>
          <a:xfrm>
            <a:off x="9682038" y="6128753"/>
            <a:ext cx="992210" cy="315495"/>
          </a:xfrm>
          <a:prstGeom prst="rect">
            <a:avLst/>
          </a:prstGeom>
        </p:spPr>
      </p:pic>
      <p:sp>
        <p:nvSpPr>
          <p:cNvPr id="8" name="Text Box 1283">
            <a:extLst>
              <a:ext uri="{FF2B5EF4-FFF2-40B4-BE49-F238E27FC236}">
                <a16:creationId xmlns:a16="http://schemas.microsoft.com/office/drawing/2014/main" id="{B58B0A6F-C445-917B-C4A4-A3F76CDC9FDD}"/>
              </a:ext>
            </a:extLst>
          </p:cNvPr>
          <p:cNvSpPr txBox="1">
            <a:spLocks noChangeArrowheads="1"/>
          </p:cNvSpPr>
          <p:nvPr/>
        </p:nvSpPr>
        <p:spPr bwMode="auto">
          <a:xfrm>
            <a:off x="1679122" y="880959"/>
            <a:ext cx="8833757" cy="3960058"/>
          </a:xfrm>
          <a:prstGeom prst="rect">
            <a:avLst/>
          </a:prstGeom>
          <a:solidFill>
            <a:schemeClr val="bg1"/>
          </a:solidFill>
          <a:ln w="9525">
            <a:noFill/>
            <a:miter lim="800000"/>
            <a:headEnd/>
            <a:tailEnd/>
          </a:ln>
        </p:spPr>
        <p:txBody>
          <a:bodyPr wrap="square" lIns="22860" tIns="11430" rIns="22860" bIns="11430" anchor="t">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328613" defTabSz="940594" eaLnBrk="0" fontAlgn="base" hangingPunct="0">
              <a:spcBef>
                <a:spcPts val="0"/>
              </a:spcBef>
              <a:spcAft>
                <a:spcPts val="1250"/>
              </a:spcAft>
              <a:buFont typeface="Arial"/>
              <a:buChar char="•"/>
              <a:defRPr/>
            </a:pPr>
            <a:r>
              <a:rPr lang="en-US" altLang="en-US" sz="2000" dirty="0">
                <a:solidFill>
                  <a:srgbClr val="000000"/>
                </a:solidFill>
                <a:latin typeface="Calibri"/>
                <a:ea typeface="Calibri"/>
                <a:cs typeface="Calibri"/>
              </a:rPr>
              <a:t>We are still in process of getting final approval for inclusion of AUDIT-C and CAGE screening tools</a:t>
            </a:r>
            <a:endParaRPr lang="en-US" sz="2000" dirty="0">
              <a:solidFill>
                <a:prstClr val="black"/>
              </a:solidFill>
            </a:endParaRPr>
          </a:p>
          <a:p>
            <a:pPr marL="328613" defTabSz="940594" eaLnBrk="0" fontAlgn="base" hangingPunct="0">
              <a:spcBef>
                <a:spcPts val="0"/>
              </a:spcBef>
              <a:spcAft>
                <a:spcPts val="1250"/>
              </a:spcAft>
              <a:buFont typeface="Arial"/>
              <a:buChar char="•"/>
              <a:defRPr/>
            </a:pPr>
            <a:r>
              <a:rPr lang="en-US" altLang="en-US" sz="2000" dirty="0">
                <a:solidFill>
                  <a:srgbClr val="000000"/>
                </a:solidFill>
                <a:latin typeface="Calibri"/>
                <a:ea typeface="Calibri"/>
                <a:cs typeface="Calibri"/>
              </a:rPr>
              <a:t>Working on approval for order set</a:t>
            </a:r>
          </a:p>
          <a:p>
            <a:pPr marL="328613" defTabSz="940594" eaLnBrk="0" fontAlgn="base" hangingPunct="0">
              <a:spcBef>
                <a:spcPts val="0"/>
              </a:spcBef>
              <a:spcAft>
                <a:spcPts val="1250"/>
              </a:spcAft>
              <a:buFont typeface="Arial"/>
              <a:buChar char="•"/>
              <a:defRPr/>
            </a:pPr>
            <a:r>
              <a:rPr lang="en-US" altLang="en-US" sz="2000" dirty="0">
                <a:solidFill>
                  <a:srgbClr val="000000"/>
                </a:solidFill>
                <a:latin typeface="Calibri"/>
                <a:ea typeface="Calibri"/>
                <a:cs typeface="Calibri"/>
              </a:rPr>
              <a:t>There is a large potential for benefit to the community</a:t>
            </a:r>
          </a:p>
          <a:p>
            <a:pPr marL="328613" defTabSz="940594" eaLnBrk="0" fontAlgn="base" hangingPunct="0">
              <a:spcBef>
                <a:spcPts val="0"/>
              </a:spcBef>
              <a:spcAft>
                <a:spcPts val="1250"/>
              </a:spcAft>
              <a:buFont typeface="Arial"/>
              <a:buChar char="•"/>
              <a:defRPr/>
            </a:pPr>
            <a:r>
              <a:rPr lang="en-US" altLang="en-US" sz="2000" dirty="0">
                <a:solidFill>
                  <a:srgbClr val="000000"/>
                </a:solidFill>
                <a:latin typeface="Calibri"/>
                <a:ea typeface="Calibri"/>
                <a:cs typeface="Calibri"/>
              </a:rPr>
              <a:t>Can directly address identified gap in resident education</a:t>
            </a:r>
          </a:p>
          <a:p>
            <a:pPr marL="328613" defTabSz="940594" eaLnBrk="0" fontAlgn="base" hangingPunct="0">
              <a:spcBef>
                <a:spcPts val="0"/>
              </a:spcBef>
              <a:spcAft>
                <a:spcPts val="1250"/>
              </a:spcAft>
              <a:buFont typeface="Arial"/>
              <a:buChar char="•"/>
              <a:defRPr/>
            </a:pPr>
            <a:endParaRPr lang="en-US" altLang="en-US" sz="2000" dirty="0">
              <a:solidFill>
                <a:srgbClr val="000000"/>
              </a:solidFill>
              <a:latin typeface="Calibri"/>
              <a:ea typeface="Calibri"/>
              <a:cs typeface="Calibri"/>
            </a:endParaRPr>
          </a:p>
          <a:p>
            <a:pPr marL="257175" defTabSz="940594" eaLnBrk="0" fontAlgn="base" hangingPunct="0">
              <a:spcBef>
                <a:spcPts val="0"/>
              </a:spcBef>
              <a:spcAft>
                <a:spcPts val="1250"/>
              </a:spcAft>
              <a:buFont typeface="Arial"/>
              <a:buChar char="•"/>
              <a:defRPr/>
            </a:pPr>
            <a:endParaRPr lang="en-US" altLang="en-US" sz="2000" dirty="0">
              <a:solidFill>
                <a:srgbClr val="000000"/>
              </a:solidFill>
              <a:latin typeface="Calibri"/>
              <a:ea typeface="Calibri"/>
              <a:cs typeface="Calibri"/>
            </a:endParaRPr>
          </a:p>
          <a:p>
            <a:pPr marL="114300" defTabSz="940594" eaLnBrk="0" fontAlgn="base" hangingPunct="0">
              <a:spcBef>
                <a:spcPts val="0"/>
              </a:spcBef>
              <a:spcAft>
                <a:spcPts val="1250"/>
              </a:spcAft>
              <a:buNone/>
              <a:defRPr/>
            </a:pPr>
            <a:endParaRPr lang="en-US" altLang="en-US" sz="2000" dirty="0">
              <a:solidFill>
                <a:srgbClr val="000000"/>
              </a:solidFill>
              <a:latin typeface="Calibri"/>
              <a:ea typeface="Calibri"/>
              <a:cs typeface="Calibri"/>
            </a:endParaRPr>
          </a:p>
          <a:p>
            <a:pPr marL="114300" defTabSz="940594" eaLnBrk="0" fontAlgn="base" hangingPunct="0">
              <a:spcBef>
                <a:spcPts val="0"/>
              </a:spcBef>
              <a:spcAft>
                <a:spcPts val="1250"/>
              </a:spcAft>
              <a:buNone/>
              <a:defRPr/>
            </a:pPr>
            <a:r>
              <a:rPr lang="en-US" altLang="en-US" sz="2000" dirty="0">
                <a:solidFill>
                  <a:srgbClr val="000000"/>
                </a:solidFill>
                <a:latin typeface="Calibri"/>
                <a:ea typeface="Calibri"/>
                <a:cs typeface="Calibri"/>
              </a:rPr>
              <a:t> </a:t>
            </a:r>
          </a:p>
        </p:txBody>
      </p:sp>
      <p:sp>
        <p:nvSpPr>
          <p:cNvPr id="5" name="Text Box 13">
            <a:extLst>
              <a:ext uri="{FF2B5EF4-FFF2-40B4-BE49-F238E27FC236}">
                <a16:creationId xmlns:a16="http://schemas.microsoft.com/office/drawing/2014/main" id="{0D04C1B9-FEE9-1DA0-0BB7-7B795361FF4B}"/>
              </a:ext>
            </a:extLst>
          </p:cNvPr>
          <p:cNvSpPr txBox="1">
            <a:spLocks noChangeArrowheads="1"/>
          </p:cNvSpPr>
          <p:nvPr/>
        </p:nvSpPr>
        <p:spPr bwMode="auto">
          <a:xfrm>
            <a:off x="1483178" y="225203"/>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Discussion   </a:t>
            </a:r>
          </a:p>
        </p:txBody>
      </p:sp>
      <p:sp>
        <p:nvSpPr>
          <p:cNvPr id="4" name="Text Box 1028">
            <a:extLst>
              <a:ext uri="{FF2B5EF4-FFF2-40B4-BE49-F238E27FC236}">
                <a16:creationId xmlns:a16="http://schemas.microsoft.com/office/drawing/2014/main" id="{FE2389EF-DFB8-C7EC-5901-F40DCC0D6A6B}"/>
              </a:ext>
            </a:extLst>
          </p:cNvPr>
          <p:cNvSpPr txBox="1">
            <a:spLocks noChangeArrowheads="1"/>
          </p:cNvSpPr>
          <p:nvPr/>
        </p:nvSpPr>
        <p:spPr bwMode="auto">
          <a:xfrm>
            <a:off x="1384979" y="4654218"/>
            <a:ext cx="7772628" cy="1777410"/>
          </a:xfrm>
          <a:prstGeom prst="rect">
            <a:avLst/>
          </a:prstGeom>
          <a:solidFill>
            <a:schemeClr val="bg1"/>
          </a:solidFill>
          <a:ln w="9525">
            <a:solidFill>
              <a:schemeClr val="tx1"/>
            </a:solidFill>
            <a:miter lim="800000"/>
            <a:headEnd/>
            <a:tailEnd/>
          </a:ln>
        </p:spPr>
        <p:txBody>
          <a:bodyPr wrap="square" lIns="22860" tIns="11430" rIns="22860" bIns="11430" anchor="t">
            <a:spAutoFit/>
          </a:bodyPr>
          <a:lstStyle>
            <a:lvl1pPr marL="473075" indent="-15875" defTabSz="3762375" eaLnBrk="0" hangingPunct="0">
              <a:spcBef>
                <a:spcPct val="20000"/>
              </a:spcBef>
              <a:buChar char="•"/>
              <a:defRPr sz="13200">
                <a:solidFill>
                  <a:schemeClr val="tx1"/>
                </a:solidFill>
                <a:latin typeface="Georgia" pitchFamily="18" charset="0"/>
              </a:defRPr>
            </a:lvl1pPr>
            <a:lvl2pPr marL="742950" indent="-285750" defTabSz="3762375" eaLnBrk="0" hangingPunct="0">
              <a:spcBef>
                <a:spcPct val="20000"/>
              </a:spcBef>
              <a:buChar char="–"/>
              <a:defRPr sz="11500">
                <a:solidFill>
                  <a:schemeClr val="tx1"/>
                </a:solidFill>
                <a:latin typeface="Georgia" pitchFamily="18" charset="0"/>
              </a:defRPr>
            </a:lvl2pPr>
            <a:lvl3pPr marL="1143000" indent="-228600" defTabSz="3762375" eaLnBrk="0" hangingPunct="0">
              <a:spcBef>
                <a:spcPct val="20000"/>
              </a:spcBef>
              <a:buChar char="•"/>
              <a:defRPr sz="9900">
                <a:solidFill>
                  <a:schemeClr val="tx1"/>
                </a:solidFill>
                <a:latin typeface="Georgia" pitchFamily="18" charset="0"/>
              </a:defRPr>
            </a:lvl3pPr>
            <a:lvl4pPr marL="1600200" indent="-228600" defTabSz="3762375" eaLnBrk="0" hangingPunct="0">
              <a:spcBef>
                <a:spcPct val="20000"/>
              </a:spcBef>
              <a:buChar char="–"/>
              <a:defRPr sz="8200">
                <a:solidFill>
                  <a:schemeClr val="tx1"/>
                </a:solidFill>
                <a:latin typeface="Georgia" pitchFamily="18" charset="0"/>
              </a:defRPr>
            </a:lvl4pPr>
            <a:lvl5pPr marL="2057400" indent="-228600" defTabSz="3762375" eaLnBrk="0" hangingPunct="0">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300038" indent="-185738" defTabSz="940594" fontAlgn="base">
              <a:spcBef>
                <a:spcPct val="0"/>
              </a:spcBef>
              <a:spcAft>
                <a:spcPct val="0"/>
              </a:spcAft>
              <a:buFontTx/>
              <a:buAutoNum type="arabicPeriod"/>
              <a:defRPr/>
            </a:pPr>
            <a:r>
              <a:rPr lang="en-US" sz="800" dirty="0">
                <a:solidFill>
                  <a:srgbClr val="000000"/>
                </a:solidFill>
                <a:latin typeface="Georgia"/>
              </a:rPr>
              <a:t>Bailey AJ, Quinn PD, McHugh RK. Implications of the shift to DSM-5 for alcohol use disorder prevalence estimates in the National Survey on Drug Use and Health. </a:t>
            </a:r>
            <a:r>
              <a:rPr lang="en-US" sz="800" i="1" dirty="0">
                <a:solidFill>
                  <a:srgbClr val="000000"/>
                </a:solidFill>
                <a:latin typeface="Georgia"/>
              </a:rPr>
              <a:t>Addiction</a:t>
            </a:r>
            <a:r>
              <a:rPr lang="en-US" sz="800" dirty="0">
                <a:solidFill>
                  <a:srgbClr val="000000"/>
                </a:solidFill>
                <a:latin typeface="Georgia"/>
              </a:rPr>
              <a:t>. 2025;120(1):184-188. doi:10.1111/add.16670. </a:t>
            </a:r>
          </a:p>
          <a:p>
            <a:pPr marL="300038" indent="-185738" defTabSz="940594" fontAlgn="base">
              <a:spcBef>
                <a:spcPct val="0"/>
              </a:spcBef>
              <a:spcAft>
                <a:spcPct val="0"/>
              </a:spcAft>
              <a:buFontTx/>
              <a:buAutoNum type="arabicPeriod"/>
              <a:defRPr/>
            </a:pPr>
            <a:r>
              <a:rPr lang="en-US" sz="700" dirty="0">
                <a:solidFill>
                  <a:srgbClr val="000000"/>
                </a:solidFill>
                <a:latin typeface="Georgia"/>
              </a:rPr>
              <a:t>Borders TF, Booth BM. Rural, suburban, and urban variations in alcohol consumption in the United States: findings from the National Epidemiologic Survey on Alcohol and Related Conditions. </a:t>
            </a:r>
            <a:r>
              <a:rPr lang="en-US" sz="700" i="1" dirty="0">
                <a:solidFill>
                  <a:srgbClr val="000000"/>
                </a:solidFill>
                <a:latin typeface="Georgia"/>
              </a:rPr>
              <a:t>J Rural Health</a:t>
            </a:r>
            <a:r>
              <a:rPr lang="en-US" sz="700" dirty="0">
                <a:solidFill>
                  <a:srgbClr val="000000"/>
                </a:solidFill>
                <a:latin typeface="Georgia"/>
              </a:rPr>
              <a:t>. 2007;23(4):314-321. </a:t>
            </a:r>
          </a:p>
          <a:p>
            <a:pPr marL="300038" indent="-185738" defTabSz="940594" fontAlgn="base">
              <a:spcBef>
                <a:spcPct val="0"/>
              </a:spcBef>
              <a:spcAft>
                <a:spcPct val="0"/>
              </a:spcAft>
              <a:buFontTx/>
              <a:buAutoNum type="arabicPeriod"/>
              <a:defRPr/>
            </a:pPr>
            <a:r>
              <a:rPr lang="en-US" sz="700" dirty="0">
                <a:solidFill>
                  <a:srgbClr val="000000"/>
                </a:solidFill>
                <a:latin typeface="Georgia"/>
              </a:rPr>
              <a:t>Sacks JJ, Gonzales KR, </a:t>
            </a:r>
            <a:r>
              <a:rPr lang="en-US" sz="700" dirty="0" err="1">
                <a:solidFill>
                  <a:srgbClr val="000000"/>
                </a:solidFill>
                <a:latin typeface="Georgia"/>
              </a:rPr>
              <a:t>Bouchery</a:t>
            </a:r>
            <a:r>
              <a:rPr lang="en-US" sz="700" dirty="0">
                <a:solidFill>
                  <a:srgbClr val="000000"/>
                </a:solidFill>
                <a:latin typeface="Georgia"/>
              </a:rPr>
              <a:t> EE, </a:t>
            </a:r>
            <a:r>
              <a:rPr lang="en-US" sz="700" dirty="0" err="1">
                <a:solidFill>
                  <a:srgbClr val="000000"/>
                </a:solidFill>
                <a:latin typeface="Georgia"/>
              </a:rPr>
              <a:t>Tomedi</a:t>
            </a:r>
            <a:r>
              <a:rPr lang="en-US" sz="700" dirty="0">
                <a:solidFill>
                  <a:srgbClr val="000000"/>
                </a:solidFill>
                <a:latin typeface="Georgia"/>
              </a:rPr>
              <a:t> LE, Brewer RD. 2010 national and state costs of excessive alcohol consumption. </a:t>
            </a:r>
            <a:r>
              <a:rPr lang="en-US" sz="700" i="1" dirty="0">
                <a:solidFill>
                  <a:srgbClr val="000000"/>
                </a:solidFill>
                <a:latin typeface="Georgia"/>
              </a:rPr>
              <a:t>Am J Prev Med</a:t>
            </a:r>
            <a:r>
              <a:rPr lang="en-US" sz="700" dirty="0">
                <a:solidFill>
                  <a:srgbClr val="000000"/>
                </a:solidFill>
                <a:latin typeface="Georgia"/>
              </a:rPr>
              <a:t>. 2015;49(5):e73-e79. doi:10.1016/j.amepre.2015.05.031. </a:t>
            </a:r>
          </a:p>
          <a:p>
            <a:pPr marL="300038" indent="-185738" defTabSz="940594" fontAlgn="base">
              <a:spcBef>
                <a:spcPct val="0"/>
              </a:spcBef>
              <a:spcAft>
                <a:spcPct val="0"/>
              </a:spcAft>
              <a:buFontTx/>
              <a:buAutoNum type="arabicPeriod"/>
              <a:defRPr/>
            </a:pPr>
            <a:r>
              <a:rPr lang="en-US" sz="700" dirty="0">
                <a:solidFill>
                  <a:srgbClr val="000000"/>
                </a:solidFill>
                <a:latin typeface="Georgia"/>
              </a:rPr>
              <a:t>Julien J, Ayer T, Tapper EB, Chhatwal J. The rising costs of alcohol-associated liver disease in the United States. </a:t>
            </a:r>
            <a:r>
              <a:rPr lang="en-US" sz="700" i="1" dirty="0">
                <a:solidFill>
                  <a:srgbClr val="000000"/>
                </a:solidFill>
                <a:latin typeface="Georgia"/>
              </a:rPr>
              <a:t>Am J Gastroenterol</a:t>
            </a:r>
            <a:r>
              <a:rPr lang="en-US" sz="700" dirty="0">
                <a:solidFill>
                  <a:srgbClr val="000000"/>
                </a:solidFill>
                <a:latin typeface="Georgia"/>
              </a:rPr>
              <a:t>. 2024;119(2):270-277. doi:10.14309/ajg.0000000000002405.</a:t>
            </a:r>
          </a:p>
          <a:p>
            <a:pPr marL="300038" indent="-185738" defTabSz="940594" fontAlgn="base">
              <a:spcBef>
                <a:spcPct val="0"/>
              </a:spcBef>
              <a:spcAft>
                <a:spcPct val="0"/>
              </a:spcAft>
              <a:buFontTx/>
              <a:buAutoNum type="arabicPeriod"/>
              <a:defRPr/>
            </a:pPr>
            <a:r>
              <a:rPr lang="en-US" sz="700" dirty="0">
                <a:solidFill>
                  <a:srgbClr val="000000"/>
                </a:solidFill>
                <a:latin typeface="Georgia"/>
              </a:rPr>
              <a:t>White AM, Slater ME, Ng G, Hingson R, Breslow R. Trends in alcohol-related emergency department visits in the United States: results from the Nationwide Emergency Department Sample, 2006 to 2014. </a:t>
            </a:r>
            <a:r>
              <a:rPr lang="en-US" sz="700" i="1" dirty="0">
                <a:solidFill>
                  <a:srgbClr val="000000"/>
                </a:solidFill>
                <a:latin typeface="Georgia"/>
              </a:rPr>
              <a:t>Alcohol Clin Exp Res</a:t>
            </a:r>
            <a:r>
              <a:rPr lang="en-US" sz="700" dirty="0">
                <a:solidFill>
                  <a:srgbClr val="000000"/>
                </a:solidFill>
                <a:latin typeface="Georgia"/>
              </a:rPr>
              <a:t>. 2018;42(2):352-359. doi:10.1111/acer.13559.</a:t>
            </a:r>
          </a:p>
          <a:p>
            <a:pPr marL="300038" indent="-185738" defTabSz="940594" fontAlgn="base">
              <a:spcBef>
                <a:spcPct val="0"/>
              </a:spcBef>
              <a:spcAft>
                <a:spcPct val="0"/>
              </a:spcAft>
              <a:buFontTx/>
              <a:buAutoNum type="arabicPeriod"/>
              <a:defRPr/>
            </a:pPr>
            <a:r>
              <a:rPr lang="en-US" sz="700" dirty="0">
                <a:solidFill>
                  <a:srgbClr val="000000"/>
                </a:solidFill>
                <a:latin typeface="Georgia"/>
              </a:rPr>
              <a:t>Rehm J, et al. Dose-response relationships between levels of alcohol use and risks of mortality or disease, for all people, by age, sex, and specific risk factors. </a:t>
            </a:r>
            <a:r>
              <a:rPr lang="en-US" sz="700" i="1" dirty="0">
                <a:solidFill>
                  <a:srgbClr val="000000"/>
                </a:solidFill>
                <a:latin typeface="Georgia"/>
              </a:rPr>
              <a:t>Nutrients</a:t>
            </a:r>
            <a:r>
              <a:rPr lang="en-US" sz="700" dirty="0">
                <a:solidFill>
                  <a:srgbClr val="000000"/>
                </a:solidFill>
                <a:latin typeface="Georgia"/>
              </a:rPr>
              <a:t>. 2021;13(8):2652. doi:10.3390/nu13082652. </a:t>
            </a:r>
          </a:p>
          <a:p>
            <a:pPr marL="300038" indent="-185738" defTabSz="940594" fontAlgn="base">
              <a:spcBef>
                <a:spcPct val="0"/>
              </a:spcBef>
              <a:spcAft>
                <a:spcPct val="0"/>
              </a:spcAft>
              <a:buFontTx/>
              <a:buAutoNum type="arabicPeriod"/>
              <a:defRPr/>
            </a:pPr>
            <a:r>
              <a:rPr lang="en-US" sz="700" dirty="0">
                <a:solidFill>
                  <a:srgbClr val="000000"/>
                </a:solidFill>
                <a:latin typeface="Georgia"/>
              </a:rPr>
              <a:t>Lai HMX, Cleary M, Sitharthan T, Hunt GE. Prevalence of comorbid substance use, anxiety and mood disorders in epidemiological surveys, 1990–2014: a systematic review and meta-analysis. </a:t>
            </a:r>
            <a:r>
              <a:rPr lang="en-US" sz="700" i="1" dirty="0">
                <a:solidFill>
                  <a:srgbClr val="000000"/>
                </a:solidFill>
                <a:latin typeface="Georgia"/>
              </a:rPr>
              <a:t>Drug Alcohol Depend</a:t>
            </a:r>
            <a:r>
              <a:rPr lang="en-US" sz="700" dirty="0">
                <a:solidFill>
                  <a:srgbClr val="000000"/>
                </a:solidFill>
                <a:latin typeface="Georgia"/>
              </a:rPr>
              <a:t>. 2015;154:1-13.</a:t>
            </a:r>
          </a:p>
          <a:p>
            <a:pPr marL="300038" indent="-185738" defTabSz="940594" fontAlgn="base">
              <a:spcBef>
                <a:spcPct val="0"/>
              </a:spcBef>
              <a:spcAft>
                <a:spcPct val="0"/>
              </a:spcAft>
              <a:buFontTx/>
              <a:buAutoNum type="arabicPeriod"/>
              <a:defRPr/>
            </a:pPr>
            <a:r>
              <a:rPr lang="en-US" sz="700" dirty="0">
                <a:solidFill>
                  <a:srgbClr val="000000"/>
                </a:solidFill>
                <a:latin typeface="Georgia"/>
              </a:rPr>
              <a:t>Vaillant GE, Clark W, Cyrus C, et al. Prospective study of alcoholism treatment: Eight-year follow-up. </a:t>
            </a:r>
            <a:r>
              <a:rPr lang="en-US" sz="700" i="1" dirty="0">
                <a:solidFill>
                  <a:srgbClr val="000000"/>
                </a:solidFill>
                <a:latin typeface="Georgia"/>
              </a:rPr>
              <a:t>Am J Med.</a:t>
            </a:r>
            <a:r>
              <a:rPr lang="en-US" sz="700" dirty="0">
                <a:solidFill>
                  <a:srgbClr val="000000"/>
                </a:solidFill>
                <a:latin typeface="Georgia"/>
              </a:rPr>
              <a:t> 1983;75(3):455-463. doi:10.1016/0002-9343(83)90349-2.</a:t>
            </a:r>
          </a:p>
          <a:p>
            <a:pPr marL="118269" indent="-3969" defTabSz="940594" fontAlgn="base">
              <a:spcBef>
                <a:spcPct val="0"/>
              </a:spcBef>
              <a:spcAft>
                <a:spcPct val="0"/>
              </a:spcAft>
              <a:buFontTx/>
              <a:buAutoNum type="arabicPeriod"/>
              <a:defRPr/>
            </a:pPr>
            <a:endParaRPr lang="en-US" altLang="en-US" sz="700" dirty="0">
              <a:solidFill>
                <a:srgbClr val="000000"/>
              </a:solidFill>
              <a:latin typeface="Calibri" pitchFamily="34" charset="0"/>
              <a:ea typeface="Calibri" pitchFamily="34" charset="0"/>
              <a:cs typeface="Calibri" pitchFamily="34" charset="0"/>
            </a:endParaRPr>
          </a:p>
        </p:txBody>
      </p:sp>
    </p:spTree>
    <p:extLst>
      <p:ext uri="{BB962C8B-B14F-4D97-AF65-F5344CB8AC3E}">
        <p14:creationId xmlns:p14="http://schemas.microsoft.com/office/powerpoint/2010/main" val="30001750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EB44E-480E-FC32-12D8-55EC521C42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42EC27-FF18-CE05-E020-4DA668D19451}"/>
              </a:ext>
            </a:extLst>
          </p:cNvPr>
          <p:cNvSpPr>
            <a:spLocks noGrp="1"/>
          </p:cNvSpPr>
          <p:nvPr>
            <p:ph type="title"/>
          </p:nvPr>
        </p:nvSpPr>
        <p:spPr>
          <a:xfrm>
            <a:off x="585537" y="591216"/>
            <a:ext cx="10460736" cy="4684996"/>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3200" dirty="0">
                <a:solidFill>
                  <a:srgbClr val="92D050"/>
                </a:solidFill>
              </a:rPr>
              <a:t>Guthrie Robert Packer Hospital</a:t>
            </a:r>
            <a:br>
              <a:rPr lang="en-US" sz="3200" dirty="0">
                <a:solidFill>
                  <a:srgbClr val="92D050"/>
                </a:solidFill>
              </a:rPr>
            </a:br>
            <a:r>
              <a:rPr lang="en-US" sz="3200" dirty="0">
                <a:solidFill>
                  <a:srgbClr val="92D050"/>
                </a:solidFill>
              </a:rPr>
              <a:t>Tradition to Transformation</a:t>
            </a:r>
            <a:br>
              <a:rPr lang="en-US" sz="3200" dirty="0"/>
            </a:br>
            <a:br>
              <a:rPr lang="en-US" sz="3200" dirty="0"/>
            </a:br>
            <a:br>
              <a:rPr lang="en-US" sz="3200" dirty="0"/>
            </a:br>
            <a:br>
              <a:rPr lang="en-US" sz="3200" dirty="0">
                <a:solidFill>
                  <a:schemeClr val="accent6"/>
                </a:solidFill>
              </a:rPr>
            </a:br>
            <a:endParaRPr lang="en-US" sz="3200" dirty="0">
              <a:solidFill>
                <a:schemeClr val="accent6"/>
              </a:solidFill>
            </a:endParaRPr>
          </a:p>
        </p:txBody>
      </p:sp>
    </p:spTree>
    <p:extLst>
      <p:ext uri="{BB962C8B-B14F-4D97-AF65-F5344CB8AC3E}">
        <p14:creationId xmlns:p14="http://schemas.microsoft.com/office/powerpoint/2010/main" val="1466312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7EAA52-1872-6217-C8C0-3CAB2D49E4F3}"/>
              </a:ext>
            </a:extLst>
          </p:cNvPr>
          <p:cNvSpPr txBox="1"/>
          <p:nvPr/>
        </p:nvSpPr>
        <p:spPr>
          <a:xfrm>
            <a:off x="2833254" y="117764"/>
            <a:ext cx="6343650" cy="8463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50" b="1" i="0" u="none" strike="noStrike" kern="1200" cap="none" spc="0" normalizeH="0" baseline="0" noProof="0">
                <a:ln>
                  <a:noFill/>
                </a:ln>
                <a:solidFill>
                  <a:srgbClr val="000000"/>
                </a:solidFill>
                <a:effectLst/>
                <a:uLnTx/>
                <a:uFillTx/>
                <a:latin typeface="Calibri"/>
                <a:ea typeface="Segoe UI"/>
                <a:cs typeface="Segoe UI"/>
              </a:rPr>
              <a:t>From Tradition to Transformation: Using Problem-Based Learning to Shape the Clinical Learning Environment in a Rural Academic Medical Center</a:t>
            </a:r>
            <a:endParaRPr kumimoji="0" lang="en-US" sz="1550" b="0" i="0" u="none" strike="noStrike" kern="1200" cap="none" spc="0" normalizeH="0" baseline="0" noProof="0">
              <a:ln>
                <a:noFill/>
              </a:ln>
              <a:solidFill>
                <a:srgbClr val="000000"/>
              </a:solidFill>
              <a:effectLst/>
              <a:uLnTx/>
              <a:uFillTx/>
              <a:latin typeface="Calibri"/>
              <a:ea typeface="Segoe UI"/>
              <a:cs typeface="Segoe U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5" name="Picture 5" descr="Blue letters on a black background&#10;&#10;AI-generated content may be incorrect.">
            <a:extLst>
              <a:ext uri="{FF2B5EF4-FFF2-40B4-BE49-F238E27FC236}">
                <a16:creationId xmlns:a16="http://schemas.microsoft.com/office/drawing/2014/main" id="{9FA1BEEC-4B54-17C8-5B90-F1A50EA57C6F}"/>
              </a:ext>
            </a:extLst>
          </p:cNvPr>
          <p:cNvPicPr/>
          <p:nvPr/>
        </p:nvPicPr>
        <p:blipFill>
          <a:blip r:embed="rId2"/>
          <a:stretch/>
        </p:blipFill>
        <p:spPr>
          <a:xfrm>
            <a:off x="1354724" y="318065"/>
            <a:ext cx="1459080" cy="381600"/>
          </a:xfrm>
          <a:prstGeom prst="rect">
            <a:avLst/>
          </a:prstGeom>
          <a:ln w="9360">
            <a:noFill/>
          </a:ln>
          <a:effectLst>
            <a:outerShdw dist="23040" dir="5400000" rotWithShape="0">
              <a:srgbClr val="000000">
                <a:alpha val="35000"/>
              </a:srgbClr>
            </a:outerShdw>
          </a:effectLst>
        </p:spPr>
      </p:pic>
      <p:pic>
        <p:nvPicPr>
          <p:cNvPr id="9" name="Picture 3">
            <a:extLst>
              <a:ext uri="{FF2B5EF4-FFF2-40B4-BE49-F238E27FC236}">
                <a16:creationId xmlns:a16="http://schemas.microsoft.com/office/drawing/2014/main" id="{B1258BEC-46B5-039B-38D9-CB470B177D50}"/>
              </a:ext>
            </a:extLst>
          </p:cNvPr>
          <p:cNvPicPr/>
          <p:nvPr/>
        </p:nvPicPr>
        <p:blipFill>
          <a:blip r:embed="rId3"/>
          <a:stretch/>
        </p:blipFill>
        <p:spPr>
          <a:xfrm>
            <a:off x="9430560" y="625931"/>
            <a:ext cx="1328400" cy="377640"/>
          </a:xfrm>
          <a:prstGeom prst="rect">
            <a:avLst/>
          </a:prstGeom>
          <a:ln w="9360">
            <a:noFill/>
          </a:ln>
          <a:effectLst>
            <a:outerShdw dist="23040" dir="5400000" rotWithShape="0">
              <a:srgbClr val="000000">
                <a:alpha val="35000"/>
              </a:srgbClr>
            </a:outerShdw>
          </a:effectLst>
        </p:spPr>
      </p:pic>
      <p:pic>
        <p:nvPicPr>
          <p:cNvPr id="11" name="Picture 10" descr="A black and grey logo with white text&#10;&#10;AI-generated content may be incorrect.">
            <a:extLst>
              <a:ext uri="{FF2B5EF4-FFF2-40B4-BE49-F238E27FC236}">
                <a16:creationId xmlns:a16="http://schemas.microsoft.com/office/drawing/2014/main" id="{3321FC57-51F1-BCF8-DCD6-F9AF69A255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33652" y="115021"/>
            <a:ext cx="1318816" cy="40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3">
            <a:extLst>
              <a:ext uri="{FF2B5EF4-FFF2-40B4-BE49-F238E27FC236}">
                <a16:creationId xmlns:a16="http://schemas.microsoft.com/office/drawing/2014/main" id="{2569E337-C963-926A-1E3F-D1CD5546BD72}"/>
              </a:ext>
            </a:extLst>
          </p:cNvPr>
          <p:cNvSpPr txBox="1"/>
          <p:nvPr/>
        </p:nvSpPr>
        <p:spPr>
          <a:xfrm>
            <a:off x="1368720" y="1063080"/>
            <a:ext cx="2946600" cy="253800"/>
          </a:xfrm>
          <a:prstGeom prst="rect">
            <a:avLst/>
          </a:prstGeom>
          <a:solidFill>
            <a:srgbClr val="72BF44"/>
          </a:solidFill>
          <a:ln w="0">
            <a:noFill/>
          </a:ln>
        </p:spPr>
        <p:txBody>
          <a:bodyPr lIns="23040" tIns="11520" rIns="23040" bIns="11520" anchor="ctr" anchorCtr="1">
            <a:noAutofit/>
          </a:bodyPr>
          <a:lstStyle/>
          <a:p>
            <a:pPr marL="0" marR="0" lvl="0" indent="0" algn="ctr" defTabSz="457200" rtl="0" eaLnBrk="1" fontAlgn="auto" latinLnBrk="0" hangingPunct="1">
              <a:lnSpc>
                <a:spcPct val="100000"/>
              </a:lnSpc>
              <a:spcBef>
                <a:spcPts val="901"/>
              </a:spcBef>
              <a:spcAft>
                <a:spcPts val="0"/>
              </a:spcAft>
              <a:buClrTx/>
              <a:buSzTx/>
              <a:buFontTx/>
              <a:buNone/>
              <a:tabLst/>
              <a:defRPr/>
            </a:pPr>
            <a:r>
              <a:rPr kumimoji="0" lang="en-US" sz="1500" b="1" i="0" u="none" strike="noStrike" kern="1200" cap="none" spc="-1" normalizeH="0" baseline="0" noProof="0">
                <a:ln>
                  <a:noFill/>
                </a:ln>
                <a:solidFill>
                  <a:srgbClr val="FFFFFF"/>
                </a:solidFill>
                <a:effectLst/>
                <a:uLnTx/>
                <a:uFillTx/>
                <a:latin typeface="Calibri"/>
                <a:ea typeface="Calibri"/>
                <a:cs typeface="+mn-cs"/>
              </a:rPr>
              <a:t>Introduction: Background &amp; Context</a:t>
            </a:r>
            <a:endParaRPr kumimoji="0" lang="en-US" sz="1500" b="0" i="0" u="none" strike="noStrike" kern="1200" cap="none" spc="-1" normalizeH="0" baseline="0" noProof="0">
              <a:ln>
                <a:noFill/>
              </a:ln>
              <a:solidFill>
                <a:srgbClr val="FFFFFF"/>
              </a:solidFill>
              <a:effectLst/>
              <a:uLnTx/>
              <a:uFillTx/>
              <a:latin typeface="Arial"/>
              <a:ea typeface="+mn-ea"/>
              <a:cs typeface="+mn-cs"/>
            </a:endParaRPr>
          </a:p>
        </p:txBody>
      </p:sp>
      <p:sp>
        <p:nvSpPr>
          <p:cNvPr id="21" name="Text Box 13">
            <a:extLst>
              <a:ext uri="{FF2B5EF4-FFF2-40B4-BE49-F238E27FC236}">
                <a16:creationId xmlns:a16="http://schemas.microsoft.com/office/drawing/2014/main" id="{63372AD4-0F16-1132-F480-6F08831FF9E7}"/>
              </a:ext>
            </a:extLst>
          </p:cNvPr>
          <p:cNvSpPr txBox="1"/>
          <p:nvPr/>
        </p:nvSpPr>
        <p:spPr>
          <a:xfrm>
            <a:off x="1367280" y="2450880"/>
            <a:ext cx="2832120" cy="253800"/>
          </a:xfrm>
          <a:prstGeom prst="rect">
            <a:avLst/>
          </a:prstGeom>
          <a:solidFill>
            <a:srgbClr val="72BF44"/>
          </a:solidFill>
          <a:ln w="0">
            <a:noFill/>
          </a:ln>
        </p:spPr>
        <p:txBody>
          <a:bodyPr lIns="23040" tIns="11520" rIns="23040" bIns="11520" anchor="t" anchorCtr="1">
            <a:noAutofit/>
          </a:bodyPr>
          <a:lstStyle/>
          <a:p>
            <a:pPr marL="0" marR="0" lvl="0" indent="0" algn="ctr" defTabSz="457200" rtl="0" eaLnBrk="1" fontAlgn="auto" latinLnBrk="0" hangingPunct="1">
              <a:lnSpc>
                <a:spcPct val="100000"/>
              </a:lnSpc>
              <a:spcBef>
                <a:spcPts val="901"/>
              </a:spcBef>
              <a:spcAft>
                <a:spcPts val="0"/>
              </a:spcAft>
              <a:buClrTx/>
              <a:buSzTx/>
              <a:buFontTx/>
              <a:buNone/>
              <a:tabLst/>
              <a:defRPr/>
            </a:pPr>
            <a:r>
              <a:rPr kumimoji="0" lang="en-US" sz="1500" b="1" i="0" u="none" strike="noStrike" kern="1200" cap="none" spc="-1" normalizeH="0" baseline="0" noProof="0">
                <a:ln>
                  <a:noFill/>
                </a:ln>
                <a:solidFill>
                  <a:srgbClr val="FFFFFF"/>
                </a:solidFill>
                <a:effectLst/>
                <a:uLnTx/>
                <a:uFillTx/>
                <a:latin typeface="Calibri"/>
                <a:ea typeface="Calibri"/>
                <a:cs typeface="+mn-cs"/>
              </a:rPr>
              <a:t>Aim/Objectives/Alignment</a:t>
            </a:r>
            <a:endParaRPr kumimoji="0" lang="en-US" sz="1500" b="0" i="0" u="none" strike="noStrike" kern="1200" cap="none" spc="-1" normalizeH="0" baseline="0" noProof="0">
              <a:ln>
                <a:noFill/>
              </a:ln>
              <a:solidFill>
                <a:srgbClr val="FFFFFF"/>
              </a:solidFill>
              <a:effectLst/>
              <a:uLnTx/>
              <a:uFillTx/>
              <a:latin typeface="Arial"/>
              <a:ea typeface="+mn-ea"/>
              <a:cs typeface="+mn-cs"/>
            </a:endParaRPr>
          </a:p>
        </p:txBody>
      </p:sp>
      <p:pic>
        <p:nvPicPr>
          <p:cNvPr id="23" name="Picture 22" descr="A person and person standing next to each other&#10;&#10;AI-generated content may be incorrect.">
            <a:extLst>
              <a:ext uri="{FF2B5EF4-FFF2-40B4-BE49-F238E27FC236}">
                <a16:creationId xmlns:a16="http://schemas.microsoft.com/office/drawing/2014/main" id="{4BBFC379-9B3B-1FBD-36DB-62AEF449D3A1}"/>
              </a:ext>
            </a:extLst>
          </p:cNvPr>
          <p:cNvPicPr>
            <a:picLocks noChangeAspect="1"/>
          </p:cNvPicPr>
          <p:nvPr/>
        </p:nvPicPr>
        <p:blipFill>
          <a:blip r:embed="rId5"/>
          <a:srcRect l="5773" t="5720" r="6458" b="21033"/>
          <a:stretch>
            <a:fillRect/>
          </a:stretch>
        </p:blipFill>
        <p:spPr>
          <a:xfrm>
            <a:off x="1365667" y="2697894"/>
            <a:ext cx="2831927" cy="1705938"/>
          </a:xfrm>
          <a:prstGeom prst="rect">
            <a:avLst/>
          </a:prstGeom>
        </p:spPr>
      </p:pic>
      <p:sp>
        <p:nvSpPr>
          <p:cNvPr id="27" name="TextBox 10">
            <a:extLst>
              <a:ext uri="{FF2B5EF4-FFF2-40B4-BE49-F238E27FC236}">
                <a16:creationId xmlns:a16="http://schemas.microsoft.com/office/drawing/2014/main" id="{4B120552-EB80-3CF8-08BD-16AB6DB8C1DD}"/>
              </a:ext>
            </a:extLst>
          </p:cNvPr>
          <p:cNvSpPr txBox="1"/>
          <p:nvPr/>
        </p:nvSpPr>
        <p:spPr>
          <a:xfrm>
            <a:off x="1368000" y="4560321"/>
            <a:ext cx="3006631" cy="1066862"/>
          </a:xfrm>
          <a:prstGeom prst="rect">
            <a:avLst/>
          </a:prstGeom>
          <a:noFill/>
          <a:ln w="0">
            <a:noFill/>
          </a:ln>
        </p:spPr>
        <p:txBody>
          <a:bodyPr lIns="23040" tIns="11520" rIns="23040" bIns="11520" anchor="t">
            <a:noAutofit/>
          </a:bodyPr>
          <a:lstStyle/>
          <a:p>
            <a:pPr marL="0" marR="0" lvl="0" indent="0" algn="just" defTabSz="457200" rtl="0" eaLnBrk="1" fontAlgn="auto" latinLnBrk="0" hangingPunct="1">
              <a:lnSpc>
                <a:spcPct val="100000"/>
              </a:lnSpc>
              <a:spcBef>
                <a:spcPts val="0"/>
              </a:spcBef>
              <a:spcAft>
                <a:spcPts val="0"/>
              </a:spcAft>
              <a:buClr>
                <a:srgbClr val="000000"/>
              </a:buClr>
              <a:buSzTx/>
              <a:buFont typeface="Arial"/>
              <a:buChar char="•"/>
              <a:tabLst/>
              <a:defRPr/>
            </a:pPr>
            <a:r>
              <a:rPr kumimoji="0" lang="en-US" sz="1000" b="0" i="0" u="none" strike="noStrike" kern="1200" cap="none" spc="-1" normalizeH="0" baseline="0" noProof="0">
                <a:ln>
                  <a:noFill/>
                </a:ln>
                <a:solidFill>
                  <a:srgbClr val="000000"/>
                </a:solidFill>
                <a:effectLst/>
                <a:uLnTx/>
                <a:uFillTx/>
                <a:latin typeface="Calibri"/>
                <a:ea typeface="Calibri"/>
                <a:cs typeface="Calibri"/>
              </a:rPr>
              <a:t>Advances high-quality patient care, safety, and evidence-based practice by strengthening resident clinical reasoning and decision-making.</a:t>
            </a:r>
          </a:p>
          <a:p>
            <a:pPr marL="0" marR="0" lvl="0" indent="0" algn="just" defTabSz="457200" rtl="0" eaLnBrk="1" fontAlgn="auto" latinLnBrk="0" hangingPunct="1">
              <a:lnSpc>
                <a:spcPct val="100000"/>
              </a:lnSpc>
              <a:spcBef>
                <a:spcPts val="0"/>
              </a:spcBef>
              <a:spcAft>
                <a:spcPts val="0"/>
              </a:spcAft>
              <a:buClrTx/>
              <a:buSzTx/>
              <a:buFont typeface="Arial"/>
              <a:buChar char="•"/>
              <a:tabLst/>
              <a:defRPr/>
            </a:pPr>
            <a:r>
              <a:rPr kumimoji="0" lang="en-US" sz="1000" b="0" i="0" u="none" strike="noStrike" kern="1200" cap="none" spc="-1" normalizeH="0" baseline="0" noProof="0">
                <a:ln>
                  <a:noFill/>
                </a:ln>
                <a:solidFill>
                  <a:srgbClr val="000000"/>
                </a:solidFill>
                <a:effectLst/>
                <a:uLnTx/>
                <a:uFillTx/>
                <a:latin typeface="Calibri"/>
                <a:ea typeface="Calibri"/>
                <a:cs typeface="Calibri"/>
              </a:rPr>
              <a:t>Elevates academic standards and demonstrates the Residency Program's value as a driver of quality improvement through a structured, evidence-based teaching model aligned with the hospital's academic mission.</a:t>
            </a:r>
            <a:endParaRPr kumimoji="0" lang="en-US" sz="1000" b="0" i="0" u="none" strike="noStrike" kern="1200" cap="none" spc="0" normalizeH="0" baseline="0" noProof="0">
              <a:ln>
                <a:noFill/>
              </a:ln>
              <a:solidFill>
                <a:prstClr val="black"/>
              </a:solidFill>
              <a:effectLst/>
              <a:uLnTx/>
              <a:uFillTx/>
              <a:latin typeface="Calibri"/>
              <a:ea typeface="Calibri"/>
              <a:cs typeface="Calibri"/>
            </a:endParaRPr>
          </a:p>
          <a:p>
            <a:pPr marL="114300" marR="0" lvl="0" indent="-114300" algn="just" defTabSz="457200" rtl="0" eaLnBrk="1" fontAlgn="auto" latinLnBrk="0" hangingPunct="1">
              <a:lnSpc>
                <a:spcPct val="100000"/>
              </a:lnSpc>
              <a:spcBef>
                <a:spcPts val="0"/>
              </a:spcBef>
              <a:spcAft>
                <a:spcPts val="0"/>
              </a:spcAft>
              <a:buClr>
                <a:srgbClr val="000000"/>
              </a:buClr>
              <a:buSzTx/>
              <a:buFont typeface="Arial"/>
              <a:buChar char="•"/>
              <a:tabLst/>
              <a:defRPr/>
            </a:pPr>
            <a:endParaRPr kumimoji="0" lang="en-US" sz="1000" b="0" i="0" u="none" strike="noStrike" kern="1200" cap="none" spc="-1" normalizeH="0" baseline="0" noProof="0">
              <a:ln>
                <a:noFill/>
              </a:ln>
              <a:solidFill>
                <a:srgbClr val="000000"/>
              </a:solidFill>
              <a:effectLst/>
              <a:uLnTx/>
              <a:uFillTx/>
              <a:latin typeface="Calibri"/>
              <a:ea typeface="Calibri"/>
              <a:cs typeface="Calibri"/>
            </a:endParaRPr>
          </a:p>
        </p:txBody>
      </p:sp>
      <p:sp>
        <p:nvSpPr>
          <p:cNvPr id="28" name="TextBox 27">
            <a:extLst>
              <a:ext uri="{FF2B5EF4-FFF2-40B4-BE49-F238E27FC236}">
                <a16:creationId xmlns:a16="http://schemas.microsoft.com/office/drawing/2014/main" id="{8EE7E30C-FF88-BB11-165D-36E9DD5FB255}"/>
              </a:ext>
            </a:extLst>
          </p:cNvPr>
          <p:cNvSpPr txBox="1"/>
          <p:nvPr/>
        </p:nvSpPr>
        <p:spPr>
          <a:xfrm>
            <a:off x="1149927" y="6615545"/>
            <a:ext cx="6096000"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Calibri"/>
                <a:cs typeface="Calibri"/>
              </a:rPr>
              <a:t>NI X Meeting Three: October 9, 2026​</a:t>
            </a:r>
            <a:endParaRPr kumimoji="0" lang="en-US" sz="1800" b="0" i="0" u="none" strike="noStrike" kern="1200" cap="none" spc="0" normalizeH="0" baseline="0" noProof="0" dirty="0">
              <a:ln>
                <a:noFill/>
              </a:ln>
              <a:solidFill>
                <a:srgbClr val="000000"/>
              </a:solidFill>
              <a:effectLst/>
              <a:uLnTx/>
              <a:uFillTx/>
              <a:latin typeface="Calibri"/>
              <a:ea typeface="Calibri"/>
              <a:cs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a:ea typeface="Calibri"/>
              <a:cs typeface="Calibri"/>
            </a:endParaRPr>
          </a:p>
        </p:txBody>
      </p:sp>
      <p:sp>
        <p:nvSpPr>
          <p:cNvPr id="30" name="Text Box 13">
            <a:extLst>
              <a:ext uri="{FF2B5EF4-FFF2-40B4-BE49-F238E27FC236}">
                <a16:creationId xmlns:a16="http://schemas.microsoft.com/office/drawing/2014/main" id="{4C97DAD8-6035-3E11-0570-CE366E0BE89C}"/>
              </a:ext>
            </a:extLst>
          </p:cNvPr>
          <p:cNvSpPr txBox="1"/>
          <p:nvPr/>
        </p:nvSpPr>
        <p:spPr>
          <a:xfrm>
            <a:off x="4374000" y="1061640"/>
            <a:ext cx="3097440" cy="253800"/>
          </a:xfrm>
          <a:prstGeom prst="rect">
            <a:avLst/>
          </a:prstGeom>
          <a:solidFill>
            <a:srgbClr val="72BF44"/>
          </a:solidFill>
          <a:ln w="0">
            <a:noFill/>
          </a:ln>
        </p:spPr>
        <p:txBody>
          <a:bodyPr lIns="23040" tIns="11520" rIns="23040" bIns="11520" anchor="t" anchorCtr="1">
            <a:noAutofit/>
          </a:bodyPr>
          <a:lstStyle/>
          <a:p>
            <a:pPr marL="0" marR="0" lvl="0" indent="0" algn="ctr" defTabSz="457200" rtl="0" eaLnBrk="1" fontAlgn="auto" latinLnBrk="0" hangingPunct="1">
              <a:lnSpc>
                <a:spcPct val="100000"/>
              </a:lnSpc>
              <a:spcBef>
                <a:spcPts val="901"/>
              </a:spcBef>
              <a:spcAft>
                <a:spcPts val="0"/>
              </a:spcAft>
              <a:buClrTx/>
              <a:buSzTx/>
              <a:buFontTx/>
              <a:buNone/>
              <a:tabLst/>
              <a:defRPr/>
            </a:pPr>
            <a:r>
              <a:rPr kumimoji="0" lang="en-US" sz="1500" b="1" i="0" u="none" strike="noStrike" kern="1200" cap="none" spc="-1" normalizeH="0" baseline="0" noProof="0">
                <a:ln>
                  <a:noFill/>
                </a:ln>
                <a:solidFill>
                  <a:srgbClr val="FFFFFF"/>
                </a:solidFill>
                <a:effectLst/>
                <a:uLnTx/>
                <a:uFillTx/>
                <a:latin typeface="Calibri"/>
                <a:ea typeface="Calibri"/>
                <a:cs typeface="+mn-cs"/>
              </a:rPr>
              <a:t>Interventions/Changes</a:t>
            </a:r>
            <a:endParaRPr kumimoji="0" lang="en-US" sz="1500" b="0" i="0" u="none" strike="noStrike" kern="1200" cap="none" spc="-1" normalizeH="0" baseline="0" noProof="0">
              <a:ln>
                <a:noFill/>
              </a:ln>
              <a:solidFill>
                <a:srgbClr val="FFFFFF"/>
              </a:solidFill>
              <a:effectLst/>
              <a:uLnTx/>
              <a:uFillTx/>
              <a:latin typeface="Arial"/>
              <a:ea typeface="+mn-ea"/>
              <a:cs typeface="+mn-cs"/>
            </a:endParaRPr>
          </a:p>
        </p:txBody>
      </p:sp>
      <p:pic>
        <p:nvPicPr>
          <p:cNvPr id="32" name="Picture 30">
            <a:extLst>
              <a:ext uri="{FF2B5EF4-FFF2-40B4-BE49-F238E27FC236}">
                <a16:creationId xmlns:a16="http://schemas.microsoft.com/office/drawing/2014/main" id="{14191E4B-8909-0355-8347-3DBFDDC57E35}"/>
              </a:ext>
            </a:extLst>
          </p:cNvPr>
          <p:cNvPicPr/>
          <p:nvPr/>
        </p:nvPicPr>
        <p:blipFill>
          <a:blip r:embed="rId6"/>
          <a:srcRect l="-370" t="4788" r="1060" b="-2520"/>
          <a:stretch/>
        </p:blipFill>
        <p:spPr>
          <a:xfrm>
            <a:off x="4354268" y="1322425"/>
            <a:ext cx="3111859" cy="1129084"/>
          </a:xfrm>
          <a:prstGeom prst="rect">
            <a:avLst/>
          </a:prstGeom>
          <a:ln w="9360">
            <a:noFill/>
          </a:ln>
          <a:effectLst>
            <a:outerShdw dist="23040" dir="5400000" rotWithShape="0">
              <a:srgbClr val="000000">
                <a:alpha val="35000"/>
              </a:srgbClr>
            </a:outerShdw>
          </a:effectLst>
        </p:spPr>
      </p:pic>
      <p:sp>
        <p:nvSpPr>
          <p:cNvPr id="34" name="TextBox 29">
            <a:extLst>
              <a:ext uri="{FF2B5EF4-FFF2-40B4-BE49-F238E27FC236}">
                <a16:creationId xmlns:a16="http://schemas.microsoft.com/office/drawing/2014/main" id="{01C4E61F-DDBE-2BEC-3783-307B386F444C}"/>
              </a:ext>
            </a:extLst>
          </p:cNvPr>
          <p:cNvSpPr txBox="1"/>
          <p:nvPr/>
        </p:nvSpPr>
        <p:spPr>
          <a:xfrm>
            <a:off x="4352116" y="2576954"/>
            <a:ext cx="3098981" cy="1357190"/>
          </a:xfrm>
          <a:prstGeom prst="rect">
            <a:avLst/>
          </a:prstGeom>
          <a:noFill/>
          <a:ln w="0">
            <a:noFill/>
          </a:ln>
        </p:spPr>
        <p:txBody>
          <a:bodyPr lIns="23040" tIns="11520" rIns="23040" bIns="11520" anchor="t">
            <a:noAutofit/>
          </a:bodyPr>
          <a:lstStyle/>
          <a:p>
            <a:pPr marL="0" marR="0" lvl="0" indent="0" algn="l" defTabSz="457200" rtl="0" eaLnBrk="1" fontAlgn="auto" latinLnBrk="0" hangingPunct="1">
              <a:lnSpc>
                <a:spcPct val="100000"/>
              </a:lnSpc>
              <a:spcBef>
                <a:spcPts val="0"/>
              </a:spcBef>
              <a:spcAft>
                <a:spcPts val="0"/>
              </a:spcAft>
              <a:buClr>
                <a:srgbClr val="000000"/>
              </a:buClr>
              <a:buSzTx/>
              <a:buFont typeface="Arial"/>
              <a:buChar char="•"/>
              <a:tabLst/>
              <a:defRPr/>
            </a:pPr>
            <a:r>
              <a:rPr kumimoji="0" lang="en-US" sz="900" b="1" i="0" u="none" strike="noStrike" kern="1200" cap="none" spc="-1" normalizeH="0" baseline="0" noProof="0">
                <a:ln>
                  <a:noFill/>
                </a:ln>
                <a:solidFill>
                  <a:srgbClr val="000000"/>
                </a:solidFill>
                <a:effectLst/>
                <a:uLnTx/>
                <a:uFillTx/>
                <a:latin typeface="Calibri"/>
                <a:ea typeface="Calibri"/>
                <a:cs typeface="Calibri"/>
              </a:rPr>
              <a:t>Design: </a:t>
            </a:r>
            <a:r>
              <a:rPr kumimoji="0" lang="en-US" sz="900" b="0" i="0" u="none" strike="noStrike" kern="1200" cap="none" spc="-1" normalizeH="0" baseline="0" noProof="0">
                <a:ln>
                  <a:noFill/>
                </a:ln>
                <a:solidFill>
                  <a:srgbClr val="000000"/>
                </a:solidFill>
                <a:effectLst/>
                <a:uLnTx/>
                <a:uFillTx/>
                <a:latin typeface="Calibri"/>
                <a:ea typeface="Calibri"/>
                <a:cs typeface="Calibri"/>
              </a:rPr>
              <a:t>Prospective QI project in a rural IM residency</a:t>
            </a:r>
          </a:p>
          <a:p>
            <a:pPr marL="0" marR="0" lvl="0" indent="0" algn="l" defTabSz="457200" rtl="0" eaLnBrk="1" fontAlgn="auto" latinLnBrk="0" hangingPunct="1">
              <a:lnSpc>
                <a:spcPct val="100000"/>
              </a:lnSpc>
              <a:spcBef>
                <a:spcPts val="0"/>
              </a:spcBef>
              <a:spcAft>
                <a:spcPts val="0"/>
              </a:spcAft>
              <a:buClrTx/>
              <a:buSzTx/>
              <a:buFont typeface="Arial"/>
              <a:buChar char="•"/>
              <a:tabLst/>
              <a:defRPr/>
            </a:pPr>
            <a:r>
              <a:rPr kumimoji="0" lang="en-US" sz="900" b="1" i="0" u="none" strike="noStrike" kern="1200" cap="none" spc="-1" normalizeH="0" baseline="0" noProof="0">
                <a:ln>
                  <a:noFill/>
                </a:ln>
                <a:solidFill>
                  <a:srgbClr val="000000"/>
                </a:solidFill>
                <a:effectLst/>
                <a:uLnTx/>
                <a:uFillTx/>
                <a:latin typeface="Calibri"/>
                <a:ea typeface="Calibri"/>
                <a:cs typeface="Calibri"/>
              </a:rPr>
              <a:t>Intervention:</a:t>
            </a:r>
            <a:r>
              <a:rPr kumimoji="0" lang="en-US" sz="900" b="0" i="0" u="none" strike="noStrike" kern="1200" cap="none" spc="-1" normalizeH="0" baseline="0" noProof="0">
                <a:ln>
                  <a:noFill/>
                </a:ln>
                <a:solidFill>
                  <a:srgbClr val="000000"/>
                </a:solidFill>
                <a:effectLst/>
                <a:uLnTx/>
                <a:uFillTx/>
                <a:latin typeface="Calibri"/>
                <a:ea typeface="Calibri"/>
                <a:cs typeface="Calibri"/>
              </a:rPr>
              <a:t> PBL replaced 1 weekly didactic and 1 teaching round; remaining sessions served as controls</a:t>
            </a:r>
            <a:endParaRPr kumimoji="0" lang="en-US" sz="9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457200" rtl="0" eaLnBrk="1" fontAlgn="auto" latinLnBrk="0" hangingPunct="1">
              <a:lnSpc>
                <a:spcPct val="100000"/>
              </a:lnSpc>
              <a:spcBef>
                <a:spcPts val="0"/>
              </a:spcBef>
              <a:spcAft>
                <a:spcPts val="0"/>
              </a:spcAft>
              <a:buClrTx/>
              <a:buSzTx/>
              <a:buFont typeface="Arial"/>
              <a:buChar char="•"/>
              <a:tabLst/>
              <a:defRPr/>
            </a:pPr>
            <a:r>
              <a:rPr kumimoji="0" lang="en-US" sz="900" b="1" i="0" u="none" strike="noStrike" kern="1200" cap="none" spc="-1" normalizeH="0" baseline="0" noProof="0">
                <a:ln>
                  <a:noFill/>
                </a:ln>
                <a:solidFill>
                  <a:srgbClr val="000000"/>
                </a:solidFill>
                <a:effectLst/>
                <a:uLnTx/>
                <a:uFillTx/>
                <a:latin typeface="Calibri"/>
                <a:ea typeface="Calibri"/>
                <a:cs typeface="Calibri"/>
              </a:rPr>
              <a:t>Format</a:t>
            </a:r>
            <a:r>
              <a:rPr kumimoji="0" lang="en-US" sz="900" b="0" i="0" u="none" strike="noStrike" kern="1200" cap="none" spc="-1" normalizeH="0" baseline="0" noProof="0">
                <a:ln>
                  <a:noFill/>
                </a:ln>
                <a:solidFill>
                  <a:srgbClr val="000000"/>
                </a:solidFill>
                <a:effectLst/>
                <a:uLnTx/>
                <a:uFillTx/>
                <a:latin typeface="Calibri"/>
                <a:ea typeface="Calibri"/>
                <a:cs typeface="Calibri"/>
              </a:rPr>
              <a:t>: 60-minute case-based sessions with progressive triggers and guided discussion</a:t>
            </a:r>
            <a:endParaRPr kumimoji="0" lang="en-US" sz="9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457200" rtl="0" eaLnBrk="1" fontAlgn="auto" latinLnBrk="0" hangingPunct="1">
              <a:lnSpc>
                <a:spcPct val="100000"/>
              </a:lnSpc>
              <a:spcBef>
                <a:spcPts val="0"/>
              </a:spcBef>
              <a:spcAft>
                <a:spcPts val="0"/>
              </a:spcAft>
              <a:buClrTx/>
              <a:buSzTx/>
              <a:buFont typeface="Arial"/>
              <a:buChar char="•"/>
              <a:tabLst/>
              <a:defRPr/>
            </a:pPr>
            <a:r>
              <a:rPr kumimoji="0" lang="en-US" sz="900" b="1" i="0" u="none" strike="noStrike" kern="1200" cap="none" spc="-1" normalizeH="0" baseline="0" noProof="0">
                <a:ln>
                  <a:noFill/>
                </a:ln>
                <a:solidFill>
                  <a:srgbClr val="000000"/>
                </a:solidFill>
                <a:effectLst/>
                <a:uLnTx/>
                <a:uFillTx/>
                <a:latin typeface="Calibri"/>
                <a:ea typeface="Calibri"/>
                <a:cs typeface="Calibri"/>
              </a:rPr>
              <a:t>Facilitator Training:</a:t>
            </a:r>
            <a:r>
              <a:rPr kumimoji="0" lang="en-US" sz="900" b="0" i="0" u="none" strike="noStrike" kern="1200" cap="none" spc="-1" normalizeH="0" baseline="0" noProof="0">
                <a:ln>
                  <a:noFill/>
                </a:ln>
                <a:solidFill>
                  <a:srgbClr val="000000"/>
                </a:solidFill>
                <a:effectLst/>
                <a:uLnTx/>
                <a:uFillTx/>
                <a:latin typeface="Calibri"/>
                <a:ea typeface="Calibri"/>
                <a:cs typeface="Calibri"/>
              </a:rPr>
              <a:t> 1-hour workshop with standardized case templates</a:t>
            </a:r>
            <a:endParaRPr kumimoji="0" lang="en-US" sz="9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457200" rtl="0" eaLnBrk="1" fontAlgn="auto" latinLnBrk="0" hangingPunct="1">
              <a:lnSpc>
                <a:spcPct val="100000"/>
              </a:lnSpc>
              <a:spcBef>
                <a:spcPts val="0"/>
              </a:spcBef>
              <a:spcAft>
                <a:spcPts val="0"/>
              </a:spcAft>
              <a:buClrTx/>
              <a:buSzTx/>
              <a:buFont typeface="Arial"/>
              <a:buChar char="•"/>
              <a:tabLst/>
              <a:defRPr/>
            </a:pPr>
            <a:r>
              <a:rPr kumimoji="0" lang="en-US" sz="900" b="1" i="0" u="none" strike="noStrike" kern="1200" cap="none" spc="-1" normalizeH="0" baseline="0" noProof="0">
                <a:ln>
                  <a:noFill/>
                </a:ln>
                <a:solidFill>
                  <a:srgbClr val="000000"/>
                </a:solidFill>
                <a:effectLst/>
                <a:uLnTx/>
                <a:uFillTx/>
                <a:latin typeface="Calibri"/>
                <a:ea typeface="Calibri"/>
                <a:cs typeface="Calibri"/>
              </a:rPr>
              <a:t>Evaluation</a:t>
            </a:r>
            <a:r>
              <a:rPr kumimoji="0" lang="en-US" sz="900" b="0" i="0" u="none" strike="noStrike" kern="1200" cap="none" spc="-1" normalizeH="0" baseline="0" noProof="0">
                <a:ln>
                  <a:noFill/>
                </a:ln>
                <a:solidFill>
                  <a:srgbClr val="000000"/>
                </a:solidFill>
                <a:effectLst/>
                <a:uLnTx/>
                <a:uFillTx/>
                <a:latin typeface="Calibri"/>
                <a:ea typeface="Calibri"/>
                <a:cs typeface="Calibri"/>
              </a:rPr>
              <a:t>: Pre-intervention, post-session, and post-intervention Likert surveys plus qualitative feedback.</a:t>
            </a:r>
            <a:endParaRPr kumimoji="0" lang="en-US" sz="900" b="0" i="0" u="none" strike="noStrike" kern="1200" cap="none" spc="0" normalizeH="0" baseline="0" noProof="0">
              <a:ln>
                <a:noFill/>
              </a:ln>
              <a:solidFill>
                <a:prstClr val="black"/>
              </a:solidFill>
              <a:effectLst/>
              <a:uLnTx/>
              <a:uFillTx/>
              <a:latin typeface="Calibri"/>
              <a:ea typeface="Calibri"/>
              <a:cs typeface="Calibri"/>
            </a:endParaRPr>
          </a:p>
        </p:txBody>
      </p:sp>
      <p:sp>
        <p:nvSpPr>
          <p:cNvPr id="36" name="Text Box 13">
            <a:extLst>
              <a:ext uri="{FF2B5EF4-FFF2-40B4-BE49-F238E27FC236}">
                <a16:creationId xmlns:a16="http://schemas.microsoft.com/office/drawing/2014/main" id="{A4E5CB09-D491-23EB-01D0-17CF93E71C39}"/>
              </a:ext>
            </a:extLst>
          </p:cNvPr>
          <p:cNvSpPr txBox="1"/>
          <p:nvPr/>
        </p:nvSpPr>
        <p:spPr>
          <a:xfrm>
            <a:off x="4376183" y="3929503"/>
            <a:ext cx="3109680" cy="253800"/>
          </a:xfrm>
          <a:prstGeom prst="rect">
            <a:avLst/>
          </a:prstGeom>
          <a:solidFill>
            <a:srgbClr val="72BF44"/>
          </a:solidFill>
          <a:ln w="0">
            <a:noFill/>
          </a:ln>
        </p:spPr>
        <p:txBody>
          <a:bodyPr lIns="23040" tIns="11520" rIns="23040" bIns="11520" anchor="t" anchorCtr="1">
            <a:noAutofit/>
          </a:bodyPr>
          <a:lstStyle/>
          <a:p>
            <a:pPr marL="0" marR="0" lvl="0" indent="0" algn="ctr" defTabSz="457200" rtl="0" eaLnBrk="1" fontAlgn="auto" latinLnBrk="0" hangingPunct="1">
              <a:lnSpc>
                <a:spcPct val="100000"/>
              </a:lnSpc>
              <a:spcBef>
                <a:spcPts val="2001"/>
              </a:spcBef>
              <a:spcAft>
                <a:spcPts val="0"/>
              </a:spcAft>
              <a:buClrTx/>
              <a:buSzTx/>
              <a:buFontTx/>
              <a:buNone/>
              <a:tabLst/>
              <a:defRPr/>
            </a:pPr>
            <a:r>
              <a:rPr kumimoji="0" lang="en-US" sz="1500" b="1" i="0" u="none" strike="noStrike" kern="1200" cap="none" spc="-1" normalizeH="0" baseline="0" noProof="0">
                <a:ln>
                  <a:noFill/>
                </a:ln>
                <a:solidFill>
                  <a:srgbClr val="FFFFFF"/>
                </a:solidFill>
                <a:effectLst/>
                <a:uLnTx/>
                <a:uFillTx/>
                <a:latin typeface="Calibri"/>
                <a:ea typeface="Calibri"/>
                <a:cs typeface="+mn-cs"/>
              </a:rPr>
              <a:t>Measures</a:t>
            </a:r>
            <a:endParaRPr kumimoji="0" lang="en-US" sz="1500" b="0" i="0" u="none" strike="noStrike" kern="1200" cap="none" spc="-1" normalizeH="0" baseline="0" noProof="0">
              <a:ln>
                <a:noFill/>
              </a:ln>
              <a:solidFill>
                <a:srgbClr val="FFFFFF"/>
              </a:solidFill>
              <a:effectLst/>
              <a:uLnTx/>
              <a:uFillTx/>
              <a:latin typeface="Arial"/>
              <a:ea typeface="+mn-ea"/>
              <a:cs typeface="+mn-cs"/>
            </a:endParaRPr>
          </a:p>
        </p:txBody>
      </p:sp>
      <p:pic>
        <p:nvPicPr>
          <p:cNvPr id="38" name="Picture 37" descr="A diagram of a survey&#10;&#10;AI-generated content may be incorrect.">
            <a:extLst>
              <a:ext uri="{FF2B5EF4-FFF2-40B4-BE49-F238E27FC236}">
                <a16:creationId xmlns:a16="http://schemas.microsoft.com/office/drawing/2014/main" id="{2E288E0A-395E-49B6-9187-9753A72691EA}"/>
              </a:ext>
            </a:extLst>
          </p:cNvPr>
          <p:cNvPicPr/>
          <p:nvPr/>
        </p:nvPicPr>
        <p:blipFill>
          <a:blip r:embed="rId7"/>
          <a:srcRect l="7202" t="-33" r="10310" b="33"/>
          <a:stretch/>
        </p:blipFill>
        <p:spPr>
          <a:xfrm>
            <a:off x="4398312" y="4406179"/>
            <a:ext cx="3009303" cy="2207379"/>
          </a:xfrm>
          <a:prstGeom prst="rect">
            <a:avLst/>
          </a:prstGeom>
          <a:ln w="9360">
            <a:noFill/>
          </a:ln>
          <a:effectLst>
            <a:outerShdw dist="23040" dir="5400000" rotWithShape="0">
              <a:srgbClr val="000000">
                <a:alpha val="35000"/>
              </a:srgbClr>
            </a:outerShdw>
          </a:effectLst>
        </p:spPr>
      </p:pic>
      <p:sp>
        <p:nvSpPr>
          <p:cNvPr id="40" name="Text Box 13">
            <a:extLst>
              <a:ext uri="{FF2B5EF4-FFF2-40B4-BE49-F238E27FC236}">
                <a16:creationId xmlns:a16="http://schemas.microsoft.com/office/drawing/2014/main" id="{06332159-1592-D894-B4D0-069F02C296DA}"/>
              </a:ext>
            </a:extLst>
          </p:cNvPr>
          <p:cNvSpPr txBox="1"/>
          <p:nvPr/>
        </p:nvSpPr>
        <p:spPr>
          <a:xfrm>
            <a:off x="7535160" y="1064880"/>
            <a:ext cx="3282120" cy="253800"/>
          </a:xfrm>
          <a:prstGeom prst="rect">
            <a:avLst/>
          </a:prstGeom>
          <a:solidFill>
            <a:srgbClr val="72BF44"/>
          </a:solidFill>
          <a:ln w="0">
            <a:noFill/>
          </a:ln>
        </p:spPr>
        <p:txBody>
          <a:bodyPr lIns="23040" tIns="11520" rIns="23040" bIns="11520" anchor="t" anchorCtr="1">
            <a:noAutofit/>
          </a:bodyPr>
          <a:lstStyle/>
          <a:p>
            <a:pPr marL="0" marR="0" lvl="0" indent="0" algn="ctr" defTabSz="457200" rtl="0" eaLnBrk="1" fontAlgn="auto" latinLnBrk="0" hangingPunct="1">
              <a:lnSpc>
                <a:spcPct val="100000"/>
              </a:lnSpc>
              <a:spcBef>
                <a:spcPts val="901"/>
              </a:spcBef>
              <a:spcAft>
                <a:spcPts val="0"/>
              </a:spcAft>
              <a:buClrTx/>
              <a:buSzTx/>
              <a:buFontTx/>
              <a:buNone/>
              <a:tabLst/>
              <a:defRPr/>
            </a:pPr>
            <a:r>
              <a:rPr kumimoji="0" lang="en-US" sz="1500" b="1" i="0" u="none" strike="noStrike" kern="1200" cap="none" spc="-1" normalizeH="0" baseline="0" noProof="0">
                <a:ln>
                  <a:noFill/>
                </a:ln>
                <a:solidFill>
                  <a:srgbClr val="FFFFFF"/>
                </a:solidFill>
                <a:effectLst/>
                <a:uLnTx/>
                <a:uFillTx/>
                <a:latin typeface="Calibri"/>
                <a:ea typeface="Calibri"/>
                <a:cs typeface="+mn-cs"/>
              </a:rPr>
              <a:t>Results: Preliminary</a:t>
            </a:r>
            <a:endParaRPr kumimoji="0" lang="en-US" sz="1500" b="0" i="0" u="none" strike="noStrike" kern="1200" cap="none" spc="-1" normalizeH="0" baseline="0" noProof="0">
              <a:ln>
                <a:noFill/>
              </a:ln>
              <a:solidFill>
                <a:srgbClr val="FFFFFF"/>
              </a:solidFill>
              <a:effectLst/>
              <a:uLnTx/>
              <a:uFillTx/>
              <a:latin typeface="Arial"/>
              <a:ea typeface="+mn-ea"/>
              <a:cs typeface="+mn-cs"/>
            </a:endParaRPr>
          </a:p>
        </p:txBody>
      </p:sp>
      <p:sp>
        <p:nvSpPr>
          <p:cNvPr id="44" name="Text Box 13">
            <a:extLst>
              <a:ext uri="{FF2B5EF4-FFF2-40B4-BE49-F238E27FC236}">
                <a16:creationId xmlns:a16="http://schemas.microsoft.com/office/drawing/2014/main" id="{6C4DE1EE-3297-EBE1-868A-7C4BEE94C298}"/>
              </a:ext>
            </a:extLst>
          </p:cNvPr>
          <p:cNvSpPr txBox="1"/>
          <p:nvPr/>
        </p:nvSpPr>
        <p:spPr>
          <a:xfrm>
            <a:off x="7538400" y="5084640"/>
            <a:ext cx="3281400" cy="253800"/>
          </a:xfrm>
          <a:prstGeom prst="rect">
            <a:avLst/>
          </a:prstGeom>
          <a:solidFill>
            <a:srgbClr val="72BF44"/>
          </a:solidFill>
          <a:ln w="0">
            <a:noFill/>
          </a:ln>
        </p:spPr>
        <p:txBody>
          <a:bodyPr lIns="23040" tIns="11520" rIns="23040" bIns="11520" anchor="t" anchorCtr="1">
            <a:noAutofit/>
          </a:bodyPr>
          <a:lstStyle/>
          <a:p>
            <a:pPr marL="0" marR="0" lvl="0" indent="0" algn="ctr" defTabSz="457200" rtl="0" eaLnBrk="1" fontAlgn="auto" latinLnBrk="0" hangingPunct="1">
              <a:lnSpc>
                <a:spcPct val="100000"/>
              </a:lnSpc>
              <a:spcBef>
                <a:spcPts val="901"/>
              </a:spcBef>
              <a:spcAft>
                <a:spcPts val="0"/>
              </a:spcAft>
              <a:buClrTx/>
              <a:buSzTx/>
              <a:buFontTx/>
              <a:buNone/>
              <a:tabLst/>
              <a:defRPr/>
            </a:pPr>
            <a:r>
              <a:rPr kumimoji="0" lang="en-US" sz="1500" b="1" i="0" u="none" strike="noStrike" kern="1200" cap="none" spc="-1" normalizeH="0" baseline="0" noProof="0">
                <a:ln>
                  <a:noFill/>
                </a:ln>
                <a:solidFill>
                  <a:srgbClr val="FFFFFF"/>
                </a:solidFill>
                <a:effectLst/>
                <a:uLnTx/>
                <a:uFillTx/>
                <a:latin typeface="Calibri"/>
                <a:ea typeface="+mn-ea"/>
                <a:cs typeface="+mn-cs"/>
              </a:rPr>
              <a:t>Discussion</a:t>
            </a:r>
            <a:endParaRPr kumimoji="0" lang="en-US" sz="1500" b="0" i="0" u="none" strike="noStrike" kern="1200" cap="none" spc="-1" normalizeH="0" baseline="0" noProof="0">
              <a:ln>
                <a:noFill/>
              </a:ln>
              <a:solidFill>
                <a:srgbClr val="FFFFFF"/>
              </a:solidFill>
              <a:effectLst/>
              <a:uLnTx/>
              <a:uFillTx/>
              <a:latin typeface="Arial"/>
              <a:ea typeface="+mn-ea"/>
              <a:cs typeface="+mn-cs"/>
            </a:endParaRPr>
          </a:p>
        </p:txBody>
      </p:sp>
      <p:sp>
        <p:nvSpPr>
          <p:cNvPr id="46" name="TextBox 5171">
            <a:extLst>
              <a:ext uri="{FF2B5EF4-FFF2-40B4-BE49-F238E27FC236}">
                <a16:creationId xmlns:a16="http://schemas.microsoft.com/office/drawing/2014/main" id="{9FB7CB1B-22CD-089E-DEBA-2C43103CF776}"/>
              </a:ext>
            </a:extLst>
          </p:cNvPr>
          <p:cNvSpPr txBox="1"/>
          <p:nvPr/>
        </p:nvSpPr>
        <p:spPr>
          <a:xfrm>
            <a:off x="7538468" y="5336977"/>
            <a:ext cx="3274920" cy="1395658"/>
          </a:xfrm>
          <a:prstGeom prst="rect">
            <a:avLst/>
          </a:prstGeom>
          <a:noFill/>
          <a:ln w="0">
            <a:noFill/>
          </a:ln>
        </p:spPr>
        <p:txBody>
          <a:bodyPr lIns="23040" tIns="11520" rIns="23040" bIns="11520" anchor="t">
            <a:noAutofit/>
          </a:bodyPr>
          <a:lstStyle/>
          <a:p>
            <a:pPr marL="0" marR="0" lvl="0" indent="0" algn="just" defTabSz="457200" rtl="0" eaLnBrk="1" fontAlgn="auto" latinLnBrk="0" hangingPunct="1">
              <a:lnSpc>
                <a:spcPct val="100000"/>
              </a:lnSpc>
              <a:spcBef>
                <a:spcPts val="0"/>
              </a:spcBef>
              <a:spcAft>
                <a:spcPts val="0"/>
              </a:spcAft>
              <a:buClr>
                <a:srgbClr val="000000"/>
              </a:buClr>
              <a:buSzTx/>
              <a:buFont typeface="Arial"/>
              <a:buChar char="•"/>
              <a:tabLst/>
              <a:defRPr/>
            </a:pPr>
            <a:r>
              <a:rPr kumimoji="0" lang="en-US" sz="1000" b="1" i="0" u="none" strike="noStrike" kern="1200" cap="none" spc="-1" normalizeH="0" baseline="0" noProof="0">
                <a:ln>
                  <a:noFill/>
                </a:ln>
                <a:solidFill>
                  <a:srgbClr val="000000"/>
                </a:solidFill>
                <a:effectLst/>
                <a:uLnTx/>
                <a:uFillTx/>
                <a:latin typeface="Calibri"/>
                <a:ea typeface="Calibri"/>
                <a:cs typeface="Calibri"/>
              </a:rPr>
              <a:t>Current State:</a:t>
            </a:r>
            <a:r>
              <a:rPr kumimoji="0" lang="en-US" sz="1000" b="0" i="0" u="none" strike="noStrike" kern="1200" cap="none" spc="-1" normalizeH="0" baseline="0" noProof="0">
                <a:ln>
                  <a:noFill/>
                </a:ln>
                <a:solidFill>
                  <a:srgbClr val="000000"/>
                </a:solidFill>
                <a:effectLst/>
                <a:uLnTx/>
                <a:uFillTx/>
                <a:latin typeface="Calibri"/>
                <a:ea typeface="Calibri"/>
                <a:cs typeface="Calibri"/>
              </a:rPr>
              <a:t> PDSA Cycle 1 ran August 2025 to February 2026; Cycle 2 began March 2026 and ends March 2027</a:t>
            </a:r>
          </a:p>
          <a:p>
            <a:pPr marL="0" marR="0" lvl="0" indent="0" algn="just" defTabSz="457200" rtl="0" eaLnBrk="1" fontAlgn="auto" latinLnBrk="0" hangingPunct="1">
              <a:lnSpc>
                <a:spcPct val="100000"/>
              </a:lnSpc>
              <a:spcBef>
                <a:spcPts val="0"/>
              </a:spcBef>
              <a:spcAft>
                <a:spcPts val="0"/>
              </a:spcAft>
              <a:buClrTx/>
              <a:buSzTx/>
              <a:buFont typeface="Arial"/>
              <a:buChar char="•"/>
              <a:tabLst/>
              <a:defRPr/>
            </a:pPr>
            <a:r>
              <a:rPr kumimoji="0" lang="en-US" sz="1000" b="1" i="0" u="none" strike="noStrike" kern="1200" cap="none" spc="-1" normalizeH="0" baseline="0" noProof="0">
                <a:ln>
                  <a:noFill/>
                </a:ln>
                <a:solidFill>
                  <a:srgbClr val="000000"/>
                </a:solidFill>
                <a:effectLst/>
                <a:uLnTx/>
                <a:uFillTx/>
                <a:latin typeface="Calibri"/>
                <a:ea typeface="Calibri"/>
                <a:cs typeface="Calibri"/>
              </a:rPr>
              <a:t>Next Steps:</a:t>
            </a:r>
            <a:r>
              <a:rPr kumimoji="0" lang="en-US" sz="1000" b="0" i="0" u="none" strike="noStrike" kern="1200" cap="none" spc="-1" normalizeH="0" baseline="0" noProof="0">
                <a:ln>
                  <a:noFill/>
                </a:ln>
                <a:solidFill>
                  <a:srgbClr val="000000"/>
                </a:solidFill>
                <a:effectLst/>
                <a:uLnTx/>
                <a:uFillTx/>
                <a:latin typeface="Calibri"/>
                <a:ea typeface="Calibri"/>
                <a:cs typeface="Calibri"/>
              </a:rPr>
              <a:t> Complete Cycle 2 surveys, analyze results, and compare annual data across both cycles</a:t>
            </a:r>
            <a:endParaRPr kumimoji="0" lang="en-US" sz="10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just" defTabSz="457200" rtl="0" eaLnBrk="1" fontAlgn="auto" latinLnBrk="0" hangingPunct="1">
              <a:lnSpc>
                <a:spcPct val="100000"/>
              </a:lnSpc>
              <a:spcBef>
                <a:spcPts val="0"/>
              </a:spcBef>
              <a:spcAft>
                <a:spcPts val="0"/>
              </a:spcAft>
              <a:buClrTx/>
              <a:buSzTx/>
              <a:buFont typeface="Arial"/>
              <a:buChar char="•"/>
              <a:tabLst/>
              <a:defRPr/>
            </a:pPr>
            <a:r>
              <a:rPr kumimoji="0" lang="en-US" sz="1000" b="1" i="0" u="none" strike="noStrike" kern="1200" cap="none" spc="-1" normalizeH="0" baseline="0" noProof="0">
                <a:ln>
                  <a:noFill/>
                </a:ln>
                <a:solidFill>
                  <a:srgbClr val="000000"/>
                </a:solidFill>
                <a:effectLst/>
                <a:uLnTx/>
                <a:uFillTx/>
                <a:latin typeface="Calibri"/>
                <a:ea typeface="Calibri"/>
                <a:cs typeface="Calibri"/>
              </a:rPr>
              <a:t>Guidance Needed:</a:t>
            </a:r>
            <a:r>
              <a:rPr kumimoji="0" lang="en-US" sz="1000" b="0" i="0" u="none" strike="noStrike" kern="1200" cap="none" spc="-1" normalizeH="0" baseline="0" noProof="0">
                <a:ln>
                  <a:noFill/>
                </a:ln>
                <a:solidFill>
                  <a:srgbClr val="000000"/>
                </a:solidFill>
                <a:effectLst/>
                <a:uLnTx/>
                <a:uFillTx/>
                <a:latin typeface="Calibri"/>
                <a:ea typeface="Calibri"/>
                <a:cs typeface="Calibri"/>
              </a:rPr>
              <a:t> Curriculum integration and sustainability, aligning cases with the ABIM Blueprint, lessons from similar active learning initiatives, and collaboration opportunities</a:t>
            </a:r>
            <a:endParaRPr kumimoji="0" lang="en-US" sz="1000" b="0" i="0" u="none" strike="noStrike" kern="1200" cap="none" spc="0" normalizeH="0" baseline="0" noProof="0">
              <a:ln>
                <a:noFill/>
              </a:ln>
              <a:solidFill>
                <a:prstClr val="black"/>
              </a:solidFill>
              <a:effectLst/>
              <a:uLnTx/>
              <a:uFillTx/>
              <a:latin typeface="Calibri"/>
              <a:ea typeface="Calibri"/>
              <a:cs typeface="Calibri"/>
            </a:endParaRPr>
          </a:p>
          <a:p>
            <a:pPr marL="114300" marR="0" lvl="0" indent="-114300" algn="just" defTabSz="457200" rtl="0" eaLnBrk="1" fontAlgn="auto" latinLnBrk="0" hangingPunct="1">
              <a:lnSpc>
                <a:spcPct val="100000"/>
              </a:lnSpc>
              <a:spcBef>
                <a:spcPts val="0"/>
              </a:spcBef>
              <a:spcAft>
                <a:spcPts val="0"/>
              </a:spcAft>
              <a:buClr>
                <a:srgbClr val="000000"/>
              </a:buClr>
              <a:buSzTx/>
              <a:buFont typeface="Arial"/>
              <a:buChar char="•"/>
              <a:tabLst/>
              <a:defRPr/>
            </a:pPr>
            <a:endParaRPr kumimoji="0" lang="en-US" sz="1000" b="0" i="0" u="none" strike="noStrike" kern="1200" cap="none" spc="-1" normalizeH="0" baseline="0" noProof="0">
              <a:ln>
                <a:noFill/>
              </a:ln>
              <a:solidFill>
                <a:srgbClr val="000000"/>
              </a:solidFill>
              <a:effectLst/>
              <a:uLnTx/>
              <a:uFillTx/>
              <a:latin typeface="Calibri"/>
              <a:ea typeface="Calibri"/>
              <a:cs typeface="Calibri"/>
            </a:endParaRPr>
          </a:p>
        </p:txBody>
      </p:sp>
      <p:sp>
        <p:nvSpPr>
          <p:cNvPr id="48" name="TextBox 5170">
            <a:extLst>
              <a:ext uri="{FF2B5EF4-FFF2-40B4-BE49-F238E27FC236}">
                <a16:creationId xmlns:a16="http://schemas.microsoft.com/office/drawing/2014/main" id="{54BC0197-8341-B07B-4116-95A4867D6A4E}"/>
              </a:ext>
            </a:extLst>
          </p:cNvPr>
          <p:cNvSpPr txBox="1"/>
          <p:nvPr/>
        </p:nvSpPr>
        <p:spPr>
          <a:xfrm>
            <a:off x="1290680" y="6032128"/>
            <a:ext cx="2969217" cy="563244"/>
          </a:xfrm>
          <a:prstGeom prst="rect">
            <a:avLst/>
          </a:prstGeom>
          <a:noFill/>
          <a:ln w="0">
            <a:noFill/>
          </a:ln>
        </p:spPr>
        <p:txBody>
          <a:bodyPr lIns="23040" tIns="11520" rIns="23040" bIns="11520" anchor="t">
            <a:noAutofit/>
          </a:bodyPr>
          <a:lstStyle/>
          <a:p>
            <a:pPr marL="0" marR="0" lvl="0" indent="0" algn="just" defTabSz="457200" rtl="0" eaLnBrk="1" fontAlgn="auto" latinLnBrk="0" hangingPunct="1">
              <a:lnSpc>
                <a:spcPct val="100000"/>
              </a:lnSpc>
              <a:spcBef>
                <a:spcPts val="0"/>
              </a:spcBef>
              <a:spcAft>
                <a:spcPts val="0"/>
              </a:spcAft>
              <a:buClr>
                <a:srgbClr val="000000"/>
              </a:buClr>
              <a:buSzTx/>
              <a:buFontTx/>
              <a:buNone/>
              <a:tabLst/>
              <a:defRPr/>
            </a:pPr>
            <a:r>
              <a:rPr kumimoji="0" lang="en-US" sz="1000" b="0" i="0" u="none" strike="noStrike" kern="1200" cap="none" spc="-1" normalizeH="0" baseline="0" noProof="0">
                <a:ln>
                  <a:noFill/>
                </a:ln>
                <a:solidFill>
                  <a:srgbClr val="000000"/>
                </a:solidFill>
                <a:effectLst/>
                <a:uLnTx/>
                <a:uFillTx/>
                <a:latin typeface="Calibri"/>
                <a:ea typeface="Calibri"/>
                <a:cs typeface="Calibri"/>
              </a:rPr>
              <a:t>Limited protected time, competing clinical demands, and resistance to change, addressed with facilitator training, standardized case templates, and workflow-aligned content.</a:t>
            </a:r>
          </a:p>
        </p:txBody>
      </p:sp>
      <p:sp>
        <p:nvSpPr>
          <p:cNvPr id="50" name="TextBox 8">
            <a:extLst>
              <a:ext uri="{FF2B5EF4-FFF2-40B4-BE49-F238E27FC236}">
                <a16:creationId xmlns:a16="http://schemas.microsoft.com/office/drawing/2014/main" id="{289A5D13-E44C-BD3C-48E0-81664095691B}"/>
              </a:ext>
            </a:extLst>
          </p:cNvPr>
          <p:cNvSpPr txBox="1"/>
          <p:nvPr/>
        </p:nvSpPr>
        <p:spPr>
          <a:xfrm>
            <a:off x="1382692" y="5811078"/>
            <a:ext cx="3096360" cy="130680"/>
          </a:xfrm>
          <a:prstGeom prst="rect">
            <a:avLst/>
          </a:prstGeom>
          <a:noFill/>
          <a:ln w="0">
            <a:noFill/>
          </a:ln>
        </p:spPr>
        <p:txBody>
          <a:bodyPr lIns="23040" tIns="11520" rIns="23040" bIns="11520" anchor="t">
            <a:no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 normalizeH="0" baseline="0" noProof="0">
                <a:ln>
                  <a:noFill/>
                </a:ln>
                <a:solidFill>
                  <a:srgbClr val="000000"/>
                </a:solidFill>
                <a:effectLst/>
                <a:uLnTx/>
                <a:uFillTx/>
                <a:latin typeface="Calibri"/>
                <a:ea typeface="Calibri"/>
                <a:cs typeface="+mn-cs"/>
              </a:rPr>
              <a:t>Barriers and Strategies</a:t>
            </a:r>
            <a:endParaRPr kumimoji="0" lang="en-US" sz="1200" b="0" i="0" u="none" strike="noStrike" kern="1200" cap="none" spc="-1" normalizeH="0" baseline="0" noProof="0">
              <a:ln>
                <a:noFill/>
              </a:ln>
              <a:solidFill>
                <a:srgbClr val="000000"/>
              </a:solidFill>
              <a:effectLst/>
              <a:uLnTx/>
              <a:uFillTx/>
              <a:latin typeface="Arial"/>
              <a:ea typeface="+mn-ea"/>
              <a:cs typeface="Arial"/>
            </a:endParaRPr>
          </a:p>
        </p:txBody>
      </p:sp>
      <p:sp>
        <p:nvSpPr>
          <p:cNvPr id="51" name="TextBox 50">
            <a:extLst>
              <a:ext uri="{FF2B5EF4-FFF2-40B4-BE49-F238E27FC236}">
                <a16:creationId xmlns:a16="http://schemas.microsoft.com/office/drawing/2014/main" id="{1B116677-169E-A37E-0447-9ABFA7ADED9D}"/>
              </a:ext>
            </a:extLst>
          </p:cNvPr>
          <p:cNvSpPr txBox="1"/>
          <p:nvPr/>
        </p:nvSpPr>
        <p:spPr>
          <a:xfrm>
            <a:off x="1308579" y="4340696"/>
            <a:ext cx="60960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a:ea typeface="Calibri"/>
                <a:cs typeface="Calibri"/>
              </a:rPr>
              <a:t>Project alignment with organization</a:t>
            </a:r>
          </a:p>
        </p:txBody>
      </p:sp>
      <p:sp>
        <p:nvSpPr>
          <p:cNvPr id="4" name="TextBox 3">
            <a:extLst>
              <a:ext uri="{FF2B5EF4-FFF2-40B4-BE49-F238E27FC236}">
                <a16:creationId xmlns:a16="http://schemas.microsoft.com/office/drawing/2014/main" id="{A7A98EC7-DD0E-EE97-E743-76A1FD908ABB}"/>
              </a:ext>
            </a:extLst>
          </p:cNvPr>
          <p:cNvSpPr txBox="1"/>
          <p:nvPr/>
        </p:nvSpPr>
        <p:spPr>
          <a:xfrm>
            <a:off x="1375317" y="1300977"/>
            <a:ext cx="2945781"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 typeface=""/>
              <a:buChar char="•"/>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Traditional didactics rely on passive learning, limiting engagement and clinical reasoning, especially in rural residencies with limited faculty and competing clinical demands.</a:t>
            </a:r>
            <a:endParaRPr kumimoji="0" lang="en-US" sz="10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457200" rtl="0" eaLnBrk="1" fontAlgn="auto" latinLnBrk="0" hangingPunct="1">
              <a:lnSpc>
                <a:spcPct val="100000"/>
              </a:lnSpc>
              <a:spcBef>
                <a:spcPts val="0"/>
              </a:spcBef>
              <a:spcAft>
                <a:spcPts val="0"/>
              </a:spcAft>
              <a:buClrTx/>
              <a:buSzTx/>
              <a:buFont typeface=""/>
              <a:buChar char="•"/>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Problem-Based Learning (PBL) is an evidence-based, active approach to clinical reasoning that remains under-utilized in residency curricula.</a:t>
            </a:r>
            <a:endParaRPr kumimoji="0" lang="en-US" sz="10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Calibri"/>
              <a:cs typeface="Calibri"/>
            </a:endParaRPr>
          </a:p>
        </p:txBody>
      </p:sp>
      <p:pic>
        <p:nvPicPr>
          <p:cNvPr id="6" name="Picture 5">
            <a:extLst>
              <a:ext uri="{FF2B5EF4-FFF2-40B4-BE49-F238E27FC236}">
                <a16:creationId xmlns:a16="http://schemas.microsoft.com/office/drawing/2014/main" id="{BA4D5486-D1B6-C8AB-F1A7-8A59618B4AAC}"/>
              </a:ext>
            </a:extLst>
          </p:cNvPr>
          <p:cNvPicPr>
            <a:picLocks noChangeAspect="1"/>
          </p:cNvPicPr>
          <p:nvPr/>
        </p:nvPicPr>
        <p:blipFill>
          <a:blip r:embed="rId8"/>
          <a:stretch>
            <a:fillRect/>
          </a:stretch>
        </p:blipFill>
        <p:spPr>
          <a:xfrm>
            <a:off x="7523942" y="1319560"/>
            <a:ext cx="3295873" cy="3782123"/>
          </a:xfrm>
          <a:prstGeom prst="rect">
            <a:avLst/>
          </a:prstGeom>
        </p:spPr>
      </p:pic>
      <p:sp>
        <p:nvSpPr>
          <p:cNvPr id="7" name="TextBox 6">
            <a:extLst>
              <a:ext uri="{FF2B5EF4-FFF2-40B4-BE49-F238E27FC236}">
                <a16:creationId xmlns:a16="http://schemas.microsoft.com/office/drawing/2014/main" id="{40B87E25-2F00-2FE2-E30C-5140420FD141}"/>
              </a:ext>
            </a:extLst>
          </p:cNvPr>
          <p:cNvSpPr txBox="1"/>
          <p:nvPr/>
        </p:nvSpPr>
        <p:spPr>
          <a:xfrm>
            <a:off x="2559289" y="630213"/>
            <a:ext cx="6459681" cy="6694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Times"/>
                <a:ea typeface="Calibri"/>
                <a:cs typeface="Times"/>
              </a:rPr>
              <a:t>Ifeoluwa Mary Anighoro MD, Mubashir Abbas MD, Ayush Adhikari MD, FNU Arundhati MD, Shubhendu Bajpai MD, Sahil Grover MD, Jiss Joy MD, Sheeza Nawaz MD, Tanya Ratnani MD, Ashraf Ullah MD, Ismaila Yusuf MD, Hina Zubair MD, Victor Kolade MD, John Pamula MD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a:ea typeface="Calibri"/>
                <a:cs typeface="Calibri"/>
              </a:rPr>
              <a:t>  </a:t>
            </a:r>
            <a:endParaRPr kumimoji="0" lang="en-US" sz="1800" b="0"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Calibri"/>
              <a:ea typeface="Calibri"/>
              <a:cs typeface="Calibri"/>
            </a:endParaRPr>
          </a:p>
        </p:txBody>
      </p:sp>
      <p:sp>
        <p:nvSpPr>
          <p:cNvPr id="8" name="TextBox 7">
            <a:extLst>
              <a:ext uri="{FF2B5EF4-FFF2-40B4-BE49-F238E27FC236}">
                <a16:creationId xmlns:a16="http://schemas.microsoft.com/office/drawing/2014/main" id="{20D52F1B-03EF-0902-3E19-B76BD90ED850}"/>
              </a:ext>
            </a:extLst>
          </p:cNvPr>
          <p:cNvSpPr txBox="1"/>
          <p:nvPr/>
        </p:nvSpPr>
        <p:spPr>
          <a:xfrm>
            <a:off x="7953835" y="858906"/>
            <a:ext cx="2142664" cy="200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Calibri"/>
                <a:ea typeface="Calibri"/>
                <a:cs typeface="Calibri"/>
              </a:rPr>
              <a:t>NI X Meeting Three October 9, 2026</a:t>
            </a:r>
          </a:p>
        </p:txBody>
      </p:sp>
    </p:spTree>
    <p:extLst>
      <p:ext uri="{BB962C8B-B14F-4D97-AF65-F5344CB8AC3E}">
        <p14:creationId xmlns:p14="http://schemas.microsoft.com/office/powerpoint/2010/main" val="214471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999" cy="713232"/>
          </a:xfrm>
          <a:prstGeom prst="rect">
            <a:avLst/>
          </a:prstGeom>
          <a:solidFill>
            <a:srgbClr val="6FBE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384048" y="145967"/>
            <a:ext cx="9601200" cy="384721"/>
          </a:xfrm>
          <a:prstGeom prst="rect">
            <a:avLst/>
          </a:prstGeom>
          <a:noFill/>
        </p:spPr>
        <p:txBody>
          <a:bodyPr wrap="square" lIns="0" tIns="0" rIns="0"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FFFFF"/>
                </a:solidFill>
                <a:effectLst/>
                <a:uLnTx/>
                <a:uFillTx/>
                <a:latin typeface="Aptos"/>
                <a:ea typeface="+mn-ea"/>
                <a:cs typeface="+mn-cs"/>
              </a:rPr>
              <a:t>Introduction: Background &amp; Context</a:t>
            </a:r>
          </a:p>
        </p:txBody>
      </p:sp>
      <p:pic>
        <p:nvPicPr>
          <p:cNvPr id="4" name="Picture 3" descr="image3.png"/>
          <p:cNvPicPr>
            <a:picLocks noChangeAspect="1"/>
          </p:cNvPicPr>
          <p:nvPr/>
        </p:nvPicPr>
        <p:blipFill>
          <a:blip r:embed="rId2"/>
          <a:stretch>
            <a:fillRect/>
          </a:stretch>
        </p:blipFill>
        <p:spPr>
          <a:xfrm>
            <a:off x="10195560" y="118872"/>
            <a:ext cx="1417320" cy="360772"/>
          </a:xfrm>
          <a:prstGeom prst="rect">
            <a:avLst/>
          </a:prstGeom>
        </p:spPr>
      </p:pic>
      <p:sp>
        <p:nvSpPr>
          <p:cNvPr id="6" name="Rectangle 5"/>
          <p:cNvSpPr/>
          <p:nvPr/>
        </p:nvSpPr>
        <p:spPr>
          <a:xfrm>
            <a:off x="347472" y="6601968"/>
            <a:ext cx="11475720" cy="27432"/>
          </a:xfrm>
          <a:prstGeom prst="rect">
            <a:avLst/>
          </a:prstGeom>
          <a:solidFill>
            <a:srgbClr val="6FBE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6446520" y="6647688"/>
            <a:ext cx="5349240" cy="164592"/>
          </a:xfrm>
          <a:prstGeom prst="rect">
            <a:avLst/>
          </a:prstGeom>
          <a:noFill/>
        </p:spPr>
        <p:txBody>
          <a:bodyPr wrap="square" lIns="0" tIns="0" rIns="0" bIns="0"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800" b="0" i="0" u="none" strike="noStrike" kern="1200" cap="none" spc="0" normalizeH="0" baseline="0" noProof="0">
                <a:ln>
                  <a:noFill/>
                </a:ln>
                <a:solidFill>
                  <a:srgbClr val="5A5A5A"/>
                </a:solidFill>
                <a:effectLst/>
                <a:uLnTx/>
                <a:uFillTx/>
                <a:latin typeface="Aptos"/>
                <a:ea typeface="+mn-ea"/>
                <a:cs typeface="+mn-cs"/>
              </a:rPr>
              <a:t>Problem-Based Learning Quality Improvement Project</a:t>
            </a:r>
          </a:p>
        </p:txBody>
      </p:sp>
      <p:sp>
        <p:nvSpPr>
          <p:cNvPr id="9" name="Rounded Rectangle 8"/>
          <p:cNvSpPr/>
          <p:nvPr/>
        </p:nvSpPr>
        <p:spPr>
          <a:xfrm>
            <a:off x="615697" y="1088136"/>
            <a:ext cx="2670048" cy="4681728"/>
          </a:xfrm>
          <a:prstGeom prst="roundRect">
            <a:avLst/>
          </a:prstGeom>
          <a:solidFill>
            <a:srgbClr val="F4F8F2"/>
          </a:solidFill>
          <a:ln>
            <a:solidFill>
              <a:srgbClr val="6FBE4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749808" y="1417320"/>
            <a:ext cx="2423160" cy="868680"/>
          </a:xfrm>
          <a:prstGeom prst="rect">
            <a:avLst/>
          </a:prstGeom>
          <a:noFill/>
        </p:spPr>
        <p:txBody>
          <a:bodyPr wrap="square" lIns="18288" tIns="18288" rIns="18288" bIns="18288"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1A3568"/>
                </a:solidFill>
                <a:effectLst/>
                <a:uLnTx/>
                <a:uFillTx/>
                <a:latin typeface="Aptos"/>
                <a:ea typeface="+mn-ea"/>
                <a:cs typeface="+mn-cs"/>
              </a:rPr>
              <a:t>Traditional lecture-based didactics</a:t>
            </a:r>
          </a:p>
        </p:txBody>
      </p:sp>
      <p:sp>
        <p:nvSpPr>
          <p:cNvPr id="11" name="Rounded Rectangle 10"/>
          <p:cNvSpPr/>
          <p:nvPr/>
        </p:nvSpPr>
        <p:spPr>
          <a:xfrm>
            <a:off x="914400" y="2834640"/>
            <a:ext cx="1097280" cy="1051560"/>
          </a:xfrm>
          <a:prstGeom prst="roundRect">
            <a:avLst/>
          </a:prstGeom>
          <a:solidFill>
            <a:srgbClr val="679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960120" y="2990088"/>
            <a:ext cx="1005840" cy="685800"/>
          </a:xfrm>
          <a:prstGeom prst="rect">
            <a:avLst/>
          </a:prstGeom>
          <a:noFill/>
        </p:spPr>
        <p:txBody>
          <a:bodyPr wrap="square" lIns="0" tIns="0" rIns="0"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FFFFF"/>
                </a:solidFill>
                <a:effectLst/>
                <a:uLnTx/>
                <a:uFillTx/>
                <a:latin typeface="Aptos"/>
                <a:ea typeface="+mn-ea"/>
                <a:cs typeface="+mn-cs"/>
              </a:rPr>
              <a:t>Passive</a:t>
            </a:r>
            <a:br>
              <a:rPr kumimoji="0" sz="1800" b="0" i="0" u="none" strike="noStrike" kern="1200" cap="none" spc="0" normalizeH="0" baseline="0" noProof="0">
                <a:ln>
                  <a:noFill/>
                </a:ln>
                <a:solidFill>
                  <a:prstClr val="black"/>
                </a:solidFill>
                <a:effectLst/>
                <a:uLnTx/>
                <a:uFillTx/>
                <a:latin typeface="Calibri"/>
                <a:ea typeface="+mn-ea"/>
                <a:cs typeface="+mn-cs"/>
              </a:rPr>
            </a:br>
            <a:r>
              <a:rPr kumimoji="0" sz="1800" b="0" i="0" u="none" strike="noStrike" kern="1200" cap="none" spc="0" normalizeH="0" baseline="0" noProof="0">
                <a:ln>
                  <a:noFill/>
                </a:ln>
                <a:solidFill>
                  <a:prstClr val="black"/>
                </a:solidFill>
                <a:effectLst/>
                <a:uLnTx/>
                <a:uFillTx/>
                <a:latin typeface="Calibri"/>
                <a:ea typeface="+mn-ea"/>
                <a:cs typeface="+mn-cs"/>
              </a:rPr>
              <a:t>Learning</a:t>
            </a:r>
          </a:p>
        </p:txBody>
      </p:sp>
      <p:sp>
        <p:nvSpPr>
          <p:cNvPr id="13" name="Rounded Rectangle 12"/>
          <p:cNvSpPr/>
          <p:nvPr/>
        </p:nvSpPr>
        <p:spPr>
          <a:xfrm>
            <a:off x="2057400" y="2834640"/>
            <a:ext cx="1097280" cy="1051560"/>
          </a:xfrm>
          <a:prstGeom prst="roundRect">
            <a:avLst/>
          </a:prstGeom>
          <a:solidFill>
            <a:srgbClr val="6FBE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2103120" y="2990088"/>
            <a:ext cx="1005840" cy="685800"/>
          </a:xfrm>
          <a:prstGeom prst="rect">
            <a:avLst/>
          </a:prstGeom>
          <a:noFill/>
        </p:spPr>
        <p:txBody>
          <a:bodyPr wrap="square" lIns="0" tIns="0" rIns="0"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FFFFF"/>
                </a:solidFill>
                <a:effectLst/>
                <a:uLnTx/>
                <a:uFillTx/>
                <a:latin typeface="Aptos"/>
                <a:ea typeface="+mn-ea"/>
                <a:cs typeface="+mn-cs"/>
              </a:rPr>
              <a:t>Problem-Based</a:t>
            </a:r>
            <a:br>
              <a:rPr kumimoji="0" sz="1800" b="0" i="0" u="none" strike="noStrike" kern="1200" cap="none" spc="0" normalizeH="0" baseline="0" noProof="0">
                <a:ln>
                  <a:noFill/>
                </a:ln>
                <a:solidFill>
                  <a:prstClr val="black"/>
                </a:solidFill>
                <a:effectLst/>
                <a:uLnTx/>
                <a:uFillTx/>
                <a:latin typeface="Calibri"/>
                <a:ea typeface="+mn-ea"/>
                <a:cs typeface="+mn-cs"/>
              </a:rPr>
            </a:br>
            <a:r>
              <a:rPr kumimoji="0" sz="1800" b="0" i="0" u="none" strike="noStrike" kern="1200" cap="none" spc="0" normalizeH="0" baseline="0" noProof="0">
                <a:ln>
                  <a:noFill/>
                </a:ln>
                <a:solidFill>
                  <a:prstClr val="black"/>
                </a:solidFill>
                <a:effectLst/>
                <a:uLnTx/>
                <a:uFillTx/>
                <a:latin typeface="Calibri"/>
                <a:ea typeface="+mn-ea"/>
                <a:cs typeface="+mn-cs"/>
              </a:rPr>
              <a:t>Learning</a:t>
            </a:r>
          </a:p>
        </p:txBody>
      </p:sp>
      <p:sp>
        <p:nvSpPr>
          <p:cNvPr id="15" name="Chevron 14"/>
          <p:cNvSpPr/>
          <p:nvPr/>
        </p:nvSpPr>
        <p:spPr>
          <a:xfrm>
            <a:off x="1755648" y="3090672"/>
            <a:ext cx="384048" cy="502920"/>
          </a:xfrm>
          <a:prstGeom prst="chevron">
            <a:avLst/>
          </a:prstGeom>
          <a:solidFill>
            <a:srgbClr val="ED8B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804672" y="4251960"/>
            <a:ext cx="2560320" cy="960120"/>
          </a:xfrm>
          <a:prstGeom prst="rect">
            <a:avLst/>
          </a:prstGeom>
          <a:noFill/>
        </p:spPr>
        <p:txBody>
          <a:bodyPr wrap="square" lIns="9144" tIns="9144" rIns="9144" bIns="9144"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0" i="0" u="none" strike="noStrike" kern="1200" cap="none" spc="0" normalizeH="0" baseline="0" noProof="0">
                <a:ln>
                  <a:noFill/>
                </a:ln>
                <a:solidFill>
                  <a:srgbClr val="5A5A5A"/>
                </a:solidFill>
                <a:effectLst/>
                <a:uLnTx/>
                <a:uFillTx/>
                <a:latin typeface="Aptos"/>
                <a:ea typeface="+mn-ea"/>
                <a:cs typeface="+mn-cs"/>
              </a:rPr>
              <a:t>Lower engagement</a:t>
            </a:r>
            <a:br>
              <a:rPr kumimoji="0" sz="1800" b="0" i="0" u="none" strike="noStrike" kern="1200" cap="none" spc="0" normalizeH="0" baseline="0" noProof="0">
                <a:ln>
                  <a:noFill/>
                </a:ln>
                <a:solidFill>
                  <a:prstClr val="black"/>
                </a:solidFill>
                <a:effectLst/>
                <a:uLnTx/>
                <a:uFillTx/>
                <a:latin typeface="Calibri"/>
                <a:ea typeface="+mn-ea"/>
                <a:cs typeface="+mn-cs"/>
              </a:rPr>
            </a:br>
            <a:r>
              <a:rPr kumimoji="0" sz="1800" b="0" i="0" u="none" strike="noStrike" kern="1200" cap="none" spc="0" normalizeH="0" baseline="0" noProof="0">
                <a:ln>
                  <a:noFill/>
                </a:ln>
                <a:solidFill>
                  <a:prstClr val="black"/>
                </a:solidFill>
                <a:effectLst/>
                <a:uLnTx/>
                <a:uFillTx/>
                <a:latin typeface="Calibri"/>
                <a:ea typeface="+mn-ea"/>
                <a:cs typeface="+mn-cs"/>
              </a:rPr>
              <a:t>and limited clinical</a:t>
            </a:r>
            <a:br>
              <a:rPr kumimoji="0" sz="1800" b="0" i="0" u="none" strike="noStrike" kern="1200" cap="none" spc="0" normalizeH="0" baseline="0" noProof="0">
                <a:ln>
                  <a:noFill/>
                </a:ln>
                <a:solidFill>
                  <a:prstClr val="black"/>
                </a:solidFill>
                <a:effectLst/>
                <a:uLnTx/>
                <a:uFillTx/>
                <a:latin typeface="Calibri"/>
                <a:ea typeface="+mn-ea"/>
                <a:cs typeface="+mn-cs"/>
              </a:rPr>
            </a:br>
            <a:r>
              <a:rPr kumimoji="0" sz="1800" b="0" i="0" u="none" strike="noStrike" kern="1200" cap="none" spc="0" normalizeH="0" baseline="0" noProof="0">
                <a:ln>
                  <a:noFill/>
                </a:ln>
                <a:solidFill>
                  <a:prstClr val="black"/>
                </a:solidFill>
                <a:effectLst/>
                <a:uLnTx/>
                <a:uFillTx/>
                <a:latin typeface="Calibri"/>
                <a:ea typeface="+mn-ea"/>
                <a:cs typeface="+mn-cs"/>
              </a:rPr>
              <a:t>reasoning development</a:t>
            </a:r>
          </a:p>
        </p:txBody>
      </p:sp>
      <p:sp>
        <p:nvSpPr>
          <p:cNvPr id="17" name="TextBox 16"/>
          <p:cNvSpPr txBox="1"/>
          <p:nvPr/>
        </p:nvSpPr>
        <p:spPr>
          <a:xfrm>
            <a:off x="3822191" y="1078992"/>
            <a:ext cx="7754112" cy="3951851"/>
          </a:xfrm>
          <a:prstGeom prst="rect">
            <a:avLst/>
          </a:prstGeom>
          <a:noFill/>
        </p:spPr>
        <p:txBody>
          <a:bodyPr wrap="square" lIns="109728" tIns="36576" rIns="45720" bIns="36576" anchor="t">
            <a:spAutoFit/>
          </a:bodyPr>
          <a:lstStyle/>
          <a:p>
            <a:pPr marL="0" marR="0" lvl="0" indent="0" algn="just" defTabSz="457200" rtl="0" eaLnBrk="1" fontAlgn="auto" latinLnBrk="0" hangingPunct="1">
              <a:lnSpc>
                <a:spcPct val="100000"/>
              </a:lnSpc>
              <a:spcBef>
                <a:spcPts val="0"/>
              </a:spcBef>
              <a:spcAft>
                <a:spcPts val="0"/>
              </a:spcAft>
              <a:buClrTx/>
              <a:buSzTx/>
              <a:buFontTx/>
              <a:buChar char="•"/>
              <a:tabLst/>
              <a:defRPr sz="2100">
                <a:solidFill>
                  <a:srgbClr val="141414"/>
                </a:solidFill>
                <a:latin typeface="Aptos"/>
              </a:defRPr>
            </a:pPr>
            <a:r>
              <a:rPr kumimoji="0" sz="2100" b="0" i="0" u="none" strike="noStrike" kern="1200" cap="none" spc="0" normalizeH="0" baseline="0" noProof="0">
                <a:ln>
                  <a:noFill/>
                </a:ln>
                <a:solidFill>
                  <a:srgbClr val="141414"/>
                </a:solidFill>
                <a:effectLst/>
                <a:uLnTx/>
                <a:uFillTx/>
                <a:latin typeface="Aptos"/>
                <a:ea typeface="+mn-ea"/>
                <a:cs typeface="+mn-cs"/>
              </a:rPr>
              <a:t>Traditional lecture-based didactics and teaching rounds rely heavily on passive learning and are associated with lower engagement and limited clinical reasoning development.</a:t>
            </a:r>
            <a:endParaRPr kumimoji="0" lang="en-US" sz="2100" b="0" i="0" u="none" strike="noStrike" kern="1200" cap="none" spc="0" normalizeH="0" baseline="0" noProof="0">
              <a:ln>
                <a:noFill/>
              </a:ln>
              <a:solidFill>
                <a:srgbClr val="141414"/>
              </a:solidFill>
              <a:effectLst/>
              <a:uLnTx/>
              <a:uFillTx/>
              <a:latin typeface="Aptos"/>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Char char="•"/>
              <a:tabLst/>
              <a:defRPr sz="2100">
                <a:solidFill>
                  <a:srgbClr val="141414"/>
                </a:solidFill>
                <a:latin typeface="Aptos"/>
              </a:defRPr>
            </a:pPr>
            <a:endParaRPr kumimoji="0" lang="en-US" sz="2100" b="0" i="0" u="none" strike="noStrike" kern="1200" cap="none" spc="0" normalizeH="0" baseline="0" noProof="0">
              <a:ln>
                <a:noFill/>
              </a:ln>
              <a:solidFill>
                <a:srgbClr val="141414"/>
              </a:solidFill>
              <a:effectLst/>
              <a:uLnTx/>
              <a:uFillTx/>
              <a:latin typeface="Aptos"/>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Char char="•"/>
              <a:tabLst/>
              <a:defRPr sz="2100">
                <a:solidFill>
                  <a:srgbClr val="141414"/>
                </a:solidFill>
                <a:latin typeface="Aptos"/>
              </a:defRPr>
            </a:pPr>
            <a:r>
              <a:rPr kumimoji="0" sz="2100" b="0" i="0" u="none" strike="noStrike" kern="1200" cap="none" spc="0" normalizeH="0" baseline="0" noProof="0">
                <a:ln>
                  <a:noFill/>
                </a:ln>
                <a:solidFill>
                  <a:srgbClr val="141414"/>
                </a:solidFill>
                <a:effectLst/>
                <a:uLnTx/>
                <a:uFillTx/>
                <a:latin typeface="Aptos"/>
                <a:ea typeface="+mn-ea"/>
                <a:cs typeface="+mn-cs"/>
              </a:rPr>
              <a:t>These limitations are further amplified in rural community-based academic residency programs due to constrained faculty resources and competing clinical demands.</a:t>
            </a:r>
          </a:p>
          <a:p>
            <a:pPr marL="0" marR="0" lvl="0" indent="0" algn="just" defTabSz="457200" rtl="0" eaLnBrk="1" fontAlgn="auto" latinLnBrk="0" hangingPunct="1">
              <a:lnSpc>
                <a:spcPct val="100000"/>
              </a:lnSpc>
              <a:spcBef>
                <a:spcPts val="0"/>
              </a:spcBef>
              <a:spcAft>
                <a:spcPts val="0"/>
              </a:spcAft>
              <a:buClrTx/>
              <a:buSzTx/>
              <a:buFontTx/>
              <a:buChar char="•"/>
              <a:tabLst/>
              <a:defRPr sz="2100">
                <a:solidFill>
                  <a:srgbClr val="141414"/>
                </a:solidFill>
                <a:latin typeface="Aptos"/>
              </a:defRPr>
            </a:pPr>
            <a:endParaRPr kumimoji="0" lang="en-US" sz="2100" b="0" i="0" u="none" strike="noStrike" kern="1200" cap="none" spc="0" normalizeH="0" baseline="0" noProof="0">
              <a:ln>
                <a:noFill/>
              </a:ln>
              <a:solidFill>
                <a:srgbClr val="141414"/>
              </a:solidFill>
              <a:effectLst/>
              <a:uLnTx/>
              <a:uFillTx/>
              <a:latin typeface="Aptos"/>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Char char="•"/>
              <a:tabLst/>
              <a:defRPr sz="2100">
                <a:solidFill>
                  <a:srgbClr val="141414"/>
                </a:solidFill>
                <a:latin typeface="Aptos"/>
              </a:defRPr>
            </a:pPr>
            <a:r>
              <a:rPr kumimoji="0" sz="2100" b="0" i="0" u="none" strike="noStrike" kern="1200" cap="none" spc="0" normalizeH="0" baseline="0" noProof="0">
                <a:ln>
                  <a:noFill/>
                </a:ln>
                <a:solidFill>
                  <a:srgbClr val="141414"/>
                </a:solidFill>
                <a:effectLst/>
                <a:uLnTx/>
                <a:uFillTx/>
                <a:latin typeface="Aptos"/>
                <a:ea typeface="+mn-ea"/>
                <a:cs typeface="+mn-cs"/>
              </a:rPr>
              <a:t>Problem-Based Learning (PBL) is an evidence-based, learner-centered approach that promotes active engagement and clinical reasoning but remains under-utilized in residency education curriculum.</a:t>
            </a:r>
          </a:p>
        </p:txBody>
      </p:sp>
      <p:sp>
        <p:nvSpPr>
          <p:cNvPr id="18" name="TextBox 6">
            <a:extLst>
              <a:ext uri="{FF2B5EF4-FFF2-40B4-BE49-F238E27FC236}">
                <a16:creationId xmlns:a16="http://schemas.microsoft.com/office/drawing/2014/main" id="{08B3E57B-7C66-BB66-C151-B50D6706B35F}"/>
              </a:ext>
            </a:extLst>
          </p:cNvPr>
          <p:cNvSpPr txBox="1"/>
          <p:nvPr/>
        </p:nvSpPr>
        <p:spPr>
          <a:xfrm>
            <a:off x="384120" y="6647760"/>
            <a:ext cx="5669280" cy="164520"/>
          </a:xfrm>
          <a:prstGeom prst="rect">
            <a:avLst/>
          </a:prstGeom>
          <a:noFill/>
          <a:ln w="0">
            <a:noFill/>
          </a:ln>
        </p:spPr>
        <p:txBody>
          <a:bodyPr lIns="0" tIns="0" rIns="0" bIns="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1" normalizeH="0" baseline="0" noProof="0">
                <a:ln>
                  <a:noFill/>
                </a:ln>
                <a:solidFill>
                  <a:srgbClr val="000000"/>
                </a:solidFill>
                <a:effectLst/>
                <a:uLnTx/>
                <a:uFillTx/>
                <a:latin typeface="Calibri"/>
                <a:ea typeface="+mn-ea"/>
                <a:cs typeface="+mn-cs"/>
              </a:rPr>
              <a:t>NI X Meeting Three: </a:t>
            </a:r>
            <a:r>
              <a:rPr kumimoji="0" lang="en-US" sz="800" b="0" i="0" u="none" strike="noStrike" kern="1200" cap="none" spc="0" normalizeH="0" baseline="0" noProof="0">
                <a:ln>
                  <a:noFill/>
                </a:ln>
                <a:solidFill>
                  <a:prstClr val="black"/>
                </a:solidFill>
                <a:effectLst/>
                <a:uLnTx/>
                <a:uFillTx/>
                <a:latin typeface="Calibri"/>
                <a:ea typeface="+mn-ea"/>
                <a:cs typeface="+mn-cs"/>
              </a:rPr>
              <a:t>October 9</a:t>
            </a:r>
            <a:r>
              <a:rPr kumimoji="0" lang="en-US" sz="800" b="0" i="0" u="none" strike="noStrike" kern="1200" cap="none" spc="-1" normalizeH="0" baseline="0" noProof="0">
                <a:ln>
                  <a:noFill/>
                </a:ln>
                <a:solidFill>
                  <a:srgbClr val="000000"/>
                </a:solidFill>
                <a:effectLst/>
                <a:uLnTx/>
                <a:uFillTx/>
                <a:latin typeface="Calibri"/>
                <a:ea typeface="+mn-ea"/>
                <a:cs typeface="+mn-cs"/>
              </a:rPr>
              <a:t>, 2026</a:t>
            </a:r>
            <a:endParaRPr kumimoji="0" lang="en-US" sz="800" b="0" i="0" u="none" strike="noStrike" kern="1200" cap="none" spc="-1" normalizeH="0" baseline="0" noProof="0">
              <a:ln>
                <a:noFill/>
              </a:ln>
              <a:solidFill>
                <a:srgbClr val="000000"/>
              </a:solidFill>
              <a:effectLst/>
              <a:uLnTx/>
              <a:uFillTx/>
              <a:latin typeface="Times New Roman"/>
              <a:ea typeface="+mn-ea"/>
              <a:cs typeface="+mn-cs"/>
            </a:endParaRPr>
          </a:p>
        </p:txBody>
      </p:sp>
      <p:pic>
        <p:nvPicPr>
          <p:cNvPr id="7" name="Picture 6">
            <a:extLst>
              <a:ext uri="{FF2B5EF4-FFF2-40B4-BE49-F238E27FC236}">
                <a16:creationId xmlns:a16="http://schemas.microsoft.com/office/drawing/2014/main" id="{7A55DCF2-F94B-CAB1-294A-6B94FD86A187}"/>
              </a:ext>
            </a:extLst>
          </p:cNvPr>
          <p:cNvPicPr>
            <a:picLocks noChangeAspect="1"/>
          </p:cNvPicPr>
          <p:nvPr/>
        </p:nvPicPr>
        <p:blipFill>
          <a:blip r:embed="rId3"/>
          <a:stretch>
            <a:fillRect/>
          </a:stretch>
        </p:blipFill>
        <p:spPr>
          <a:xfrm>
            <a:off x="11031248" y="6220690"/>
            <a:ext cx="755939" cy="242455"/>
          </a:xfrm>
          <a:prstGeom prst="rect">
            <a:avLst/>
          </a:prstGeom>
        </p:spPr>
      </p:pic>
    </p:spTree>
    <p:extLst>
      <p:ext uri="{BB962C8B-B14F-4D97-AF65-F5344CB8AC3E}">
        <p14:creationId xmlns:p14="http://schemas.microsoft.com/office/powerpoint/2010/main" val="39388687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999" cy="713232"/>
          </a:xfrm>
          <a:prstGeom prst="rect">
            <a:avLst/>
          </a:prstGeom>
          <a:solidFill>
            <a:srgbClr val="6FBE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384048" y="145967"/>
            <a:ext cx="9601200" cy="384721"/>
          </a:xfrm>
          <a:prstGeom prst="rect">
            <a:avLst/>
          </a:prstGeom>
          <a:noFill/>
        </p:spPr>
        <p:txBody>
          <a:bodyPr wrap="square" lIns="0" tIns="0" rIns="0"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FFFFF"/>
                </a:solidFill>
                <a:effectLst/>
                <a:uLnTx/>
                <a:uFillTx/>
                <a:latin typeface="Aptos"/>
                <a:ea typeface="+mn-ea"/>
                <a:cs typeface="+mn-cs"/>
              </a:rPr>
              <a:t>Aim/Objectives/Alignment</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4" name="Picture 3" descr="image3.png"/>
          <p:cNvPicPr>
            <a:picLocks noChangeAspect="1"/>
          </p:cNvPicPr>
          <p:nvPr/>
        </p:nvPicPr>
        <p:blipFill>
          <a:blip r:embed="rId2"/>
          <a:stretch>
            <a:fillRect/>
          </a:stretch>
        </p:blipFill>
        <p:spPr>
          <a:xfrm>
            <a:off x="10195560" y="118872"/>
            <a:ext cx="1417320" cy="360772"/>
          </a:xfrm>
          <a:prstGeom prst="rect">
            <a:avLst/>
          </a:prstGeom>
        </p:spPr>
      </p:pic>
      <p:sp>
        <p:nvSpPr>
          <p:cNvPr id="6" name="Rectangle 5"/>
          <p:cNvSpPr/>
          <p:nvPr/>
        </p:nvSpPr>
        <p:spPr>
          <a:xfrm>
            <a:off x="347472" y="6601968"/>
            <a:ext cx="11475720" cy="27432"/>
          </a:xfrm>
          <a:prstGeom prst="rect">
            <a:avLst/>
          </a:prstGeom>
          <a:solidFill>
            <a:srgbClr val="6FBE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6446520" y="6647688"/>
            <a:ext cx="5349240" cy="164592"/>
          </a:xfrm>
          <a:prstGeom prst="rect">
            <a:avLst/>
          </a:prstGeom>
          <a:noFill/>
        </p:spPr>
        <p:txBody>
          <a:bodyPr wrap="square" lIns="0" tIns="0" rIns="0" bIns="0"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800" b="0" i="0" u="none" strike="noStrike" kern="1200" cap="none" spc="0" normalizeH="0" baseline="0" noProof="0">
                <a:ln>
                  <a:noFill/>
                </a:ln>
                <a:solidFill>
                  <a:srgbClr val="5A5A5A"/>
                </a:solidFill>
                <a:effectLst/>
                <a:uLnTx/>
                <a:uFillTx/>
                <a:latin typeface="Aptos"/>
                <a:ea typeface="+mn-ea"/>
                <a:cs typeface="+mn-cs"/>
              </a:rPr>
              <a:t>Problem-Based Learning Quality Improvement Project</a:t>
            </a:r>
          </a:p>
        </p:txBody>
      </p:sp>
      <p:pic>
        <p:nvPicPr>
          <p:cNvPr id="9" name="Picture 8" descr="image5.png"/>
          <p:cNvPicPr>
            <a:picLocks noChangeAspect="1"/>
          </p:cNvPicPr>
          <p:nvPr/>
        </p:nvPicPr>
        <p:blipFill>
          <a:blip r:embed="rId3"/>
          <a:stretch>
            <a:fillRect/>
          </a:stretch>
        </p:blipFill>
        <p:spPr>
          <a:xfrm>
            <a:off x="457200" y="960120"/>
            <a:ext cx="4800600" cy="3595254"/>
          </a:xfrm>
          <a:prstGeom prst="rect">
            <a:avLst/>
          </a:prstGeom>
        </p:spPr>
      </p:pic>
      <p:sp>
        <p:nvSpPr>
          <p:cNvPr id="10" name="TextBox 9"/>
          <p:cNvSpPr txBox="1"/>
          <p:nvPr/>
        </p:nvSpPr>
        <p:spPr>
          <a:xfrm>
            <a:off x="5532120" y="960120"/>
            <a:ext cx="6080760" cy="50292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1A3568"/>
                </a:solidFill>
                <a:effectLst/>
                <a:uLnTx/>
                <a:uFillTx/>
                <a:latin typeface="Aptos"/>
                <a:ea typeface="+mn-ea"/>
                <a:cs typeface="+mn-cs"/>
              </a:rPr>
              <a:t>Project Alignment with Organization</a:t>
            </a:r>
          </a:p>
        </p:txBody>
      </p:sp>
      <p:sp>
        <p:nvSpPr>
          <p:cNvPr id="11" name="TextBox 10"/>
          <p:cNvSpPr txBox="1"/>
          <p:nvPr/>
        </p:nvSpPr>
        <p:spPr>
          <a:xfrm>
            <a:off x="5532120" y="1572768"/>
            <a:ext cx="5989320" cy="3951851"/>
          </a:xfrm>
          <a:prstGeom prst="rect">
            <a:avLst/>
          </a:prstGeom>
          <a:noFill/>
        </p:spPr>
        <p:txBody>
          <a:bodyPr wrap="square" lIns="109728" tIns="36576" rIns="45720" bIns="36576" anchor="t">
            <a:spAutoFit/>
          </a:bodyPr>
          <a:lstStyle/>
          <a:p>
            <a:pPr marL="0" marR="0" lvl="0" indent="0" algn="just" defTabSz="457200" rtl="0" eaLnBrk="1" fontAlgn="auto" latinLnBrk="0" hangingPunct="1">
              <a:lnSpc>
                <a:spcPct val="100000"/>
              </a:lnSpc>
              <a:spcBef>
                <a:spcPts val="0"/>
              </a:spcBef>
              <a:spcAft>
                <a:spcPts val="0"/>
              </a:spcAft>
              <a:buClrTx/>
              <a:buSzTx/>
              <a:buFontTx/>
              <a:buChar char="•"/>
              <a:tabLst/>
              <a:defRPr sz="1800">
                <a:solidFill>
                  <a:srgbClr val="141414"/>
                </a:solidFill>
                <a:latin typeface="Aptos"/>
              </a:defRPr>
            </a:pPr>
            <a:r>
              <a:rPr kumimoji="0" sz="1800" b="0" i="0" u="none" strike="noStrike" kern="1200" cap="none" spc="0" normalizeH="0" baseline="0" noProof="0">
                <a:ln>
                  <a:noFill/>
                </a:ln>
                <a:solidFill>
                  <a:srgbClr val="141414"/>
                </a:solidFill>
                <a:effectLst/>
                <a:uLnTx/>
                <a:uFillTx/>
                <a:latin typeface="Aptos"/>
                <a:ea typeface="+mn-ea"/>
                <a:cs typeface="+mn-cs"/>
              </a:rPr>
              <a:t>Advances the Organization’s commitment to high-quality patient care by strengthening resident clinical reasoning and decision-making, directly supporting patient safety and evidence-based practice.</a:t>
            </a:r>
            <a:endParaRPr kumimoji="0" lang="en-US" sz="1800" b="0" i="0" u="none" strike="noStrike" kern="1200" cap="none" spc="0" normalizeH="0" baseline="0" noProof="0">
              <a:ln>
                <a:noFill/>
              </a:ln>
              <a:solidFill>
                <a:srgbClr val="141414"/>
              </a:solidFill>
              <a:effectLst/>
              <a:uLnTx/>
              <a:uFillTx/>
              <a:latin typeface="Aptos"/>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Char char="•"/>
              <a:tabLst/>
              <a:defRPr sz="1800">
                <a:solidFill>
                  <a:srgbClr val="141414"/>
                </a:solidFill>
                <a:latin typeface="Aptos"/>
              </a:defRPr>
            </a:pPr>
            <a:endParaRPr kumimoji="0" lang="en-US" sz="1800" b="0" i="0" u="none" strike="noStrike" kern="1200" cap="none" spc="0" normalizeH="0" baseline="0" noProof="0">
              <a:ln>
                <a:noFill/>
              </a:ln>
              <a:solidFill>
                <a:srgbClr val="141414"/>
              </a:solidFill>
              <a:effectLst/>
              <a:uLnTx/>
              <a:uFillTx/>
              <a:latin typeface="Aptos"/>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Char char="•"/>
              <a:tabLst/>
              <a:defRPr sz="1800">
                <a:solidFill>
                  <a:srgbClr val="141414"/>
                </a:solidFill>
                <a:latin typeface="Aptos"/>
              </a:defRPr>
            </a:pPr>
            <a:r>
              <a:rPr kumimoji="0" sz="1800" b="0" i="0" u="none" strike="noStrike" kern="1200" cap="none" spc="0" normalizeH="0" baseline="0" noProof="0">
                <a:ln>
                  <a:noFill/>
                </a:ln>
                <a:solidFill>
                  <a:srgbClr val="141414"/>
                </a:solidFill>
                <a:effectLst/>
                <a:uLnTx/>
                <a:uFillTx/>
                <a:latin typeface="Aptos"/>
                <a:ea typeface="+mn-ea"/>
                <a:cs typeface="+mn-cs"/>
              </a:rPr>
              <a:t>Elevates the Organization’s Academic Standards by implementing a structured, evidence-based educational model that enhances the quality and consistency of inpatient teaching.</a:t>
            </a:r>
          </a:p>
          <a:p>
            <a:pPr marL="0" marR="0" lvl="0" indent="0" algn="just" defTabSz="457200" rtl="0" eaLnBrk="1" fontAlgn="auto" latinLnBrk="0" hangingPunct="1">
              <a:lnSpc>
                <a:spcPct val="100000"/>
              </a:lnSpc>
              <a:spcBef>
                <a:spcPts val="0"/>
              </a:spcBef>
              <a:spcAft>
                <a:spcPts val="0"/>
              </a:spcAft>
              <a:buClrTx/>
              <a:buSzTx/>
              <a:buFontTx/>
              <a:buChar char="•"/>
              <a:tabLst/>
              <a:defRPr sz="1800">
                <a:solidFill>
                  <a:srgbClr val="141414"/>
                </a:solidFill>
                <a:latin typeface="Aptos"/>
              </a:defRPr>
            </a:pPr>
            <a:endParaRPr kumimoji="0" lang="en-US" sz="1800" b="0" i="0" u="none" strike="noStrike" kern="1200" cap="none" spc="0" normalizeH="0" baseline="0" noProof="0">
              <a:ln>
                <a:noFill/>
              </a:ln>
              <a:solidFill>
                <a:srgbClr val="141414"/>
              </a:solidFill>
              <a:effectLst/>
              <a:uLnTx/>
              <a:uFillTx/>
              <a:latin typeface="Aptos"/>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Char char="•"/>
              <a:tabLst/>
              <a:defRPr sz="1800">
                <a:solidFill>
                  <a:srgbClr val="141414"/>
                </a:solidFill>
                <a:latin typeface="Aptos"/>
              </a:defRPr>
            </a:pPr>
            <a:r>
              <a:rPr kumimoji="0" sz="1800" b="0" i="0" u="none" strike="noStrike" kern="1200" cap="none" spc="0" normalizeH="0" baseline="0" noProof="0">
                <a:ln>
                  <a:noFill/>
                </a:ln>
                <a:solidFill>
                  <a:srgbClr val="141414"/>
                </a:solidFill>
                <a:effectLst/>
                <a:uLnTx/>
                <a:uFillTx/>
                <a:latin typeface="Aptos"/>
                <a:ea typeface="+mn-ea"/>
                <a:cs typeface="+mn-cs"/>
              </a:rPr>
              <a:t>Demonstrates the Residency Program’s value as a driver of quality improvement, using innovative, structured educational interventions aligned with the hospital’s academic mission.</a:t>
            </a:r>
          </a:p>
        </p:txBody>
      </p:sp>
      <p:sp>
        <p:nvSpPr>
          <p:cNvPr id="12" name="TextBox 6">
            <a:extLst>
              <a:ext uri="{FF2B5EF4-FFF2-40B4-BE49-F238E27FC236}">
                <a16:creationId xmlns:a16="http://schemas.microsoft.com/office/drawing/2014/main" id="{7DDB223C-BA55-D6D0-50DB-8079B8052636}"/>
              </a:ext>
            </a:extLst>
          </p:cNvPr>
          <p:cNvSpPr txBox="1"/>
          <p:nvPr/>
        </p:nvSpPr>
        <p:spPr>
          <a:xfrm>
            <a:off x="384120" y="6647760"/>
            <a:ext cx="5669280" cy="164520"/>
          </a:xfrm>
          <a:prstGeom prst="rect">
            <a:avLst/>
          </a:prstGeom>
          <a:noFill/>
          <a:ln w="0">
            <a:noFill/>
          </a:ln>
        </p:spPr>
        <p:txBody>
          <a:bodyPr lIns="0" tIns="0" rIns="0" bIns="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1" normalizeH="0" baseline="0" noProof="0">
                <a:ln>
                  <a:noFill/>
                </a:ln>
                <a:solidFill>
                  <a:srgbClr val="000000"/>
                </a:solidFill>
                <a:effectLst/>
                <a:uLnTx/>
                <a:uFillTx/>
                <a:latin typeface="Calibri"/>
                <a:ea typeface="+mn-ea"/>
                <a:cs typeface="+mn-cs"/>
              </a:rPr>
              <a:t>NI X Meeting Three: </a:t>
            </a:r>
            <a:r>
              <a:rPr kumimoji="0" lang="en-US" sz="800" b="0" i="0" u="none" strike="noStrike" kern="1200" cap="none" spc="-1" normalizeH="0" baseline="0" noProof="0">
                <a:ln>
                  <a:noFill/>
                </a:ln>
                <a:solidFill>
                  <a:prstClr val="black"/>
                </a:solidFill>
                <a:effectLst/>
                <a:uLnTx/>
                <a:uFillTx/>
                <a:latin typeface="Calibri"/>
                <a:ea typeface="+mn-ea"/>
                <a:cs typeface="+mn-cs"/>
              </a:rPr>
              <a:t>October 9</a:t>
            </a:r>
            <a:r>
              <a:rPr kumimoji="0" lang="en-US" sz="800" b="0" i="0" u="none" strike="noStrike" kern="1200" cap="none" spc="-1" normalizeH="0" baseline="0" noProof="0">
                <a:ln>
                  <a:noFill/>
                </a:ln>
                <a:solidFill>
                  <a:srgbClr val="000000"/>
                </a:solidFill>
                <a:effectLst/>
                <a:uLnTx/>
                <a:uFillTx/>
                <a:latin typeface="Calibri"/>
                <a:ea typeface="+mn-ea"/>
                <a:cs typeface="+mn-cs"/>
              </a:rPr>
              <a:t>,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1" normalizeH="0" baseline="0" noProof="0">
              <a:ln>
                <a:noFill/>
              </a:ln>
              <a:solidFill>
                <a:srgbClr val="000000"/>
              </a:solidFill>
              <a:effectLst/>
              <a:uLnTx/>
              <a:uFillTx/>
              <a:latin typeface="Calibri"/>
              <a:ea typeface="Calibri"/>
              <a:cs typeface="Calibri"/>
            </a:endParaRPr>
          </a:p>
        </p:txBody>
      </p:sp>
      <p:pic>
        <p:nvPicPr>
          <p:cNvPr id="7" name="Picture 6" descr="A close-up of a logo&#10;&#10;AI-generated content may be incorrect.">
            <a:extLst>
              <a:ext uri="{FF2B5EF4-FFF2-40B4-BE49-F238E27FC236}">
                <a16:creationId xmlns:a16="http://schemas.microsoft.com/office/drawing/2014/main" id="{2AFAE242-3B6A-8276-4B17-26C414658360}"/>
              </a:ext>
            </a:extLst>
          </p:cNvPr>
          <p:cNvPicPr>
            <a:picLocks noChangeAspect="1"/>
          </p:cNvPicPr>
          <p:nvPr/>
        </p:nvPicPr>
        <p:blipFill>
          <a:blip r:embed="rId4"/>
          <a:stretch>
            <a:fillRect/>
          </a:stretch>
        </p:blipFill>
        <p:spPr>
          <a:xfrm>
            <a:off x="11031248" y="6220690"/>
            <a:ext cx="755939" cy="242455"/>
          </a:xfrm>
          <a:prstGeom prst="rect">
            <a:avLst/>
          </a:prstGeom>
        </p:spPr>
      </p:pic>
    </p:spTree>
    <p:extLst>
      <p:ext uri="{BB962C8B-B14F-4D97-AF65-F5344CB8AC3E}">
        <p14:creationId xmlns:p14="http://schemas.microsoft.com/office/powerpoint/2010/main" val="38299252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999" cy="713232"/>
          </a:xfrm>
          <a:prstGeom prst="rect">
            <a:avLst/>
          </a:prstGeom>
          <a:solidFill>
            <a:srgbClr val="6FBE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384048" y="145967"/>
            <a:ext cx="9601200" cy="384721"/>
          </a:xfrm>
          <a:prstGeom prst="rect">
            <a:avLst/>
          </a:prstGeom>
          <a:noFill/>
        </p:spPr>
        <p:txBody>
          <a:bodyPr wrap="square" lIns="0" tIns="0" rIns="0"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FFFFF"/>
                </a:solidFill>
                <a:effectLst/>
                <a:uLnTx/>
                <a:uFillTx/>
                <a:latin typeface="Aptos"/>
                <a:ea typeface="+mn-ea"/>
                <a:cs typeface="+mn-cs"/>
              </a:rPr>
              <a:t>Measures</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4" name="Picture 3" descr="image3.png"/>
          <p:cNvPicPr>
            <a:picLocks noChangeAspect="1"/>
          </p:cNvPicPr>
          <p:nvPr/>
        </p:nvPicPr>
        <p:blipFill>
          <a:blip r:embed="rId2"/>
          <a:stretch>
            <a:fillRect/>
          </a:stretch>
        </p:blipFill>
        <p:spPr>
          <a:xfrm>
            <a:off x="10195560" y="118872"/>
            <a:ext cx="1417320" cy="360772"/>
          </a:xfrm>
          <a:prstGeom prst="rect">
            <a:avLst/>
          </a:prstGeom>
        </p:spPr>
      </p:pic>
      <p:sp>
        <p:nvSpPr>
          <p:cNvPr id="6" name="Rectangle 5"/>
          <p:cNvSpPr/>
          <p:nvPr/>
        </p:nvSpPr>
        <p:spPr>
          <a:xfrm>
            <a:off x="347472" y="6601968"/>
            <a:ext cx="11475720" cy="27432"/>
          </a:xfrm>
          <a:prstGeom prst="rect">
            <a:avLst/>
          </a:prstGeom>
          <a:solidFill>
            <a:srgbClr val="6FBE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6446520" y="6647688"/>
            <a:ext cx="5349240" cy="164592"/>
          </a:xfrm>
          <a:prstGeom prst="rect">
            <a:avLst/>
          </a:prstGeom>
          <a:noFill/>
        </p:spPr>
        <p:txBody>
          <a:bodyPr wrap="square" lIns="0" tIns="0" rIns="0" bIns="0"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800" b="0" i="0" u="none" strike="noStrike" kern="1200" cap="none" spc="0" normalizeH="0" baseline="0" noProof="0">
                <a:ln>
                  <a:noFill/>
                </a:ln>
                <a:solidFill>
                  <a:srgbClr val="5A5A5A"/>
                </a:solidFill>
                <a:effectLst/>
                <a:uLnTx/>
                <a:uFillTx/>
                <a:latin typeface="Aptos"/>
                <a:ea typeface="+mn-ea"/>
                <a:cs typeface="+mn-cs"/>
              </a:rPr>
              <a:t>Problem-Based Learning Quality Improvement Project</a:t>
            </a:r>
          </a:p>
        </p:txBody>
      </p:sp>
      <p:sp>
        <p:nvSpPr>
          <p:cNvPr id="9" name="Rounded Rectangle 8"/>
          <p:cNvSpPr/>
          <p:nvPr/>
        </p:nvSpPr>
        <p:spPr>
          <a:xfrm>
            <a:off x="1078992" y="987552"/>
            <a:ext cx="10040112" cy="5257800"/>
          </a:xfrm>
          <a:prstGeom prst="roundRect">
            <a:avLst/>
          </a:prstGeom>
          <a:solidFill>
            <a:srgbClr val="FFFFFF"/>
          </a:solidFill>
          <a:ln>
            <a:solidFill>
              <a:srgbClr val="D2DCD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 name="Picture 9" descr="image9.png"/>
          <p:cNvPicPr>
            <a:picLocks noChangeAspect="1"/>
          </p:cNvPicPr>
          <p:nvPr/>
        </p:nvPicPr>
        <p:blipFill>
          <a:blip r:embed="rId3"/>
          <a:stretch>
            <a:fillRect/>
          </a:stretch>
        </p:blipFill>
        <p:spPr>
          <a:xfrm>
            <a:off x="885306" y="990878"/>
            <a:ext cx="10498973" cy="5315988"/>
          </a:xfrm>
          <a:prstGeom prst="rect">
            <a:avLst/>
          </a:prstGeom>
        </p:spPr>
      </p:pic>
      <p:sp>
        <p:nvSpPr>
          <p:cNvPr id="11" name="TextBox 6">
            <a:extLst>
              <a:ext uri="{FF2B5EF4-FFF2-40B4-BE49-F238E27FC236}">
                <a16:creationId xmlns:a16="http://schemas.microsoft.com/office/drawing/2014/main" id="{E1AA8ED2-2509-B3E4-EE40-8275B3CC5FE1}"/>
              </a:ext>
            </a:extLst>
          </p:cNvPr>
          <p:cNvSpPr txBox="1"/>
          <p:nvPr/>
        </p:nvSpPr>
        <p:spPr>
          <a:xfrm>
            <a:off x="384120" y="6647760"/>
            <a:ext cx="5669280" cy="164520"/>
          </a:xfrm>
          <a:prstGeom prst="rect">
            <a:avLst/>
          </a:prstGeom>
          <a:noFill/>
          <a:ln w="0">
            <a:noFill/>
          </a:ln>
        </p:spPr>
        <p:txBody>
          <a:bodyPr lIns="0" tIns="0" rIns="0" bIns="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1" normalizeH="0" baseline="0" noProof="0">
                <a:ln>
                  <a:noFill/>
                </a:ln>
                <a:solidFill>
                  <a:srgbClr val="000000"/>
                </a:solidFill>
                <a:effectLst/>
                <a:uLnTx/>
                <a:uFillTx/>
                <a:latin typeface="Calibri"/>
                <a:ea typeface="+mn-ea"/>
                <a:cs typeface="+mn-cs"/>
              </a:rPr>
              <a:t>NI X Meeting Three: </a:t>
            </a:r>
            <a:r>
              <a:rPr kumimoji="0" lang="en-US" sz="800" b="0" i="0" u="none" strike="noStrike" kern="1200" cap="none" spc="-1" normalizeH="0" baseline="0" noProof="0">
                <a:ln>
                  <a:noFill/>
                </a:ln>
                <a:solidFill>
                  <a:prstClr val="black"/>
                </a:solidFill>
                <a:effectLst/>
                <a:uLnTx/>
                <a:uFillTx/>
                <a:latin typeface="Calibri"/>
                <a:ea typeface="+mn-ea"/>
                <a:cs typeface="+mn-cs"/>
              </a:rPr>
              <a:t>October 9</a:t>
            </a:r>
            <a:r>
              <a:rPr kumimoji="0" lang="en-US" sz="800" b="0" i="0" u="none" strike="noStrike" kern="1200" cap="none" spc="-1" normalizeH="0" baseline="0" noProof="0">
                <a:ln>
                  <a:noFill/>
                </a:ln>
                <a:solidFill>
                  <a:srgbClr val="000000"/>
                </a:solidFill>
                <a:effectLst/>
                <a:uLnTx/>
                <a:uFillTx/>
                <a:latin typeface="Calibri"/>
                <a:ea typeface="+mn-ea"/>
                <a:cs typeface="+mn-cs"/>
              </a:rPr>
              <a:t>,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1" normalizeH="0" baseline="0" noProof="0">
              <a:ln>
                <a:noFill/>
              </a:ln>
              <a:solidFill>
                <a:srgbClr val="000000"/>
              </a:solidFill>
              <a:effectLst/>
              <a:uLnTx/>
              <a:uFillTx/>
              <a:latin typeface="Calibri"/>
              <a:ea typeface="Calibri"/>
              <a:cs typeface="Calibri"/>
            </a:endParaRPr>
          </a:p>
        </p:txBody>
      </p:sp>
      <p:pic>
        <p:nvPicPr>
          <p:cNvPr id="7" name="Picture 6" descr="A close-up of a logo&#10;&#10;AI-generated content may be incorrect.">
            <a:extLst>
              <a:ext uri="{FF2B5EF4-FFF2-40B4-BE49-F238E27FC236}">
                <a16:creationId xmlns:a16="http://schemas.microsoft.com/office/drawing/2014/main" id="{9AFB26A8-54A4-1EE8-D363-CA8A2798AF75}"/>
              </a:ext>
            </a:extLst>
          </p:cNvPr>
          <p:cNvPicPr>
            <a:picLocks noChangeAspect="1"/>
          </p:cNvPicPr>
          <p:nvPr/>
        </p:nvPicPr>
        <p:blipFill>
          <a:blip r:embed="rId4"/>
          <a:stretch>
            <a:fillRect/>
          </a:stretch>
        </p:blipFill>
        <p:spPr>
          <a:xfrm>
            <a:off x="11031248" y="6220690"/>
            <a:ext cx="755939" cy="242455"/>
          </a:xfrm>
          <a:prstGeom prst="rect">
            <a:avLst/>
          </a:prstGeom>
        </p:spPr>
      </p:pic>
    </p:spTree>
    <p:extLst>
      <p:ext uri="{BB962C8B-B14F-4D97-AF65-F5344CB8AC3E}">
        <p14:creationId xmlns:p14="http://schemas.microsoft.com/office/powerpoint/2010/main" val="22555874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999" cy="713232"/>
          </a:xfrm>
          <a:prstGeom prst="rect">
            <a:avLst/>
          </a:prstGeom>
          <a:solidFill>
            <a:srgbClr val="6FBE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384048" y="145967"/>
            <a:ext cx="9601200" cy="384721"/>
          </a:xfrm>
          <a:prstGeom prst="rect">
            <a:avLst/>
          </a:prstGeom>
          <a:noFill/>
        </p:spPr>
        <p:txBody>
          <a:bodyPr wrap="square" lIns="0" tIns="0" rIns="0"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FFFFF"/>
                </a:solidFill>
                <a:effectLst/>
                <a:uLnTx/>
                <a:uFillTx/>
                <a:latin typeface="Aptos"/>
                <a:ea typeface="+mn-ea"/>
                <a:cs typeface="+mn-cs"/>
              </a:rPr>
              <a:t>Interventions/</a:t>
            </a:r>
            <a:r>
              <a:rPr kumimoji="0" lang="en-US" sz="2500" b="1" i="0" u="none" strike="noStrike" kern="1200" cap="none" spc="0" normalizeH="0" baseline="0" noProof="0">
                <a:ln>
                  <a:noFill/>
                </a:ln>
                <a:solidFill>
                  <a:srgbClr val="FFFFFF"/>
                </a:solidFill>
                <a:effectLst/>
                <a:uLnTx/>
                <a:uFillTx/>
                <a:latin typeface="Aptos"/>
                <a:ea typeface="+mn-ea"/>
                <a:cs typeface="+mn-cs"/>
              </a:rPr>
              <a:t>Changes</a:t>
            </a:r>
          </a:p>
        </p:txBody>
      </p:sp>
      <p:pic>
        <p:nvPicPr>
          <p:cNvPr id="4" name="Picture 3" descr="image3.png"/>
          <p:cNvPicPr>
            <a:picLocks noChangeAspect="1"/>
          </p:cNvPicPr>
          <p:nvPr/>
        </p:nvPicPr>
        <p:blipFill>
          <a:blip r:embed="rId2"/>
          <a:stretch>
            <a:fillRect/>
          </a:stretch>
        </p:blipFill>
        <p:spPr>
          <a:xfrm>
            <a:off x="10195560" y="118872"/>
            <a:ext cx="1417320" cy="360772"/>
          </a:xfrm>
          <a:prstGeom prst="rect">
            <a:avLst/>
          </a:prstGeom>
        </p:spPr>
      </p:pic>
      <p:sp>
        <p:nvSpPr>
          <p:cNvPr id="6" name="Rectangle 5"/>
          <p:cNvSpPr/>
          <p:nvPr/>
        </p:nvSpPr>
        <p:spPr>
          <a:xfrm>
            <a:off x="347472" y="6601968"/>
            <a:ext cx="11475720" cy="27432"/>
          </a:xfrm>
          <a:prstGeom prst="rect">
            <a:avLst/>
          </a:prstGeom>
          <a:solidFill>
            <a:srgbClr val="6FBE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6446520" y="6647688"/>
            <a:ext cx="5349240" cy="164592"/>
          </a:xfrm>
          <a:prstGeom prst="rect">
            <a:avLst/>
          </a:prstGeom>
          <a:noFill/>
        </p:spPr>
        <p:txBody>
          <a:bodyPr wrap="square" lIns="0" tIns="0" rIns="0" bIns="0"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800" b="0" i="0" u="none" strike="noStrike" kern="1200" cap="none" spc="0" normalizeH="0" baseline="0" noProof="0">
                <a:ln>
                  <a:noFill/>
                </a:ln>
                <a:solidFill>
                  <a:srgbClr val="5A5A5A"/>
                </a:solidFill>
                <a:effectLst/>
                <a:uLnTx/>
                <a:uFillTx/>
                <a:latin typeface="Aptos"/>
                <a:ea typeface="+mn-ea"/>
                <a:cs typeface="+mn-cs"/>
              </a:rPr>
              <a:t>Problem-Based Learning Quality Improvement Project</a:t>
            </a:r>
          </a:p>
        </p:txBody>
      </p:sp>
      <p:pic>
        <p:nvPicPr>
          <p:cNvPr id="9" name="Picture 8" descr="image8.png"/>
          <p:cNvPicPr>
            <a:picLocks noChangeAspect="1"/>
          </p:cNvPicPr>
          <p:nvPr/>
        </p:nvPicPr>
        <p:blipFill>
          <a:blip r:embed="rId3"/>
          <a:stretch>
            <a:fillRect/>
          </a:stretch>
        </p:blipFill>
        <p:spPr>
          <a:xfrm>
            <a:off x="658368" y="1054330"/>
            <a:ext cx="5212080" cy="2483183"/>
          </a:xfrm>
          <a:prstGeom prst="rect">
            <a:avLst/>
          </a:prstGeom>
        </p:spPr>
      </p:pic>
      <p:sp>
        <p:nvSpPr>
          <p:cNvPr id="10" name="Rounded Rectangle 9"/>
          <p:cNvSpPr/>
          <p:nvPr/>
        </p:nvSpPr>
        <p:spPr>
          <a:xfrm>
            <a:off x="6172200" y="1051560"/>
            <a:ext cx="5349240" cy="786384"/>
          </a:xfrm>
          <a:prstGeom prst="roundRect">
            <a:avLst/>
          </a:prstGeom>
          <a:solidFill>
            <a:srgbClr val="F8FAF8"/>
          </a:solidFill>
          <a:ln w="15240">
            <a:solidFill>
              <a:srgbClr val="1A356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6172200" y="1051560"/>
            <a:ext cx="109728" cy="786384"/>
          </a:xfrm>
          <a:prstGeom prst="rect">
            <a:avLst/>
          </a:prstGeom>
          <a:solidFill>
            <a:srgbClr val="1A35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6428232" y="1170920"/>
            <a:ext cx="4910328" cy="529376"/>
          </a:xfrm>
          <a:prstGeom prst="rect">
            <a:avLst/>
          </a:prstGeom>
          <a:noFill/>
        </p:spPr>
        <p:txBody>
          <a:bodyPr wrap="square" lIns="18288" tIns="18288" rIns="18288" bIns="18288" anchor="ctr">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141414"/>
                </a:solidFill>
                <a:effectLst/>
                <a:uLnTx/>
                <a:uFillTx/>
                <a:latin typeface="Aptos"/>
                <a:ea typeface="+mn-ea"/>
                <a:cs typeface="+mn-cs"/>
              </a:rPr>
              <a:t>Design: Prospective Quality Improvement project in a rural IM residency program.</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Rounded Rectangle 12"/>
          <p:cNvSpPr/>
          <p:nvPr/>
        </p:nvSpPr>
        <p:spPr>
          <a:xfrm>
            <a:off x="6172200" y="1915253"/>
            <a:ext cx="5455420" cy="967515"/>
          </a:xfrm>
          <a:prstGeom prst="roundRect">
            <a:avLst/>
          </a:prstGeom>
          <a:solidFill>
            <a:srgbClr val="F8FAF8"/>
          </a:solidFill>
          <a:ln w="15240">
            <a:solidFill>
              <a:srgbClr val="35A4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6172200" y="1917541"/>
            <a:ext cx="109728" cy="967514"/>
          </a:xfrm>
          <a:prstGeom prst="rect">
            <a:avLst/>
          </a:prstGeom>
          <a:solidFill>
            <a:srgbClr val="35A4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6428232" y="1903106"/>
            <a:ext cx="4910328" cy="1021818"/>
          </a:xfrm>
          <a:prstGeom prst="rect">
            <a:avLst/>
          </a:prstGeom>
          <a:noFill/>
        </p:spPr>
        <p:txBody>
          <a:bodyPr wrap="square" lIns="18288" tIns="18288" rIns="18288" bIns="18288" anchor="ctr">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141414"/>
                </a:solidFill>
                <a:effectLst/>
                <a:uLnTx/>
                <a:uFillTx/>
                <a:latin typeface="Aptos"/>
                <a:ea typeface="+mn-ea"/>
                <a:cs typeface="+mn-cs"/>
              </a:rPr>
              <a:t>Intervention: Replaced 1 weekly didactic + 1 weekly teaching round with structured Problem-Based Learning (PBL); remaining sessions served as traditional control.</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Rounded Rectangle 15"/>
          <p:cNvSpPr/>
          <p:nvPr/>
        </p:nvSpPr>
        <p:spPr>
          <a:xfrm>
            <a:off x="6172200" y="3008376"/>
            <a:ext cx="5349240" cy="786384"/>
          </a:xfrm>
          <a:prstGeom prst="roundRect">
            <a:avLst/>
          </a:prstGeom>
          <a:solidFill>
            <a:srgbClr val="F8FAF8"/>
          </a:solidFill>
          <a:ln w="15240">
            <a:solidFill>
              <a:srgbClr val="ED8B2B"/>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6172200" y="3008376"/>
            <a:ext cx="109728" cy="786384"/>
          </a:xfrm>
          <a:prstGeom prst="rect">
            <a:avLst/>
          </a:prstGeom>
          <a:solidFill>
            <a:srgbClr val="ED8B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p:cNvSpPr txBox="1"/>
          <p:nvPr/>
        </p:nvSpPr>
        <p:spPr>
          <a:xfrm>
            <a:off x="6428232" y="3004626"/>
            <a:ext cx="4910328" cy="775597"/>
          </a:xfrm>
          <a:prstGeom prst="rect">
            <a:avLst/>
          </a:prstGeom>
          <a:noFill/>
        </p:spPr>
        <p:txBody>
          <a:bodyPr wrap="square" lIns="18288" tIns="18288" rIns="18288" bIns="18288" anchor="ctr">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141414"/>
                </a:solidFill>
                <a:effectLst/>
                <a:uLnTx/>
                <a:uFillTx/>
                <a:latin typeface="Aptos"/>
                <a:ea typeface="+mn-ea"/>
                <a:cs typeface="+mn-cs"/>
              </a:rPr>
              <a:t>Format: 60-minute case-based sessions using progressive clinical triggers, guided discussion, and evidence-based takeaways.</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Rounded Rectangle 18"/>
          <p:cNvSpPr/>
          <p:nvPr/>
        </p:nvSpPr>
        <p:spPr>
          <a:xfrm>
            <a:off x="6172200" y="3986783"/>
            <a:ext cx="5349240" cy="786384"/>
          </a:xfrm>
          <a:prstGeom prst="roundRect">
            <a:avLst/>
          </a:prstGeom>
          <a:solidFill>
            <a:srgbClr val="F8FAF8"/>
          </a:solidFill>
          <a:ln w="15240">
            <a:solidFill>
              <a:srgbClr val="30979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6172200" y="3986783"/>
            <a:ext cx="109728" cy="786384"/>
          </a:xfrm>
          <a:prstGeom prst="rect">
            <a:avLst/>
          </a:prstGeom>
          <a:solidFill>
            <a:srgbClr val="3097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6428232" y="4106143"/>
            <a:ext cx="4910328" cy="529376"/>
          </a:xfrm>
          <a:prstGeom prst="rect">
            <a:avLst/>
          </a:prstGeom>
          <a:noFill/>
        </p:spPr>
        <p:txBody>
          <a:bodyPr wrap="square" lIns="18288" tIns="18288" rIns="18288" bIns="18288" anchor="ctr">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141414"/>
                </a:solidFill>
                <a:effectLst/>
                <a:uLnTx/>
                <a:uFillTx/>
                <a:latin typeface="Aptos"/>
                <a:ea typeface="+mn-ea"/>
                <a:cs typeface="+mn-cs"/>
              </a:rPr>
              <a:t>Facilitator Training: 1-hour workshop with standardized case templates and adult learning principles.</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Rounded Rectangle 21"/>
          <p:cNvSpPr/>
          <p:nvPr/>
        </p:nvSpPr>
        <p:spPr>
          <a:xfrm>
            <a:off x="6172200" y="4965192"/>
            <a:ext cx="5349240" cy="786384"/>
          </a:xfrm>
          <a:prstGeom prst="roundRect">
            <a:avLst/>
          </a:prstGeom>
          <a:solidFill>
            <a:srgbClr val="F8FAF8"/>
          </a:solidFill>
          <a:ln w="15240">
            <a:solidFill>
              <a:srgbClr val="4D913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Rectangle 22"/>
          <p:cNvSpPr/>
          <p:nvPr/>
        </p:nvSpPr>
        <p:spPr>
          <a:xfrm>
            <a:off x="6172200" y="4965192"/>
            <a:ext cx="109728" cy="786384"/>
          </a:xfrm>
          <a:prstGeom prst="rect">
            <a:avLst/>
          </a:prstGeom>
          <a:solidFill>
            <a:srgbClr val="4D91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TextBox 23"/>
          <p:cNvSpPr txBox="1"/>
          <p:nvPr/>
        </p:nvSpPr>
        <p:spPr>
          <a:xfrm>
            <a:off x="6428232" y="4961442"/>
            <a:ext cx="4910328" cy="775597"/>
          </a:xfrm>
          <a:prstGeom prst="rect">
            <a:avLst/>
          </a:prstGeom>
          <a:noFill/>
        </p:spPr>
        <p:txBody>
          <a:bodyPr wrap="square" lIns="18288" tIns="18288" rIns="18288" bIns="18288" anchor="ctr">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141414"/>
                </a:solidFill>
                <a:effectLst/>
                <a:uLnTx/>
                <a:uFillTx/>
                <a:latin typeface="Aptos"/>
                <a:ea typeface="+mn-ea"/>
                <a:cs typeface="+mn-cs"/>
              </a:rPr>
              <a:t>Evaluation: Pre-intervention, post-session, and post-intervention surveys using 5-point Likert scales + qualitative feedback.</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TextBox 6">
            <a:extLst>
              <a:ext uri="{FF2B5EF4-FFF2-40B4-BE49-F238E27FC236}">
                <a16:creationId xmlns:a16="http://schemas.microsoft.com/office/drawing/2014/main" id="{BFC11BCC-C39B-6CA6-3FA3-B1173904F3E3}"/>
              </a:ext>
            </a:extLst>
          </p:cNvPr>
          <p:cNvSpPr txBox="1"/>
          <p:nvPr/>
        </p:nvSpPr>
        <p:spPr>
          <a:xfrm>
            <a:off x="384120" y="6647760"/>
            <a:ext cx="5669280" cy="164520"/>
          </a:xfrm>
          <a:prstGeom prst="rect">
            <a:avLst/>
          </a:prstGeom>
          <a:noFill/>
          <a:ln w="0">
            <a:noFill/>
          </a:ln>
        </p:spPr>
        <p:txBody>
          <a:bodyPr lIns="0" tIns="0" rIns="0" bIns="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1" normalizeH="0" baseline="0" noProof="0">
                <a:ln>
                  <a:noFill/>
                </a:ln>
                <a:solidFill>
                  <a:srgbClr val="000000"/>
                </a:solidFill>
                <a:effectLst/>
                <a:uLnTx/>
                <a:uFillTx/>
                <a:latin typeface="Calibri"/>
                <a:ea typeface="+mn-ea"/>
                <a:cs typeface="+mn-cs"/>
              </a:rPr>
              <a:t>NI X Meeting Three: </a:t>
            </a:r>
            <a:r>
              <a:rPr kumimoji="0" lang="en-US" sz="800" b="0" i="0" u="none" strike="noStrike" kern="1200" cap="none" spc="-1" normalizeH="0" baseline="0" noProof="0">
                <a:ln>
                  <a:noFill/>
                </a:ln>
                <a:solidFill>
                  <a:prstClr val="black"/>
                </a:solidFill>
                <a:effectLst/>
                <a:uLnTx/>
                <a:uFillTx/>
                <a:latin typeface="Calibri"/>
                <a:ea typeface="+mn-ea"/>
                <a:cs typeface="+mn-cs"/>
              </a:rPr>
              <a:t>October 9</a:t>
            </a:r>
            <a:r>
              <a:rPr kumimoji="0" lang="en-US" sz="800" b="0" i="0" u="none" strike="noStrike" kern="1200" cap="none" spc="-1" normalizeH="0" baseline="0" noProof="0">
                <a:ln>
                  <a:noFill/>
                </a:ln>
                <a:solidFill>
                  <a:srgbClr val="000000"/>
                </a:solidFill>
                <a:effectLst/>
                <a:uLnTx/>
                <a:uFillTx/>
                <a:latin typeface="Calibri"/>
                <a:ea typeface="+mn-ea"/>
                <a:cs typeface="+mn-cs"/>
              </a:rPr>
              <a:t>,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1" normalizeH="0" baseline="0" noProof="0">
              <a:ln>
                <a:noFill/>
              </a:ln>
              <a:solidFill>
                <a:srgbClr val="000000"/>
              </a:solidFill>
              <a:effectLst/>
              <a:uLnTx/>
              <a:uFillTx/>
              <a:latin typeface="Calibri"/>
              <a:ea typeface="Calibri"/>
              <a:cs typeface="Calibri"/>
            </a:endParaRPr>
          </a:p>
        </p:txBody>
      </p:sp>
      <p:pic>
        <p:nvPicPr>
          <p:cNvPr id="7" name="Picture 6" descr="A close-up of a logo&#10;&#10;AI-generated content may be incorrect.">
            <a:extLst>
              <a:ext uri="{FF2B5EF4-FFF2-40B4-BE49-F238E27FC236}">
                <a16:creationId xmlns:a16="http://schemas.microsoft.com/office/drawing/2014/main" id="{E3D46C48-F08F-0C2E-219F-1BDCCFB6EB71}"/>
              </a:ext>
            </a:extLst>
          </p:cNvPr>
          <p:cNvPicPr>
            <a:picLocks noChangeAspect="1"/>
          </p:cNvPicPr>
          <p:nvPr/>
        </p:nvPicPr>
        <p:blipFill>
          <a:blip r:embed="rId4"/>
          <a:stretch>
            <a:fillRect/>
          </a:stretch>
        </p:blipFill>
        <p:spPr>
          <a:xfrm>
            <a:off x="11031248" y="6220690"/>
            <a:ext cx="755939" cy="242455"/>
          </a:xfrm>
          <a:prstGeom prst="rect">
            <a:avLst/>
          </a:prstGeom>
        </p:spPr>
      </p:pic>
    </p:spTree>
    <p:extLst>
      <p:ext uri="{BB962C8B-B14F-4D97-AF65-F5344CB8AC3E}">
        <p14:creationId xmlns:p14="http://schemas.microsoft.com/office/powerpoint/2010/main" val="36804419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999" cy="713232"/>
          </a:xfrm>
          <a:prstGeom prst="rect">
            <a:avLst/>
          </a:prstGeom>
          <a:solidFill>
            <a:srgbClr val="6FBE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384048" y="145967"/>
            <a:ext cx="9601200" cy="384721"/>
          </a:xfrm>
          <a:prstGeom prst="rect">
            <a:avLst/>
          </a:prstGeom>
          <a:noFill/>
        </p:spPr>
        <p:txBody>
          <a:bodyPr wrap="square" lIns="0" tIns="0" rIns="0"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FFFFF"/>
                </a:solidFill>
                <a:effectLst/>
                <a:uLnTx/>
                <a:uFillTx/>
                <a:latin typeface="Aptos"/>
                <a:ea typeface="+mn-ea"/>
                <a:cs typeface="+mn-cs"/>
              </a:rPr>
              <a:t>Barriers &amp; Strategies</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4" name="Picture 3" descr="image3.png"/>
          <p:cNvPicPr>
            <a:picLocks noChangeAspect="1"/>
          </p:cNvPicPr>
          <p:nvPr/>
        </p:nvPicPr>
        <p:blipFill>
          <a:blip r:embed="rId2"/>
          <a:stretch>
            <a:fillRect/>
          </a:stretch>
        </p:blipFill>
        <p:spPr>
          <a:xfrm>
            <a:off x="10195560" y="118872"/>
            <a:ext cx="1417320" cy="360772"/>
          </a:xfrm>
          <a:prstGeom prst="rect">
            <a:avLst/>
          </a:prstGeom>
        </p:spPr>
      </p:pic>
      <p:sp>
        <p:nvSpPr>
          <p:cNvPr id="6" name="Rectangle 5"/>
          <p:cNvSpPr/>
          <p:nvPr/>
        </p:nvSpPr>
        <p:spPr>
          <a:xfrm>
            <a:off x="347472" y="6601968"/>
            <a:ext cx="11475720" cy="27432"/>
          </a:xfrm>
          <a:prstGeom prst="rect">
            <a:avLst/>
          </a:prstGeom>
          <a:solidFill>
            <a:srgbClr val="6FBE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6446520" y="6647688"/>
            <a:ext cx="5349240" cy="164592"/>
          </a:xfrm>
          <a:prstGeom prst="rect">
            <a:avLst/>
          </a:prstGeom>
          <a:noFill/>
        </p:spPr>
        <p:txBody>
          <a:bodyPr wrap="square" lIns="0" tIns="0" rIns="0" bIns="0"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800" b="0" i="0" u="none" strike="noStrike" kern="1200" cap="none" spc="0" normalizeH="0" baseline="0" noProof="0">
                <a:ln>
                  <a:noFill/>
                </a:ln>
                <a:solidFill>
                  <a:srgbClr val="5A5A5A"/>
                </a:solidFill>
                <a:effectLst/>
                <a:uLnTx/>
                <a:uFillTx/>
                <a:latin typeface="Aptos"/>
                <a:ea typeface="+mn-ea"/>
                <a:cs typeface="+mn-cs"/>
              </a:rPr>
              <a:t>Problem-Based Learning Quality Improvement Project</a:t>
            </a:r>
          </a:p>
        </p:txBody>
      </p:sp>
      <p:sp>
        <p:nvSpPr>
          <p:cNvPr id="9" name="Rounded Rectangle 8"/>
          <p:cNvSpPr/>
          <p:nvPr/>
        </p:nvSpPr>
        <p:spPr>
          <a:xfrm>
            <a:off x="640080" y="1234440"/>
            <a:ext cx="3429000" cy="1097280"/>
          </a:xfrm>
          <a:prstGeom prst="roundRect">
            <a:avLst/>
          </a:prstGeom>
          <a:solidFill>
            <a:srgbClr val="F9F9F9"/>
          </a:solidFill>
          <a:ln w="25400">
            <a:solidFill>
              <a:srgbClr val="1A356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804671" y="1444752"/>
            <a:ext cx="3099816" cy="658368"/>
          </a:xfrm>
          <a:prstGeom prst="rect">
            <a:avLst/>
          </a:prstGeom>
          <a:noFill/>
        </p:spPr>
        <p:txBody>
          <a:bodyPr wrap="square" lIns="9144" tIns="9144" rIns="9144" bIns="9144"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1A3568"/>
                </a:solidFill>
                <a:effectLst/>
                <a:uLnTx/>
                <a:uFillTx/>
                <a:latin typeface="Aptos"/>
                <a:ea typeface="+mn-ea"/>
                <a:cs typeface="+mn-cs"/>
              </a:rPr>
              <a:t>Limited protected educational time</a:t>
            </a:r>
          </a:p>
        </p:txBody>
      </p:sp>
      <p:sp>
        <p:nvSpPr>
          <p:cNvPr id="11" name="Rounded Rectangle 10"/>
          <p:cNvSpPr/>
          <p:nvPr/>
        </p:nvSpPr>
        <p:spPr>
          <a:xfrm>
            <a:off x="4526280" y="1234440"/>
            <a:ext cx="3429000" cy="1097280"/>
          </a:xfrm>
          <a:prstGeom prst="roundRect">
            <a:avLst/>
          </a:prstGeom>
          <a:solidFill>
            <a:srgbClr val="F9F9F9"/>
          </a:solidFill>
          <a:ln w="25400">
            <a:solidFill>
              <a:srgbClr val="ED8B2B"/>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4690872" y="1444752"/>
            <a:ext cx="3099816" cy="658368"/>
          </a:xfrm>
          <a:prstGeom prst="rect">
            <a:avLst/>
          </a:prstGeom>
          <a:noFill/>
        </p:spPr>
        <p:txBody>
          <a:bodyPr wrap="square" lIns="9144" tIns="9144" rIns="9144" bIns="9144"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ED8B2B"/>
                </a:solidFill>
                <a:effectLst/>
                <a:uLnTx/>
                <a:uFillTx/>
                <a:latin typeface="Aptos"/>
                <a:ea typeface="+mn-ea"/>
                <a:cs typeface="+mn-cs"/>
              </a:rPr>
              <a:t>Competing clinical demands</a:t>
            </a:r>
          </a:p>
        </p:txBody>
      </p:sp>
      <p:sp>
        <p:nvSpPr>
          <p:cNvPr id="13" name="Rounded Rectangle 12"/>
          <p:cNvSpPr/>
          <p:nvPr/>
        </p:nvSpPr>
        <p:spPr>
          <a:xfrm>
            <a:off x="8412480" y="1234440"/>
            <a:ext cx="3429000" cy="1097280"/>
          </a:xfrm>
          <a:prstGeom prst="roundRect">
            <a:avLst/>
          </a:prstGeom>
          <a:solidFill>
            <a:srgbClr val="F9F9F9"/>
          </a:solidFill>
          <a:ln w="25400">
            <a:solidFill>
              <a:srgbClr val="A72D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8577072" y="1444752"/>
            <a:ext cx="3099816" cy="658368"/>
          </a:xfrm>
          <a:prstGeom prst="rect">
            <a:avLst/>
          </a:prstGeom>
          <a:noFill/>
        </p:spPr>
        <p:txBody>
          <a:bodyPr wrap="square" lIns="9144" tIns="9144" rIns="9144" bIns="9144"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A72D70"/>
                </a:solidFill>
                <a:effectLst/>
                <a:uLnTx/>
                <a:uFillTx/>
                <a:latin typeface="Aptos"/>
                <a:ea typeface="+mn-ea"/>
                <a:cs typeface="+mn-cs"/>
              </a:rPr>
              <a:t>Initial resistance to moving away from traditional lectures</a:t>
            </a:r>
          </a:p>
        </p:txBody>
      </p:sp>
      <p:sp>
        <p:nvSpPr>
          <p:cNvPr id="15" name="Rounded Rectangle 14"/>
          <p:cNvSpPr/>
          <p:nvPr/>
        </p:nvSpPr>
        <p:spPr>
          <a:xfrm>
            <a:off x="868680" y="2880360"/>
            <a:ext cx="10469880" cy="2240280"/>
          </a:xfrm>
          <a:prstGeom prst="roundRect">
            <a:avLst/>
          </a:prstGeom>
          <a:solidFill>
            <a:srgbClr val="F4F8F2"/>
          </a:solidFill>
          <a:ln w="25400">
            <a:solidFill>
              <a:srgbClr val="6FBE4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1143000" y="3182112"/>
            <a:ext cx="9921240" cy="1600200"/>
          </a:xfrm>
          <a:prstGeom prst="rect">
            <a:avLst/>
          </a:prstGeom>
          <a:noFill/>
        </p:spPr>
        <p:txBody>
          <a:bodyPr wrap="square" lIns="36576" tIns="36576" rIns="36576" bIns="36576" anchor="ctr">
            <a:spAutoFit/>
          </a:bodyPr>
          <a:lstStyle/>
          <a:p>
            <a:pPr marL="0" marR="0" lvl="0" indent="0" algn="just" defTabSz="457200" rtl="0" eaLnBrk="1" fontAlgn="auto" latinLnBrk="0" hangingPunct="1">
              <a:lnSpc>
                <a:spcPct val="105000"/>
              </a:lnSpc>
              <a:spcBef>
                <a:spcPts val="0"/>
              </a:spcBef>
              <a:spcAft>
                <a:spcPts val="0"/>
              </a:spcAft>
              <a:buClrTx/>
              <a:buSzTx/>
              <a:buFontTx/>
              <a:buNone/>
              <a:tabLst/>
              <a:defRPr/>
            </a:pPr>
            <a:r>
              <a:rPr kumimoji="0" sz="2300" b="0" i="0" u="none" strike="noStrike" kern="1200" cap="none" spc="0" normalizeH="0" baseline="0" noProof="0">
                <a:ln>
                  <a:noFill/>
                </a:ln>
                <a:solidFill>
                  <a:srgbClr val="141414"/>
                </a:solidFill>
                <a:effectLst/>
                <a:uLnTx/>
                <a:uFillTx/>
                <a:latin typeface="Aptos"/>
                <a:ea typeface="+mn-ea"/>
                <a:cs typeface="+mn-cs"/>
              </a:rPr>
              <a:t>Key barriers included limited protected educational time, competing clinical demands, and initial resistance to moving away from traditional lectures, which was addressed with providing brief facilitator training and standardized case templates, and aligning content with residents’ clinical workflows. </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6">
            <a:extLst>
              <a:ext uri="{FF2B5EF4-FFF2-40B4-BE49-F238E27FC236}">
                <a16:creationId xmlns:a16="http://schemas.microsoft.com/office/drawing/2014/main" id="{34EA3DC6-17B1-73D3-A301-EAC9E2AA76D8}"/>
              </a:ext>
            </a:extLst>
          </p:cNvPr>
          <p:cNvSpPr txBox="1"/>
          <p:nvPr/>
        </p:nvSpPr>
        <p:spPr>
          <a:xfrm>
            <a:off x="384120" y="6647760"/>
            <a:ext cx="5669280" cy="164520"/>
          </a:xfrm>
          <a:prstGeom prst="rect">
            <a:avLst/>
          </a:prstGeom>
          <a:noFill/>
          <a:ln w="0">
            <a:noFill/>
          </a:ln>
        </p:spPr>
        <p:txBody>
          <a:bodyPr lIns="0" tIns="0" rIns="0" bIns="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1" normalizeH="0" baseline="0" noProof="0">
                <a:ln>
                  <a:noFill/>
                </a:ln>
                <a:solidFill>
                  <a:srgbClr val="000000"/>
                </a:solidFill>
                <a:effectLst/>
                <a:uLnTx/>
                <a:uFillTx/>
                <a:latin typeface="Calibri"/>
                <a:ea typeface="+mn-ea"/>
                <a:cs typeface="+mn-cs"/>
              </a:rPr>
              <a:t>NI X Meeting Three: </a:t>
            </a:r>
            <a:r>
              <a:rPr kumimoji="0" lang="en-US" sz="800" b="0" i="0" u="none" strike="noStrike" kern="1200" cap="none" spc="-1" normalizeH="0" baseline="0" noProof="0">
                <a:ln>
                  <a:noFill/>
                </a:ln>
                <a:solidFill>
                  <a:prstClr val="black"/>
                </a:solidFill>
                <a:effectLst/>
                <a:uLnTx/>
                <a:uFillTx/>
                <a:latin typeface="Calibri"/>
                <a:ea typeface="+mn-ea"/>
                <a:cs typeface="+mn-cs"/>
              </a:rPr>
              <a:t>October 9</a:t>
            </a:r>
            <a:r>
              <a:rPr kumimoji="0" lang="en-US" sz="800" b="0" i="0" u="none" strike="noStrike" kern="1200" cap="none" spc="-1" normalizeH="0" baseline="0" noProof="0">
                <a:ln>
                  <a:noFill/>
                </a:ln>
                <a:solidFill>
                  <a:srgbClr val="000000"/>
                </a:solidFill>
                <a:effectLst/>
                <a:uLnTx/>
                <a:uFillTx/>
                <a:latin typeface="Calibri"/>
                <a:ea typeface="+mn-ea"/>
                <a:cs typeface="+mn-cs"/>
              </a:rPr>
              <a:t>,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1" normalizeH="0" baseline="0" noProof="0">
              <a:ln>
                <a:noFill/>
              </a:ln>
              <a:solidFill>
                <a:srgbClr val="000000"/>
              </a:solidFill>
              <a:effectLst/>
              <a:uLnTx/>
              <a:uFillTx/>
              <a:latin typeface="Calibri"/>
              <a:ea typeface="Calibri"/>
              <a:cs typeface="Calibri"/>
            </a:endParaRPr>
          </a:p>
        </p:txBody>
      </p:sp>
      <p:pic>
        <p:nvPicPr>
          <p:cNvPr id="7" name="Picture 6" descr="A close-up of a logo&#10;&#10;AI-generated content may be incorrect.">
            <a:extLst>
              <a:ext uri="{FF2B5EF4-FFF2-40B4-BE49-F238E27FC236}">
                <a16:creationId xmlns:a16="http://schemas.microsoft.com/office/drawing/2014/main" id="{8D10EDF7-5DFE-830D-1B1A-32E6056A73C9}"/>
              </a:ext>
            </a:extLst>
          </p:cNvPr>
          <p:cNvPicPr>
            <a:picLocks noChangeAspect="1"/>
          </p:cNvPicPr>
          <p:nvPr/>
        </p:nvPicPr>
        <p:blipFill>
          <a:blip r:embed="rId3"/>
          <a:stretch>
            <a:fillRect/>
          </a:stretch>
        </p:blipFill>
        <p:spPr>
          <a:xfrm>
            <a:off x="11031248" y="6220690"/>
            <a:ext cx="755939" cy="242455"/>
          </a:xfrm>
          <a:prstGeom prst="rect">
            <a:avLst/>
          </a:prstGeom>
        </p:spPr>
      </p:pic>
    </p:spTree>
    <p:extLst>
      <p:ext uri="{BB962C8B-B14F-4D97-AF65-F5344CB8AC3E}">
        <p14:creationId xmlns:p14="http://schemas.microsoft.com/office/powerpoint/2010/main" val="6120660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999" cy="713232"/>
          </a:xfrm>
          <a:prstGeom prst="rect">
            <a:avLst/>
          </a:prstGeom>
          <a:solidFill>
            <a:srgbClr val="6FBE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384048" y="145967"/>
            <a:ext cx="9601200" cy="384721"/>
          </a:xfrm>
          <a:prstGeom prst="rect">
            <a:avLst/>
          </a:prstGeom>
          <a:noFill/>
        </p:spPr>
        <p:txBody>
          <a:bodyPr wrap="square" lIns="0" tIns="0" rIns="0"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FFFFF"/>
                </a:solidFill>
                <a:effectLst/>
                <a:uLnTx/>
                <a:uFillTx/>
                <a:latin typeface="Aptos"/>
                <a:ea typeface="+mn-ea"/>
                <a:cs typeface="+mn-cs"/>
              </a:rPr>
              <a:t>Results</a:t>
            </a:r>
            <a:r>
              <a:rPr kumimoji="0" lang="en-US" sz="2500" b="1" i="0" u="none" strike="noStrike" kern="1200" cap="none" spc="0" normalizeH="0" baseline="0" noProof="0">
                <a:ln>
                  <a:noFill/>
                </a:ln>
                <a:solidFill>
                  <a:srgbClr val="FFFFFF"/>
                </a:solidFill>
                <a:effectLst/>
                <a:uLnTx/>
                <a:uFillTx/>
                <a:latin typeface="Aptos"/>
                <a:ea typeface="+mn-ea"/>
                <a:cs typeface="+mn-cs"/>
              </a:rPr>
              <a:t> PDSA cycle 1</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4" name="Picture 3" descr="image3.png"/>
          <p:cNvPicPr>
            <a:picLocks noChangeAspect="1"/>
          </p:cNvPicPr>
          <p:nvPr/>
        </p:nvPicPr>
        <p:blipFill>
          <a:blip r:embed="rId2"/>
          <a:stretch>
            <a:fillRect/>
          </a:stretch>
        </p:blipFill>
        <p:spPr>
          <a:xfrm>
            <a:off x="10195560" y="118872"/>
            <a:ext cx="1417320" cy="360772"/>
          </a:xfrm>
          <a:prstGeom prst="rect">
            <a:avLst/>
          </a:prstGeom>
        </p:spPr>
      </p:pic>
      <p:sp>
        <p:nvSpPr>
          <p:cNvPr id="6" name="Rectangle 5"/>
          <p:cNvSpPr/>
          <p:nvPr/>
        </p:nvSpPr>
        <p:spPr>
          <a:xfrm>
            <a:off x="347472" y="6601968"/>
            <a:ext cx="11475720" cy="27432"/>
          </a:xfrm>
          <a:prstGeom prst="rect">
            <a:avLst/>
          </a:prstGeom>
          <a:solidFill>
            <a:srgbClr val="6FBE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6446520" y="6647688"/>
            <a:ext cx="5349240" cy="164592"/>
          </a:xfrm>
          <a:prstGeom prst="rect">
            <a:avLst/>
          </a:prstGeom>
          <a:noFill/>
        </p:spPr>
        <p:txBody>
          <a:bodyPr wrap="square" lIns="0" tIns="0" rIns="0" bIns="0"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800" b="0" i="0" u="none" strike="noStrike" kern="1200" cap="none" spc="0" normalizeH="0" baseline="0" noProof="0">
                <a:ln>
                  <a:noFill/>
                </a:ln>
                <a:solidFill>
                  <a:srgbClr val="5A5A5A"/>
                </a:solidFill>
                <a:effectLst/>
                <a:uLnTx/>
                <a:uFillTx/>
                <a:latin typeface="Aptos"/>
                <a:ea typeface="+mn-ea"/>
                <a:cs typeface="+mn-cs"/>
              </a:rPr>
              <a:t>Problem-Based Learning Quality Improvement Project</a:t>
            </a:r>
          </a:p>
        </p:txBody>
      </p:sp>
      <p:pic>
        <p:nvPicPr>
          <p:cNvPr id="9" name="Picture 8" descr="image6.png"/>
          <p:cNvPicPr>
            <a:picLocks noChangeAspect="1"/>
          </p:cNvPicPr>
          <p:nvPr/>
        </p:nvPicPr>
        <p:blipFill>
          <a:blip r:embed="rId3"/>
          <a:stretch>
            <a:fillRect/>
          </a:stretch>
        </p:blipFill>
        <p:spPr>
          <a:xfrm>
            <a:off x="3886200" y="914400"/>
            <a:ext cx="3884488" cy="5577840"/>
          </a:xfrm>
          <a:prstGeom prst="rect">
            <a:avLst/>
          </a:prstGeom>
        </p:spPr>
      </p:pic>
      <p:sp>
        <p:nvSpPr>
          <p:cNvPr id="10" name="Rounded Rectangle 9"/>
          <p:cNvSpPr/>
          <p:nvPr/>
        </p:nvSpPr>
        <p:spPr>
          <a:xfrm>
            <a:off x="502920" y="1828800"/>
            <a:ext cx="2331720" cy="1874519"/>
          </a:xfrm>
          <a:prstGeom prst="roundRect">
            <a:avLst/>
          </a:prstGeom>
          <a:solidFill>
            <a:srgbClr val="F4F8F2"/>
          </a:solidFill>
          <a:ln>
            <a:solidFill>
              <a:srgbClr val="A72D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640080" y="2084831"/>
            <a:ext cx="2057400" cy="502920"/>
          </a:xfrm>
          <a:prstGeom prst="rect">
            <a:avLst/>
          </a:prstGeom>
          <a:noFill/>
        </p:spPr>
        <p:txBody>
          <a:bodyPr wrap="square" lIns="9144" tIns="9144" rIns="9144" bIns="9144"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1A3568"/>
                </a:solidFill>
                <a:effectLst/>
                <a:uLnTx/>
                <a:uFillTx/>
                <a:latin typeface="Aptos"/>
                <a:ea typeface="+mn-ea"/>
                <a:cs typeface="+mn-cs"/>
              </a:rPr>
              <a:t>LOWER RESIDENT ENGAGEMENT</a:t>
            </a:r>
          </a:p>
        </p:txBody>
      </p:sp>
      <p:sp>
        <p:nvSpPr>
          <p:cNvPr id="12" name="TextBox 11"/>
          <p:cNvSpPr txBox="1"/>
          <p:nvPr/>
        </p:nvSpPr>
        <p:spPr>
          <a:xfrm>
            <a:off x="640080" y="2824490"/>
            <a:ext cx="2057400" cy="523220"/>
          </a:xfrm>
          <a:prstGeom prst="rect">
            <a:avLst/>
          </a:prstGeom>
          <a:noFill/>
        </p:spPr>
        <p:txBody>
          <a:bodyPr wrap="square" lIns="0" tIns="0" rIns="0"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a:ln>
                  <a:noFill/>
                </a:ln>
                <a:solidFill>
                  <a:srgbClr val="A72D70"/>
                </a:solidFill>
                <a:effectLst/>
                <a:uLnTx/>
                <a:uFillTx/>
                <a:latin typeface="Aptos"/>
                <a:ea typeface="+mn-ea"/>
                <a:cs typeface="+mn-cs"/>
              </a:rPr>
              <a:t>43</a:t>
            </a:r>
            <a:r>
              <a:rPr kumimoji="0" sz="3400" b="1" i="0" u="none" strike="noStrike" kern="1200" cap="none" spc="0" normalizeH="0" baseline="0" noProof="0">
                <a:ln>
                  <a:noFill/>
                </a:ln>
                <a:solidFill>
                  <a:srgbClr val="A72D70"/>
                </a:solidFill>
                <a:effectLst/>
                <a:uLnTx/>
                <a:uFillTx/>
                <a:latin typeface="Aptos"/>
                <a:ea typeface="+mn-ea"/>
                <a:cs typeface="+mn-cs"/>
              </a:rPr>
              <a:t>%</a:t>
            </a:r>
          </a:p>
        </p:txBody>
      </p:sp>
      <p:sp>
        <p:nvSpPr>
          <p:cNvPr id="13" name="Rounded Rectangle 12"/>
          <p:cNvSpPr/>
          <p:nvPr/>
        </p:nvSpPr>
        <p:spPr>
          <a:xfrm>
            <a:off x="9372600" y="1828800"/>
            <a:ext cx="2331720" cy="1874519"/>
          </a:xfrm>
          <a:prstGeom prst="roundRect">
            <a:avLst/>
          </a:prstGeom>
          <a:solidFill>
            <a:srgbClr val="F4F8F2"/>
          </a:solidFill>
          <a:ln>
            <a:solidFill>
              <a:srgbClr val="6FBE4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9509760" y="2084831"/>
            <a:ext cx="2057400" cy="502920"/>
          </a:xfrm>
          <a:prstGeom prst="rect">
            <a:avLst/>
          </a:prstGeom>
          <a:noFill/>
        </p:spPr>
        <p:txBody>
          <a:bodyPr wrap="square" lIns="9144" tIns="9144" rIns="9144" bIns="9144"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1A3568"/>
                </a:solidFill>
                <a:effectLst/>
                <a:uLnTx/>
                <a:uFillTx/>
                <a:latin typeface="Aptos"/>
                <a:ea typeface="+mn-ea"/>
                <a:cs typeface="+mn-cs"/>
              </a:rPr>
              <a:t>HIGHER RESIDENT ENGAGEMENT</a:t>
            </a:r>
          </a:p>
        </p:txBody>
      </p:sp>
      <p:sp>
        <p:nvSpPr>
          <p:cNvPr id="15" name="TextBox 14"/>
          <p:cNvSpPr txBox="1"/>
          <p:nvPr/>
        </p:nvSpPr>
        <p:spPr>
          <a:xfrm>
            <a:off x="9509760" y="2824490"/>
            <a:ext cx="2057400" cy="523220"/>
          </a:xfrm>
          <a:prstGeom prst="rect">
            <a:avLst/>
          </a:prstGeom>
          <a:noFill/>
        </p:spPr>
        <p:txBody>
          <a:bodyPr wrap="square" lIns="0" tIns="0" rIns="0"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a:ln>
                  <a:noFill/>
                </a:ln>
                <a:solidFill>
                  <a:srgbClr val="6FBE44"/>
                </a:solidFill>
                <a:effectLst/>
                <a:uLnTx/>
                <a:uFillTx/>
                <a:latin typeface="Aptos"/>
                <a:ea typeface="+mn-ea"/>
                <a:cs typeface="+mn-cs"/>
              </a:rPr>
              <a:t>83</a:t>
            </a:r>
            <a:r>
              <a:rPr kumimoji="0" sz="3400" b="1" i="0" u="none" strike="noStrike" kern="1200" cap="none" spc="0" normalizeH="0" baseline="0" noProof="0">
                <a:ln>
                  <a:noFill/>
                </a:ln>
                <a:solidFill>
                  <a:srgbClr val="6FBE44"/>
                </a:solidFill>
                <a:effectLst/>
                <a:uLnTx/>
                <a:uFillTx/>
                <a:latin typeface="Aptos"/>
                <a:ea typeface="+mn-ea"/>
                <a:cs typeface="+mn-cs"/>
              </a:rPr>
              <a:t>%</a:t>
            </a:r>
          </a:p>
        </p:txBody>
      </p:sp>
      <p:sp>
        <p:nvSpPr>
          <p:cNvPr id="16" name="TextBox 15"/>
          <p:cNvSpPr txBox="1"/>
          <p:nvPr/>
        </p:nvSpPr>
        <p:spPr>
          <a:xfrm>
            <a:off x="658368" y="4800600"/>
            <a:ext cx="2468880" cy="777240"/>
          </a:xfrm>
          <a:prstGeom prst="rect">
            <a:avLst/>
          </a:prstGeom>
          <a:noFill/>
        </p:spPr>
        <p:txBody>
          <a:bodyPr wrap="square" lIns="9144" tIns="9144" rIns="9144" bIns="9144"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4D9132"/>
                </a:solidFill>
                <a:effectLst/>
                <a:uLnTx/>
                <a:uFillTx/>
                <a:latin typeface="Aptos"/>
                <a:ea typeface="+mn-ea"/>
                <a:cs typeface="+mn-cs"/>
              </a:rPr>
              <a:t>PBL: Preferred by 4x More Residents</a:t>
            </a:r>
          </a:p>
        </p:txBody>
      </p:sp>
      <p:sp>
        <p:nvSpPr>
          <p:cNvPr id="17" name="TextBox 16"/>
          <p:cNvSpPr txBox="1"/>
          <p:nvPr/>
        </p:nvSpPr>
        <p:spPr>
          <a:xfrm>
            <a:off x="9555480" y="4800600"/>
            <a:ext cx="1920240" cy="685800"/>
          </a:xfrm>
          <a:prstGeom prst="rect">
            <a:avLst/>
          </a:prstGeom>
          <a:noFill/>
        </p:spPr>
        <p:txBody>
          <a:bodyPr wrap="square" lIns="0" tIns="0" rIns="0"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1A3568"/>
                </a:solidFill>
                <a:effectLst/>
                <a:uLnTx/>
                <a:uFillTx/>
                <a:latin typeface="Aptos"/>
                <a:ea typeface="+mn-ea"/>
                <a:cs typeface="+mn-cs"/>
              </a:rPr>
              <a:t>N = 52</a:t>
            </a:r>
          </a:p>
        </p:txBody>
      </p:sp>
      <p:sp>
        <p:nvSpPr>
          <p:cNvPr id="19" name="TextBox 6">
            <a:extLst>
              <a:ext uri="{FF2B5EF4-FFF2-40B4-BE49-F238E27FC236}">
                <a16:creationId xmlns:a16="http://schemas.microsoft.com/office/drawing/2014/main" id="{A300D38A-74A6-5D6B-9E45-9FEA47F8C3BF}"/>
              </a:ext>
            </a:extLst>
          </p:cNvPr>
          <p:cNvSpPr txBox="1"/>
          <p:nvPr/>
        </p:nvSpPr>
        <p:spPr>
          <a:xfrm>
            <a:off x="384120" y="6647760"/>
            <a:ext cx="5669280" cy="164520"/>
          </a:xfrm>
          <a:prstGeom prst="rect">
            <a:avLst/>
          </a:prstGeom>
          <a:noFill/>
          <a:ln w="0">
            <a:noFill/>
          </a:ln>
        </p:spPr>
        <p:txBody>
          <a:bodyPr lIns="0" tIns="0" rIns="0" bIns="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1" normalizeH="0" baseline="0" noProof="0">
                <a:ln>
                  <a:noFill/>
                </a:ln>
                <a:solidFill>
                  <a:srgbClr val="000000"/>
                </a:solidFill>
                <a:effectLst/>
                <a:uLnTx/>
                <a:uFillTx/>
                <a:latin typeface="Calibri"/>
                <a:ea typeface="+mn-ea"/>
                <a:cs typeface="+mn-cs"/>
              </a:rPr>
              <a:t>NI X Meeting Three: </a:t>
            </a:r>
            <a:r>
              <a:rPr kumimoji="0" lang="en-US" sz="800" b="0" i="0" u="none" strike="noStrike" kern="1200" cap="none" spc="-1" normalizeH="0" baseline="0" noProof="0">
                <a:ln>
                  <a:noFill/>
                </a:ln>
                <a:solidFill>
                  <a:prstClr val="black"/>
                </a:solidFill>
                <a:effectLst/>
                <a:uLnTx/>
                <a:uFillTx/>
                <a:latin typeface="Calibri"/>
                <a:ea typeface="+mn-ea"/>
                <a:cs typeface="+mn-cs"/>
              </a:rPr>
              <a:t>October 9</a:t>
            </a:r>
            <a:r>
              <a:rPr kumimoji="0" lang="en-US" sz="800" b="0" i="0" u="none" strike="noStrike" kern="1200" cap="none" spc="-1" normalizeH="0" baseline="0" noProof="0">
                <a:ln>
                  <a:noFill/>
                </a:ln>
                <a:solidFill>
                  <a:srgbClr val="000000"/>
                </a:solidFill>
                <a:effectLst/>
                <a:uLnTx/>
                <a:uFillTx/>
                <a:latin typeface="Calibri"/>
                <a:ea typeface="+mn-ea"/>
                <a:cs typeface="+mn-cs"/>
              </a:rPr>
              <a:t>,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1" normalizeH="0" baseline="0" noProof="0">
              <a:ln>
                <a:noFill/>
              </a:ln>
              <a:solidFill>
                <a:srgbClr val="000000"/>
              </a:solidFill>
              <a:effectLst/>
              <a:uLnTx/>
              <a:uFillTx/>
              <a:latin typeface="Calibri"/>
              <a:ea typeface="Calibri"/>
              <a:cs typeface="Calibri"/>
            </a:endParaRPr>
          </a:p>
        </p:txBody>
      </p:sp>
      <p:pic>
        <p:nvPicPr>
          <p:cNvPr id="7" name="Picture 6" descr="A close-up of a logo&#10;&#10;AI-generated content may be incorrect.">
            <a:extLst>
              <a:ext uri="{FF2B5EF4-FFF2-40B4-BE49-F238E27FC236}">
                <a16:creationId xmlns:a16="http://schemas.microsoft.com/office/drawing/2014/main" id="{14165B77-CC55-2379-E322-A4BBBA30C625}"/>
              </a:ext>
            </a:extLst>
          </p:cNvPr>
          <p:cNvPicPr>
            <a:picLocks noChangeAspect="1"/>
          </p:cNvPicPr>
          <p:nvPr/>
        </p:nvPicPr>
        <p:blipFill>
          <a:blip r:embed="rId4"/>
          <a:stretch>
            <a:fillRect/>
          </a:stretch>
        </p:blipFill>
        <p:spPr>
          <a:xfrm>
            <a:off x="11031248" y="6220690"/>
            <a:ext cx="755939" cy="242455"/>
          </a:xfrm>
          <a:prstGeom prst="rect">
            <a:avLst/>
          </a:prstGeom>
        </p:spPr>
      </p:pic>
    </p:spTree>
    <p:extLst>
      <p:ext uri="{BB962C8B-B14F-4D97-AF65-F5344CB8AC3E}">
        <p14:creationId xmlns:p14="http://schemas.microsoft.com/office/powerpoint/2010/main" val="27094561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999" cy="713232"/>
          </a:xfrm>
          <a:prstGeom prst="rect">
            <a:avLst/>
          </a:prstGeom>
          <a:solidFill>
            <a:srgbClr val="6FBE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384048" y="145967"/>
            <a:ext cx="9601200" cy="384721"/>
          </a:xfrm>
          <a:prstGeom prst="rect">
            <a:avLst/>
          </a:prstGeom>
          <a:noFill/>
        </p:spPr>
        <p:txBody>
          <a:bodyPr wrap="square" lIns="0" tIns="0" rIns="0"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FFFFF"/>
                </a:solidFill>
                <a:effectLst/>
                <a:uLnTx/>
                <a:uFillTx/>
                <a:latin typeface="Aptos"/>
                <a:ea typeface="+mn-ea"/>
                <a:cs typeface="+mn-cs"/>
              </a:rPr>
              <a:t>Results</a:t>
            </a:r>
            <a:r>
              <a:rPr kumimoji="0" lang="en-US" sz="2500" b="1" i="0" u="none" strike="noStrike" kern="1200" cap="none" spc="0" normalizeH="0" baseline="0" noProof="0">
                <a:ln>
                  <a:noFill/>
                </a:ln>
                <a:solidFill>
                  <a:srgbClr val="FFFFFF"/>
                </a:solidFill>
                <a:effectLst/>
                <a:uLnTx/>
                <a:uFillTx/>
                <a:latin typeface="Aptos"/>
                <a:ea typeface="+mn-ea"/>
                <a:cs typeface="+mn-cs"/>
              </a:rPr>
              <a:t> PDSA cycle 2</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4" name="Picture 3" descr="image3.png"/>
          <p:cNvPicPr>
            <a:picLocks noChangeAspect="1"/>
          </p:cNvPicPr>
          <p:nvPr/>
        </p:nvPicPr>
        <p:blipFill>
          <a:blip r:embed="rId2"/>
          <a:stretch>
            <a:fillRect/>
          </a:stretch>
        </p:blipFill>
        <p:spPr>
          <a:xfrm>
            <a:off x="10195560" y="118872"/>
            <a:ext cx="1417320" cy="360772"/>
          </a:xfrm>
          <a:prstGeom prst="rect">
            <a:avLst/>
          </a:prstGeom>
        </p:spPr>
      </p:pic>
      <p:sp>
        <p:nvSpPr>
          <p:cNvPr id="6" name="Rectangle 5"/>
          <p:cNvSpPr/>
          <p:nvPr/>
        </p:nvSpPr>
        <p:spPr>
          <a:xfrm>
            <a:off x="347472" y="6601968"/>
            <a:ext cx="11475720" cy="27432"/>
          </a:xfrm>
          <a:prstGeom prst="rect">
            <a:avLst/>
          </a:prstGeom>
          <a:solidFill>
            <a:srgbClr val="6FBE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6446520" y="6647688"/>
            <a:ext cx="5349240" cy="164592"/>
          </a:xfrm>
          <a:prstGeom prst="rect">
            <a:avLst/>
          </a:prstGeom>
          <a:noFill/>
        </p:spPr>
        <p:txBody>
          <a:bodyPr wrap="square" lIns="0" tIns="0" rIns="0" bIns="0"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800" b="0" i="0" u="none" strike="noStrike" kern="1200" cap="none" spc="0" normalizeH="0" baseline="0" noProof="0">
                <a:ln>
                  <a:noFill/>
                </a:ln>
                <a:solidFill>
                  <a:srgbClr val="5A5A5A"/>
                </a:solidFill>
                <a:effectLst/>
                <a:uLnTx/>
                <a:uFillTx/>
                <a:latin typeface="Aptos"/>
                <a:ea typeface="+mn-ea"/>
                <a:cs typeface="+mn-cs"/>
              </a:rPr>
              <a:t>Problem-Based Learning Quality Improvement Project</a:t>
            </a:r>
          </a:p>
        </p:txBody>
      </p:sp>
      <p:pic>
        <p:nvPicPr>
          <p:cNvPr id="9" name="Cycle 2 infographic" descr="Teaching styles compared, Traditional vs Problem-Based Learning: PBL preference 55% vs 83%, top clinical teaching styles, efficient use of time 57% vs 78%, future preference 19% vs 81%"/>
          <p:cNvPicPr>
            <a:picLocks noChangeAspect="1"/>
          </p:cNvPicPr>
          <p:nvPr/>
        </p:nvPicPr>
        <p:blipFill>
          <a:blip r:embed="rId3"/>
          <a:stretch>
            <a:fillRect/>
          </a:stretch>
        </p:blipFill>
        <p:spPr>
          <a:xfrm>
            <a:off x="3718407" y="804672"/>
            <a:ext cx="4754880" cy="5715000"/>
          </a:xfrm>
          <a:prstGeom prst="rect">
            <a:avLst/>
          </a:prstGeom>
        </p:spPr>
      </p:pic>
      <p:sp>
        <p:nvSpPr>
          <p:cNvPr id="10" name="Rounded Rectangle 9"/>
          <p:cNvSpPr/>
          <p:nvPr/>
        </p:nvSpPr>
        <p:spPr>
          <a:xfrm>
            <a:off x="502920" y="1828800"/>
            <a:ext cx="2331720" cy="1874519"/>
          </a:xfrm>
          <a:prstGeom prst="roundRect">
            <a:avLst/>
          </a:prstGeom>
          <a:solidFill>
            <a:srgbClr val="F4F8F2"/>
          </a:solidFill>
          <a:ln>
            <a:solidFill>
              <a:srgbClr val="A72D7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640080" y="2111614"/>
            <a:ext cx="2057400" cy="449354"/>
          </a:xfrm>
          <a:prstGeom prst="rect">
            <a:avLst/>
          </a:prstGeom>
          <a:noFill/>
        </p:spPr>
        <p:txBody>
          <a:bodyPr wrap="square" lIns="9144" tIns="9144" rIns="9144" bIns="9144"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1A3568"/>
                </a:solidFill>
                <a:effectLst/>
                <a:uLnTx/>
                <a:uFillTx/>
                <a:latin typeface="Aptos"/>
                <a:ea typeface="+mn-ea"/>
                <a:cs typeface="+mn-cs"/>
              </a:rPr>
              <a:t>TRADITIONAL COHORT PBL PREFERENCE</a:t>
            </a:r>
          </a:p>
        </p:txBody>
      </p:sp>
      <p:sp>
        <p:nvSpPr>
          <p:cNvPr id="12" name="TextBox 11"/>
          <p:cNvSpPr txBox="1"/>
          <p:nvPr/>
        </p:nvSpPr>
        <p:spPr>
          <a:xfrm>
            <a:off x="640080" y="2824490"/>
            <a:ext cx="2057400" cy="523220"/>
          </a:xfrm>
          <a:prstGeom prst="rect">
            <a:avLst/>
          </a:prstGeom>
          <a:noFill/>
        </p:spPr>
        <p:txBody>
          <a:bodyPr wrap="square" lIns="0" tIns="0" rIns="0"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a:ln>
                  <a:noFill/>
                </a:ln>
                <a:solidFill>
                  <a:srgbClr val="A72D70"/>
                </a:solidFill>
                <a:effectLst/>
                <a:uLnTx/>
                <a:uFillTx/>
                <a:latin typeface="Aptos"/>
                <a:ea typeface="+mn-ea"/>
                <a:cs typeface="+mn-cs"/>
              </a:rPr>
              <a:t>55</a:t>
            </a:r>
            <a:r>
              <a:rPr kumimoji="0" sz="3400" b="1" i="0" u="none" strike="noStrike" kern="1200" cap="none" spc="0" normalizeH="0" baseline="0" noProof="0">
                <a:ln>
                  <a:noFill/>
                </a:ln>
                <a:solidFill>
                  <a:srgbClr val="A72D70"/>
                </a:solidFill>
                <a:effectLst/>
                <a:uLnTx/>
                <a:uFillTx/>
                <a:latin typeface="Aptos"/>
                <a:ea typeface="+mn-ea"/>
                <a:cs typeface="+mn-cs"/>
              </a:rPr>
              <a:t>%</a:t>
            </a:r>
          </a:p>
        </p:txBody>
      </p:sp>
      <p:sp>
        <p:nvSpPr>
          <p:cNvPr id="13" name="Rounded Rectangle 12"/>
          <p:cNvSpPr/>
          <p:nvPr/>
        </p:nvSpPr>
        <p:spPr>
          <a:xfrm>
            <a:off x="9372600" y="1828800"/>
            <a:ext cx="2331720" cy="1874519"/>
          </a:xfrm>
          <a:prstGeom prst="roundRect">
            <a:avLst/>
          </a:prstGeom>
          <a:solidFill>
            <a:srgbClr val="F4F8F2"/>
          </a:solidFill>
          <a:ln>
            <a:solidFill>
              <a:srgbClr val="6FBE4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9509760" y="2111614"/>
            <a:ext cx="2057400" cy="449354"/>
          </a:xfrm>
          <a:prstGeom prst="rect">
            <a:avLst/>
          </a:prstGeom>
          <a:noFill/>
        </p:spPr>
        <p:txBody>
          <a:bodyPr wrap="square" lIns="9144" tIns="9144" rIns="9144" bIns="9144"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1A3568"/>
                </a:solidFill>
                <a:effectLst/>
                <a:uLnTx/>
                <a:uFillTx/>
                <a:latin typeface="Aptos"/>
                <a:ea typeface="+mn-ea"/>
                <a:cs typeface="+mn-cs"/>
              </a:rPr>
              <a:t>PBL COHORT PBL PREFERENCE</a:t>
            </a:r>
          </a:p>
        </p:txBody>
      </p:sp>
      <p:sp>
        <p:nvSpPr>
          <p:cNvPr id="15" name="TextBox 14"/>
          <p:cNvSpPr txBox="1"/>
          <p:nvPr/>
        </p:nvSpPr>
        <p:spPr>
          <a:xfrm>
            <a:off x="9509760" y="2824490"/>
            <a:ext cx="2057400" cy="523220"/>
          </a:xfrm>
          <a:prstGeom prst="rect">
            <a:avLst/>
          </a:prstGeom>
          <a:noFill/>
        </p:spPr>
        <p:txBody>
          <a:bodyPr wrap="square" lIns="0" tIns="0" rIns="0"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a:ln>
                  <a:noFill/>
                </a:ln>
                <a:solidFill>
                  <a:srgbClr val="6FBE44"/>
                </a:solidFill>
                <a:effectLst/>
                <a:uLnTx/>
                <a:uFillTx/>
                <a:latin typeface="Aptos"/>
                <a:ea typeface="+mn-ea"/>
                <a:cs typeface="+mn-cs"/>
              </a:rPr>
              <a:t>83</a:t>
            </a:r>
            <a:r>
              <a:rPr kumimoji="0" sz="3400" b="1" i="0" u="none" strike="noStrike" kern="1200" cap="none" spc="0" normalizeH="0" baseline="0" noProof="0">
                <a:ln>
                  <a:noFill/>
                </a:ln>
                <a:solidFill>
                  <a:srgbClr val="6FBE44"/>
                </a:solidFill>
                <a:effectLst/>
                <a:uLnTx/>
                <a:uFillTx/>
                <a:latin typeface="Aptos"/>
                <a:ea typeface="+mn-ea"/>
                <a:cs typeface="+mn-cs"/>
              </a:rPr>
              <a:t>%</a:t>
            </a:r>
          </a:p>
        </p:txBody>
      </p:sp>
      <p:sp>
        <p:nvSpPr>
          <p:cNvPr id="16" name="TextBox 15"/>
          <p:cNvSpPr txBox="1"/>
          <p:nvPr/>
        </p:nvSpPr>
        <p:spPr>
          <a:xfrm>
            <a:off x="658368" y="4872210"/>
            <a:ext cx="2468880" cy="634020"/>
          </a:xfrm>
          <a:prstGeom prst="rect">
            <a:avLst/>
          </a:prstGeom>
          <a:noFill/>
        </p:spPr>
        <p:txBody>
          <a:bodyPr wrap="square" lIns="9144" tIns="9144" rIns="9144" bIns="9144"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4D9132"/>
                </a:solidFill>
                <a:effectLst/>
                <a:uLnTx/>
                <a:uFillTx/>
                <a:latin typeface="Aptos"/>
                <a:ea typeface="+mn-ea"/>
                <a:cs typeface="+mn-cs"/>
              </a:rPr>
              <a:t>PBL: Preferred by 4.2x More Residents</a:t>
            </a:r>
          </a:p>
        </p:txBody>
      </p:sp>
      <p:sp>
        <p:nvSpPr>
          <p:cNvPr id="17" name="TextBox 16"/>
          <p:cNvSpPr txBox="1"/>
          <p:nvPr/>
        </p:nvSpPr>
        <p:spPr>
          <a:xfrm>
            <a:off x="9555480" y="4800600"/>
            <a:ext cx="1920240" cy="685800"/>
          </a:xfrm>
          <a:prstGeom prst="rect">
            <a:avLst/>
          </a:prstGeom>
          <a:noFill/>
        </p:spPr>
        <p:txBody>
          <a:bodyPr wrap="square" lIns="0" tIns="0" rIns="0"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1A3568"/>
                </a:solidFill>
                <a:effectLst/>
                <a:uLnTx/>
                <a:uFillTx/>
                <a:latin typeface="Aptos"/>
                <a:ea typeface="+mn-ea"/>
                <a:cs typeface="+mn-cs"/>
              </a:rPr>
              <a:t>N = 52</a:t>
            </a:r>
          </a:p>
        </p:txBody>
      </p:sp>
      <p:sp>
        <p:nvSpPr>
          <p:cNvPr id="19" name="TextBox 6">
            <a:extLst>
              <a:ext uri="{FF2B5EF4-FFF2-40B4-BE49-F238E27FC236}">
                <a16:creationId xmlns:a16="http://schemas.microsoft.com/office/drawing/2014/main" id="{A300D38A-74A6-5D6B-9E45-9FEA47F8C3BF}"/>
              </a:ext>
            </a:extLst>
          </p:cNvPr>
          <p:cNvSpPr txBox="1"/>
          <p:nvPr/>
        </p:nvSpPr>
        <p:spPr>
          <a:xfrm>
            <a:off x="384120" y="6647760"/>
            <a:ext cx="5669280" cy="164520"/>
          </a:xfrm>
          <a:prstGeom prst="rect">
            <a:avLst/>
          </a:prstGeom>
          <a:noFill/>
          <a:ln w="0">
            <a:noFill/>
          </a:ln>
        </p:spPr>
        <p:txBody>
          <a:bodyPr lIns="0" tIns="0" rIns="0" bIns="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1" normalizeH="0" baseline="0" noProof="0">
                <a:ln>
                  <a:noFill/>
                </a:ln>
                <a:solidFill>
                  <a:srgbClr val="000000"/>
                </a:solidFill>
                <a:effectLst/>
                <a:uLnTx/>
                <a:uFillTx/>
                <a:latin typeface="Calibri"/>
                <a:ea typeface="+mn-ea"/>
                <a:cs typeface="+mn-cs"/>
              </a:rPr>
              <a:t>NI X Meeting Three: </a:t>
            </a:r>
            <a:r>
              <a:rPr kumimoji="0" lang="en-US" sz="800" b="0" i="0" u="none" strike="noStrike" kern="1200" cap="none" spc="-1" normalizeH="0" baseline="0" noProof="0">
                <a:ln>
                  <a:noFill/>
                </a:ln>
                <a:solidFill>
                  <a:prstClr val="black"/>
                </a:solidFill>
                <a:effectLst/>
                <a:uLnTx/>
                <a:uFillTx/>
                <a:latin typeface="Calibri"/>
                <a:ea typeface="+mn-ea"/>
                <a:cs typeface="+mn-cs"/>
              </a:rPr>
              <a:t>October 9</a:t>
            </a:r>
            <a:r>
              <a:rPr kumimoji="0" lang="en-US" sz="800" b="0" i="0" u="none" strike="noStrike" kern="1200" cap="none" spc="-1" normalizeH="0" baseline="0" noProof="0">
                <a:ln>
                  <a:noFill/>
                </a:ln>
                <a:solidFill>
                  <a:srgbClr val="000000"/>
                </a:solidFill>
                <a:effectLst/>
                <a:uLnTx/>
                <a:uFillTx/>
                <a:latin typeface="Calibri"/>
                <a:ea typeface="+mn-ea"/>
                <a:cs typeface="+mn-cs"/>
              </a:rPr>
              <a:t>,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1" normalizeH="0" baseline="0" noProof="0">
              <a:ln>
                <a:noFill/>
              </a:ln>
              <a:solidFill>
                <a:srgbClr val="000000"/>
              </a:solidFill>
              <a:effectLst/>
              <a:uLnTx/>
              <a:uFillTx/>
              <a:latin typeface="Calibri"/>
              <a:ea typeface="Calibri"/>
              <a:cs typeface="Calibri"/>
            </a:endParaRPr>
          </a:p>
        </p:txBody>
      </p:sp>
      <p:pic>
        <p:nvPicPr>
          <p:cNvPr id="7" name="Picture 6" descr="A close-up of a logo  AI-generated content may be incorrect.">
            <a:extLst>
              <a:ext uri="{FF2B5EF4-FFF2-40B4-BE49-F238E27FC236}">
                <a16:creationId xmlns:a16="http://schemas.microsoft.com/office/drawing/2014/main" id="{14165B77-CC55-2379-E322-A4BBBA30C625}"/>
              </a:ext>
            </a:extLst>
          </p:cNvPr>
          <p:cNvPicPr>
            <a:picLocks noChangeAspect="1"/>
          </p:cNvPicPr>
          <p:nvPr/>
        </p:nvPicPr>
        <p:blipFill>
          <a:blip r:embed="rId4"/>
          <a:stretch>
            <a:fillRect/>
          </a:stretch>
        </p:blipFill>
        <p:spPr>
          <a:xfrm>
            <a:off x="11031248" y="6220690"/>
            <a:ext cx="755939" cy="242455"/>
          </a:xfrm>
          <a:prstGeom prst="rect">
            <a:avLst/>
          </a:prstGeom>
        </p:spPr>
      </p:pic>
    </p:spTree>
    <p:extLst>
      <p:ext uri="{BB962C8B-B14F-4D97-AF65-F5344CB8AC3E}">
        <p14:creationId xmlns:p14="http://schemas.microsoft.com/office/powerpoint/2010/main" val="21880589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999" cy="713232"/>
          </a:xfrm>
          <a:prstGeom prst="rect">
            <a:avLst/>
          </a:prstGeom>
          <a:solidFill>
            <a:srgbClr val="6FBE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384048" y="145967"/>
            <a:ext cx="9601200" cy="384721"/>
          </a:xfrm>
          <a:prstGeom prst="rect">
            <a:avLst/>
          </a:prstGeom>
          <a:noFill/>
        </p:spPr>
        <p:txBody>
          <a:bodyPr wrap="square" lIns="0" tIns="0" rIns="0" bIns="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FFFFF"/>
                </a:solidFill>
                <a:effectLst/>
                <a:uLnTx/>
                <a:uFillTx/>
                <a:latin typeface="Aptos"/>
                <a:ea typeface="+mn-ea"/>
                <a:cs typeface="+mn-cs"/>
              </a:rPr>
              <a:t>Discussion</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4" name="Picture 3" descr="image3.png"/>
          <p:cNvPicPr>
            <a:picLocks noChangeAspect="1"/>
          </p:cNvPicPr>
          <p:nvPr/>
        </p:nvPicPr>
        <p:blipFill>
          <a:blip r:embed="rId2"/>
          <a:stretch>
            <a:fillRect/>
          </a:stretch>
        </p:blipFill>
        <p:spPr>
          <a:xfrm>
            <a:off x="10195560" y="118872"/>
            <a:ext cx="1417320" cy="360772"/>
          </a:xfrm>
          <a:prstGeom prst="rect">
            <a:avLst/>
          </a:prstGeom>
        </p:spPr>
      </p:pic>
      <p:sp>
        <p:nvSpPr>
          <p:cNvPr id="6" name="Rectangle 5"/>
          <p:cNvSpPr/>
          <p:nvPr/>
        </p:nvSpPr>
        <p:spPr>
          <a:xfrm>
            <a:off x="347472" y="6601968"/>
            <a:ext cx="11475720" cy="27432"/>
          </a:xfrm>
          <a:prstGeom prst="rect">
            <a:avLst/>
          </a:prstGeom>
          <a:solidFill>
            <a:srgbClr val="6FBE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6446520" y="6647688"/>
            <a:ext cx="5349240" cy="164592"/>
          </a:xfrm>
          <a:prstGeom prst="rect">
            <a:avLst/>
          </a:prstGeom>
          <a:noFill/>
        </p:spPr>
        <p:txBody>
          <a:bodyPr wrap="square" lIns="0" tIns="0" rIns="0" bIns="0"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800" b="0" i="0" u="none" strike="noStrike" kern="1200" cap="none" spc="0" normalizeH="0" baseline="0" noProof="0">
                <a:ln>
                  <a:noFill/>
                </a:ln>
                <a:solidFill>
                  <a:srgbClr val="5A5A5A"/>
                </a:solidFill>
                <a:effectLst/>
                <a:uLnTx/>
                <a:uFillTx/>
                <a:latin typeface="Aptos"/>
                <a:ea typeface="+mn-ea"/>
                <a:cs typeface="+mn-cs"/>
              </a:rPr>
              <a:t>Problem-Based Learning Quality Improvement Project</a:t>
            </a:r>
          </a:p>
        </p:txBody>
      </p:sp>
      <p:sp>
        <p:nvSpPr>
          <p:cNvPr id="9" name="Rounded Rectangle 8"/>
          <p:cNvSpPr/>
          <p:nvPr/>
        </p:nvSpPr>
        <p:spPr>
          <a:xfrm>
            <a:off x="594360" y="1051560"/>
            <a:ext cx="10972800" cy="1335024"/>
          </a:xfrm>
          <a:prstGeom prst="roundRect">
            <a:avLst/>
          </a:prstGeom>
          <a:solidFill>
            <a:srgbClr val="F9FAF8"/>
          </a:solidFill>
          <a:ln w="19050">
            <a:solidFill>
              <a:srgbClr val="1A356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9"/>
          <p:cNvSpPr/>
          <p:nvPr/>
        </p:nvSpPr>
        <p:spPr>
          <a:xfrm>
            <a:off x="749808" y="1234439"/>
            <a:ext cx="2011680" cy="960120"/>
          </a:xfrm>
          <a:prstGeom prst="roundRect">
            <a:avLst/>
          </a:prstGeom>
          <a:solidFill>
            <a:srgbClr val="1A35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859536" y="1362456"/>
            <a:ext cx="1792224" cy="685800"/>
          </a:xfrm>
          <a:prstGeom prst="rect">
            <a:avLst/>
          </a:prstGeom>
          <a:noFill/>
        </p:spPr>
        <p:txBody>
          <a:bodyPr wrap="square" lIns="9144" tIns="9144" rIns="9144" bIns="9144"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FFFFFF"/>
                </a:solidFill>
                <a:effectLst/>
                <a:uLnTx/>
                <a:uFillTx/>
                <a:latin typeface="Aptos"/>
                <a:ea typeface="+mn-ea"/>
                <a:cs typeface="+mn-cs"/>
              </a:rPr>
              <a:t>Current State</a:t>
            </a:r>
          </a:p>
        </p:txBody>
      </p:sp>
      <p:sp>
        <p:nvSpPr>
          <p:cNvPr id="12" name="TextBox 11"/>
          <p:cNvSpPr txBox="1"/>
          <p:nvPr/>
        </p:nvSpPr>
        <p:spPr>
          <a:xfrm>
            <a:off x="2999232" y="1275962"/>
            <a:ext cx="8302752" cy="867930"/>
          </a:xfrm>
          <a:prstGeom prst="rect">
            <a:avLst/>
          </a:prstGeom>
          <a:noFill/>
        </p:spPr>
        <p:txBody>
          <a:bodyPr wrap="square" lIns="18288" tIns="18288" rIns="18288" bIns="18288" anchor="ctr">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141414"/>
                </a:solidFill>
                <a:effectLst/>
                <a:uLnTx/>
                <a:uFillTx/>
                <a:latin typeface="Aptos"/>
                <a:ea typeface="+mn-ea"/>
                <a:cs typeface="+mn-cs"/>
              </a:rPr>
              <a:t>Current State:  PDSA Cycle 1 was initiated in August 2025 and completed in February 2026. PDSA Cycle 2 has been started in March 2026 and will conclude in March 2027. </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Rounded Rectangle 12"/>
          <p:cNvSpPr/>
          <p:nvPr/>
        </p:nvSpPr>
        <p:spPr>
          <a:xfrm>
            <a:off x="594360" y="2679191"/>
            <a:ext cx="10972800" cy="1335024"/>
          </a:xfrm>
          <a:prstGeom prst="roundRect">
            <a:avLst/>
          </a:prstGeom>
          <a:solidFill>
            <a:srgbClr val="F9FAF8"/>
          </a:solidFill>
          <a:ln w="19050">
            <a:solidFill>
              <a:srgbClr val="ED8B2B"/>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3"/>
          <p:cNvSpPr/>
          <p:nvPr/>
        </p:nvSpPr>
        <p:spPr>
          <a:xfrm>
            <a:off x="749808" y="2862072"/>
            <a:ext cx="2011680" cy="960120"/>
          </a:xfrm>
          <a:prstGeom prst="roundRect">
            <a:avLst/>
          </a:prstGeom>
          <a:solidFill>
            <a:srgbClr val="ED8B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859536" y="2990087"/>
            <a:ext cx="1792224" cy="685800"/>
          </a:xfrm>
          <a:prstGeom prst="rect">
            <a:avLst/>
          </a:prstGeom>
          <a:noFill/>
        </p:spPr>
        <p:txBody>
          <a:bodyPr wrap="square" lIns="9144" tIns="9144" rIns="9144" bIns="9144"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FFFFFF"/>
                </a:solidFill>
                <a:effectLst/>
                <a:uLnTx/>
                <a:uFillTx/>
                <a:latin typeface="Aptos"/>
                <a:ea typeface="+mn-ea"/>
                <a:cs typeface="+mn-cs"/>
              </a:rPr>
              <a:t>Next Steps</a:t>
            </a:r>
          </a:p>
        </p:txBody>
      </p:sp>
      <p:sp>
        <p:nvSpPr>
          <p:cNvPr id="16" name="TextBox 15"/>
          <p:cNvSpPr txBox="1"/>
          <p:nvPr/>
        </p:nvSpPr>
        <p:spPr>
          <a:xfrm>
            <a:off x="2999232" y="2903595"/>
            <a:ext cx="8302752" cy="867930"/>
          </a:xfrm>
          <a:prstGeom prst="rect">
            <a:avLst/>
          </a:prstGeom>
          <a:noFill/>
        </p:spPr>
        <p:txBody>
          <a:bodyPr wrap="square" lIns="18288" tIns="18288" rIns="18288" bIns="18288" anchor="ctr">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141414"/>
                </a:solidFill>
                <a:effectLst/>
                <a:uLnTx/>
                <a:uFillTx/>
                <a:latin typeface="Aptos"/>
                <a:ea typeface="+mn-ea"/>
                <a:cs typeface="+mn-cs"/>
              </a:rPr>
              <a:t>Next Steps: Complete PDSA Cycle 1, collect responses for the survey till the end of PDSA Cycle 1 and analyze the results, compile results after PDSA Cycles 1 and 2 to compare the annual data.</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Rounded Rectangle 16"/>
          <p:cNvSpPr/>
          <p:nvPr/>
        </p:nvSpPr>
        <p:spPr>
          <a:xfrm>
            <a:off x="594360" y="4306824"/>
            <a:ext cx="10972800" cy="1335024"/>
          </a:xfrm>
          <a:prstGeom prst="roundRect">
            <a:avLst/>
          </a:prstGeom>
          <a:solidFill>
            <a:srgbClr val="F9FAF8"/>
          </a:solidFill>
          <a:ln w="19050">
            <a:solidFill>
              <a:srgbClr val="4D913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7"/>
          <p:cNvSpPr/>
          <p:nvPr/>
        </p:nvSpPr>
        <p:spPr>
          <a:xfrm>
            <a:off x="749808" y="4489704"/>
            <a:ext cx="2011680" cy="960120"/>
          </a:xfrm>
          <a:prstGeom prst="roundRect">
            <a:avLst/>
          </a:prstGeom>
          <a:solidFill>
            <a:srgbClr val="4D91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TextBox 18"/>
          <p:cNvSpPr txBox="1"/>
          <p:nvPr/>
        </p:nvSpPr>
        <p:spPr>
          <a:xfrm>
            <a:off x="859536" y="4617720"/>
            <a:ext cx="1792224" cy="685800"/>
          </a:xfrm>
          <a:prstGeom prst="rect">
            <a:avLst/>
          </a:prstGeom>
          <a:noFill/>
        </p:spPr>
        <p:txBody>
          <a:bodyPr wrap="square" lIns="9144" tIns="9144" rIns="9144" bIns="9144"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FFFFFF"/>
                </a:solidFill>
                <a:effectLst/>
                <a:uLnTx/>
                <a:uFillTx/>
                <a:latin typeface="Aptos"/>
                <a:ea typeface="+mn-ea"/>
                <a:cs typeface="+mn-cs"/>
              </a:rPr>
              <a:t>Areas for Guidance/Input</a:t>
            </a:r>
          </a:p>
        </p:txBody>
      </p:sp>
      <p:sp>
        <p:nvSpPr>
          <p:cNvPr id="20" name="TextBox 19"/>
          <p:cNvSpPr txBox="1"/>
          <p:nvPr/>
        </p:nvSpPr>
        <p:spPr>
          <a:xfrm>
            <a:off x="2999232" y="4392728"/>
            <a:ext cx="8302752" cy="1144929"/>
          </a:xfrm>
          <a:prstGeom prst="rect">
            <a:avLst/>
          </a:prstGeom>
          <a:noFill/>
        </p:spPr>
        <p:txBody>
          <a:bodyPr wrap="square" lIns="18288" tIns="18288" rIns="18288" bIns="18288" anchor="ctr">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141414"/>
                </a:solidFill>
                <a:effectLst/>
                <a:uLnTx/>
                <a:uFillTx/>
                <a:latin typeface="Aptos"/>
                <a:ea typeface="+mn-ea"/>
                <a:cs typeface="+mn-cs"/>
              </a:rPr>
              <a:t>Areas for Guidance/Input: Integrating PBL into Residency Curriculum, aligning cases with ABIM Blueprint, lessons learnt from similar PBL or active learning initiatives, guidance on curriculum integration and sustainability, as well as collaboration opportunities. </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6">
            <a:extLst>
              <a:ext uri="{FF2B5EF4-FFF2-40B4-BE49-F238E27FC236}">
                <a16:creationId xmlns:a16="http://schemas.microsoft.com/office/drawing/2014/main" id="{227F97A5-8E19-B5E8-FE32-59DB2716EBAE}"/>
              </a:ext>
            </a:extLst>
          </p:cNvPr>
          <p:cNvSpPr txBox="1"/>
          <p:nvPr/>
        </p:nvSpPr>
        <p:spPr>
          <a:xfrm>
            <a:off x="384120" y="6647760"/>
            <a:ext cx="5669280" cy="164520"/>
          </a:xfrm>
          <a:prstGeom prst="rect">
            <a:avLst/>
          </a:prstGeom>
          <a:noFill/>
          <a:ln w="0">
            <a:noFill/>
          </a:ln>
        </p:spPr>
        <p:txBody>
          <a:bodyPr lIns="0" tIns="0" rIns="0" bIns="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1" normalizeH="0" baseline="0" noProof="0">
                <a:ln>
                  <a:noFill/>
                </a:ln>
                <a:solidFill>
                  <a:srgbClr val="000000"/>
                </a:solidFill>
                <a:effectLst/>
                <a:uLnTx/>
                <a:uFillTx/>
                <a:latin typeface="Calibri"/>
                <a:ea typeface="+mn-ea"/>
                <a:cs typeface="+mn-cs"/>
              </a:rPr>
              <a:t>NI X Meeting Three: </a:t>
            </a:r>
            <a:r>
              <a:rPr kumimoji="0" lang="en-US" sz="800" b="0" i="0" u="none" strike="noStrike" kern="1200" cap="none" spc="-1" normalizeH="0" baseline="0" noProof="0">
                <a:ln>
                  <a:noFill/>
                </a:ln>
                <a:solidFill>
                  <a:prstClr val="black"/>
                </a:solidFill>
                <a:effectLst/>
                <a:uLnTx/>
                <a:uFillTx/>
                <a:latin typeface="Calibri"/>
                <a:ea typeface="+mn-ea"/>
                <a:cs typeface="+mn-cs"/>
              </a:rPr>
              <a:t>October 9</a:t>
            </a:r>
            <a:r>
              <a:rPr kumimoji="0" lang="en-US" sz="800" b="0" i="0" u="none" strike="noStrike" kern="1200" cap="none" spc="-1" normalizeH="0" baseline="0" noProof="0">
                <a:ln>
                  <a:noFill/>
                </a:ln>
                <a:solidFill>
                  <a:srgbClr val="000000"/>
                </a:solidFill>
                <a:effectLst/>
                <a:uLnTx/>
                <a:uFillTx/>
                <a:latin typeface="Calibri"/>
                <a:ea typeface="+mn-ea"/>
                <a:cs typeface="+mn-cs"/>
              </a:rPr>
              <a:t>,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1" normalizeH="0" baseline="0" noProof="0">
              <a:ln>
                <a:noFill/>
              </a:ln>
              <a:solidFill>
                <a:srgbClr val="000000"/>
              </a:solidFill>
              <a:effectLst/>
              <a:uLnTx/>
              <a:uFillTx/>
              <a:latin typeface="Calibri"/>
              <a:ea typeface="Calibri"/>
              <a:cs typeface="Calibri"/>
            </a:endParaRPr>
          </a:p>
        </p:txBody>
      </p:sp>
      <p:pic>
        <p:nvPicPr>
          <p:cNvPr id="7" name="Picture 6" descr="A close-up of a logo&#10;&#10;AI-generated content may be incorrect.">
            <a:extLst>
              <a:ext uri="{FF2B5EF4-FFF2-40B4-BE49-F238E27FC236}">
                <a16:creationId xmlns:a16="http://schemas.microsoft.com/office/drawing/2014/main" id="{323E97C1-9A92-B211-F065-E238B3574090}"/>
              </a:ext>
            </a:extLst>
          </p:cNvPr>
          <p:cNvPicPr>
            <a:picLocks noChangeAspect="1"/>
          </p:cNvPicPr>
          <p:nvPr/>
        </p:nvPicPr>
        <p:blipFill>
          <a:blip r:embed="rId3"/>
          <a:stretch>
            <a:fillRect/>
          </a:stretch>
        </p:blipFill>
        <p:spPr>
          <a:xfrm>
            <a:off x="11031248" y="6220690"/>
            <a:ext cx="755939" cy="242455"/>
          </a:xfrm>
          <a:prstGeom prst="rect">
            <a:avLst/>
          </a:prstGeom>
        </p:spPr>
      </p:pic>
    </p:spTree>
    <p:extLst>
      <p:ext uri="{BB962C8B-B14F-4D97-AF65-F5344CB8AC3E}">
        <p14:creationId xmlns:p14="http://schemas.microsoft.com/office/powerpoint/2010/main" val="6092821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2118D5-0B3A-4C23-AB0B-60A5F2322182}"/>
              </a:ext>
            </a:extLst>
          </p:cNvPr>
          <p:cNvPicPr>
            <a:picLocks noChangeAspect="1"/>
          </p:cNvPicPr>
          <p:nvPr/>
        </p:nvPicPr>
        <p:blipFill>
          <a:blip r:embed="rId2"/>
          <a:stretch>
            <a:fillRect/>
          </a:stretch>
        </p:blipFill>
        <p:spPr>
          <a:xfrm>
            <a:off x="10517573" y="4878775"/>
            <a:ext cx="1398137" cy="1349365"/>
          </a:xfrm>
          <a:prstGeom prst="rect">
            <a:avLst/>
          </a:prstGeom>
        </p:spPr>
      </p:pic>
      <p:sp>
        <p:nvSpPr>
          <p:cNvPr id="4" name="Title 1">
            <a:extLst>
              <a:ext uri="{FF2B5EF4-FFF2-40B4-BE49-F238E27FC236}">
                <a16:creationId xmlns:a16="http://schemas.microsoft.com/office/drawing/2014/main" id="{5BAEDEA9-D699-6F30-2AC8-EF0CB009C8D1}"/>
              </a:ext>
            </a:extLst>
          </p:cNvPr>
          <p:cNvSpPr txBox="1">
            <a:spLocks/>
          </p:cNvSpPr>
          <p:nvPr/>
        </p:nvSpPr>
        <p:spPr>
          <a:xfrm>
            <a:off x="127508" y="509544"/>
            <a:ext cx="11199046" cy="4639057"/>
          </a:xfrm>
          <a:prstGeom prst="rect">
            <a:avLst/>
          </a:prstGeom>
        </p:spPr>
        <p:txBody>
          <a:bodyPr vert="horz" lIns="91440" tIns="45720" rIns="91440" bIns="45720" rtlCol="0" anchor="ctr">
            <a:normAutofit/>
          </a:bodyPr>
          <a:lstStyle>
            <a:defPPr>
              <a:defRPr lang="en-US"/>
            </a:defPPr>
            <a:lvl1pPr marL="0" algn="l" defTabSz="609585" rtl="0" eaLnBrk="1" latinLnBrk="0" hangingPunct="1">
              <a:lnSpc>
                <a:spcPct val="90000"/>
              </a:lnSpc>
              <a:spcBef>
                <a:spcPct val="0"/>
              </a:spcBef>
              <a:buNone/>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3400" b="1" dirty="0">
                <a:solidFill>
                  <a:schemeClr val="accent6"/>
                </a:solidFill>
              </a:rPr>
              <a:t>Final Thoughts </a:t>
            </a:r>
          </a:p>
          <a:p>
            <a:r>
              <a:rPr lang="en-US" sz="3400" b="1" dirty="0">
                <a:solidFill>
                  <a:schemeClr val="accent6"/>
                </a:solidFill>
              </a:rPr>
              <a:t>Facilitator and National Advisory Council  </a:t>
            </a:r>
          </a:p>
          <a:p>
            <a:pPr marL="457189" indent="-457189">
              <a:buFont typeface="Wingdings" panose="05000000000000000000" pitchFamily="2" charset="2"/>
              <a:buChar char="ü"/>
            </a:pPr>
            <a:endParaRPr lang="en-US" sz="3200" dirty="0">
              <a:solidFill>
                <a:schemeClr val="accent6"/>
              </a:solidFill>
            </a:endParaRPr>
          </a:p>
          <a:p>
            <a:pPr marL="895335" lvl="1" indent="-285750">
              <a:buFont typeface="Wingdings" panose="05000000000000000000" pitchFamily="2" charset="2"/>
              <a:buChar char="Ø"/>
            </a:pPr>
            <a:endParaRPr lang="en-US" sz="1600" i="1" dirty="0">
              <a:solidFill>
                <a:schemeClr val="bg2">
                  <a:lumMod val="50000"/>
                </a:schemeClr>
              </a:solidFill>
            </a:endParaRPr>
          </a:p>
          <a:p>
            <a:pPr marL="895335" lvl="1" indent="-285750">
              <a:buFont typeface="Wingdings" panose="05000000000000000000" pitchFamily="2" charset="2"/>
              <a:buChar char="Ø"/>
            </a:pPr>
            <a:r>
              <a:rPr lang="en-US" sz="1600" i="1" dirty="0">
                <a:solidFill>
                  <a:schemeClr val="bg2">
                    <a:lumMod val="50000"/>
                  </a:schemeClr>
                </a:solidFill>
              </a:rPr>
              <a:t>Victor O. Kolade, MD Core Faculty, Internal Medicine Residency, The Guthrie Clinic; Professor of Medicine &amp; Regional Clerkship Director for Internal Medicine</a:t>
            </a:r>
            <a:endParaRPr lang="en-US" sz="1600" i="1" dirty="0">
              <a:solidFill>
                <a:schemeClr val="tx1">
                  <a:lumMod val="50000"/>
                  <a:lumOff val="50000"/>
                </a:schemeClr>
              </a:solidFill>
            </a:endParaRPr>
          </a:p>
          <a:p>
            <a:pPr marL="895335" lvl="1" indent="-285750">
              <a:buFont typeface="Wingdings" panose="05000000000000000000" pitchFamily="2" charset="2"/>
              <a:buChar char="Ø"/>
            </a:pPr>
            <a:endParaRPr lang="en-US" sz="1600" i="1" dirty="0">
              <a:solidFill>
                <a:schemeClr val="tx1">
                  <a:lumMod val="50000"/>
                  <a:lumOff val="50000"/>
                </a:schemeClr>
              </a:solidFill>
            </a:endParaRPr>
          </a:p>
          <a:p>
            <a:pPr marL="895335" lvl="1" indent="-285750">
              <a:buFont typeface="Wingdings" panose="05000000000000000000" pitchFamily="2" charset="2"/>
              <a:buChar char="Ø"/>
            </a:pPr>
            <a:r>
              <a:rPr lang="en-US" sz="1600" i="1" dirty="0">
                <a:solidFill>
                  <a:schemeClr val="bg2">
                    <a:lumMod val="50000"/>
                  </a:schemeClr>
                </a:solidFill>
                <a:latin typeface="Calibri" panose="020F0502020204030204" pitchFamily="34" charset="0"/>
                <a:ea typeface="Times New Roman" panose="02020603050405020304" pitchFamily="18" charset="0"/>
                <a:cs typeface="Calibri" panose="020F0502020204030204" pitchFamily="34" charset="0"/>
              </a:rPr>
              <a:t>Elisa Arespacochaga, MBA, Vice President, Clinical Affairs and Workforce, American Hospital Association </a:t>
            </a:r>
          </a:p>
          <a:p>
            <a:pPr marL="895335" lvl="1" indent="-285750">
              <a:buFont typeface="Wingdings" panose="05000000000000000000" pitchFamily="2" charset="2"/>
              <a:buChar char="Ø"/>
            </a:pPr>
            <a:endParaRPr lang="en-US" sz="1600" i="1" dirty="0">
              <a:solidFill>
                <a:schemeClr val="bg2">
                  <a:lumMod val="50000"/>
                </a:schemeClr>
              </a:solidFill>
              <a:latin typeface="Calibri" panose="020F0502020204030204" pitchFamily="34" charset="0"/>
              <a:ea typeface="Times New Roman" panose="02020603050405020304" pitchFamily="18" charset="0"/>
              <a:cs typeface="Calibri" panose="020F0502020204030204" pitchFamily="34" charset="0"/>
            </a:endParaRPr>
          </a:p>
          <a:p>
            <a:pPr marL="895335" lvl="1" indent="-285750">
              <a:buFont typeface="Wingdings" panose="05000000000000000000" pitchFamily="2" charset="2"/>
              <a:buChar char="Ø"/>
            </a:pPr>
            <a:r>
              <a:rPr lang="en-US" sz="1600" i="1" dirty="0">
                <a:solidFill>
                  <a:schemeClr val="bg2">
                    <a:lumMod val="50000"/>
                  </a:schemeClr>
                </a:solidFill>
                <a:latin typeface="Calibri" panose="020F0502020204030204" pitchFamily="34" charset="0"/>
                <a:ea typeface="Times New Roman" panose="02020603050405020304" pitchFamily="18" charset="0"/>
                <a:cs typeface="Calibri" panose="020F0502020204030204" pitchFamily="34" charset="0"/>
              </a:rPr>
              <a:t>Sherry Turner, DO, MPH,   Representative of the American Association of Colleges of Osteopathic Medicine </a:t>
            </a:r>
          </a:p>
          <a:p>
            <a:pPr lvl="1"/>
            <a:endParaRPr lang="en-US" sz="1600" i="1" dirty="0">
              <a:solidFill>
                <a:schemeClr val="bg2">
                  <a:lumMod val="50000"/>
                </a:schemeClr>
              </a:solidFill>
              <a:latin typeface="Calibri" panose="020F0502020204030204" pitchFamily="34" charset="0"/>
              <a:ea typeface="Times New Roman" panose="02020603050405020304" pitchFamily="18" charset="0"/>
              <a:cs typeface="Calibri" panose="020F0502020204030204" pitchFamily="34" charset="0"/>
            </a:endParaRPr>
          </a:p>
          <a:p>
            <a:pPr lvl="1"/>
            <a:endParaRPr lang="en-US" sz="29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r>
              <a:rPr lang="en-US" sz="3200" dirty="0">
                <a:solidFill>
                  <a:schemeClr val="accent6"/>
                </a:solidFill>
              </a:rPr>
              <a:t> </a:t>
            </a:r>
          </a:p>
        </p:txBody>
      </p:sp>
      <p:pic>
        <p:nvPicPr>
          <p:cNvPr id="3" name="Picture 2" descr="Final Thoughts&#10;&#10;AI-generated content may be incorrect.">
            <a:extLst>
              <a:ext uri="{FF2B5EF4-FFF2-40B4-BE49-F238E27FC236}">
                <a16:creationId xmlns:a16="http://schemas.microsoft.com/office/drawing/2014/main" id="{08B1B254-7FE6-6CD5-0E88-973C5676083A}"/>
              </a:ext>
            </a:extLst>
          </p:cNvPr>
          <p:cNvPicPr>
            <a:picLocks noChangeAspect="1"/>
          </p:cNvPicPr>
          <p:nvPr/>
        </p:nvPicPr>
        <p:blipFill>
          <a:blip r:embed="rId3"/>
          <a:stretch>
            <a:fillRect/>
          </a:stretch>
        </p:blipFill>
        <p:spPr>
          <a:xfrm>
            <a:off x="9873482" y="233230"/>
            <a:ext cx="1745995" cy="1745995"/>
          </a:xfrm>
          <a:prstGeom prst="rect">
            <a:avLst/>
          </a:prstGeom>
        </p:spPr>
      </p:pic>
    </p:spTree>
    <p:extLst>
      <p:ext uri="{BB962C8B-B14F-4D97-AF65-F5344CB8AC3E}">
        <p14:creationId xmlns:p14="http://schemas.microsoft.com/office/powerpoint/2010/main" val="373709294"/>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543</TotalTime>
  <Words>6493</Words>
  <Application>Microsoft Office PowerPoint</Application>
  <PresentationFormat>Widescreen</PresentationFormat>
  <Paragraphs>664</Paragraphs>
  <Slides>56</Slides>
  <Notes>36</Notes>
  <HiddenSlides>0</HiddenSlides>
  <MMClips>0</MMClips>
  <ScaleCrop>false</ScaleCrop>
  <HeadingPairs>
    <vt:vector size="6" baseType="variant">
      <vt:variant>
        <vt:lpstr>Fonts Used</vt:lpstr>
      </vt:variant>
      <vt:variant>
        <vt:i4>15</vt:i4>
      </vt:variant>
      <vt:variant>
        <vt:lpstr>Theme</vt:lpstr>
      </vt:variant>
      <vt:variant>
        <vt:i4>5</vt:i4>
      </vt:variant>
      <vt:variant>
        <vt:lpstr>Slide Titles</vt:lpstr>
      </vt:variant>
      <vt:variant>
        <vt:i4>56</vt:i4>
      </vt:variant>
    </vt:vector>
  </HeadingPairs>
  <TitlesOfParts>
    <vt:vector size="76" baseType="lpstr">
      <vt:lpstr>Aptos</vt:lpstr>
      <vt:lpstr>Arial</vt:lpstr>
      <vt:lpstr>Arial Narrow</vt:lpstr>
      <vt:lpstr>Avenir Next LT Pro</vt:lpstr>
      <vt:lpstr>Calibri</vt:lpstr>
      <vt:lpstr>Calibri Light</vt:lpstr>
      <vt:lpstr>Cambria</vt:lpstr>
      <vt:lpstr>Courier New</vt:lpstr>
      <vt:lpstr>Frank Ruhl Libre</vt:lpstr>
      <vt:lpstr>Georgia</vt:lpstr>
      <vt:lpstr>Noto Sans Symbols</vt:lpstr>
      <vt:lpstr>System Font Regular</vt:lpstr>
      <vt:lpstr>Times</vt:lpstr>
      <vt:lpstr>Times New Roman</vt:lpstr>
      <vt:lpstr>Wingdings</vt:lpstr>
      <vt:lpstr>1_Office Theme</vt:lpstr>
      <vt:lpstr>Simple Light</vt:lpstr>
      <vt:lpstr>Office Theme</vt:lpstr>
      <vt:lpstr>2_Office Theme</vt:lpstr>
      <vt:lpstr>3_Office Theme</vt:lpstr>
      <vt:lpstr>PowerPoint Presentation</vt:lpstr>
      <vt:lpstr>PowerPoint Presentation</vt:lpstr>
      <vt:lpstr>Ascension St. Vincent   </vt:lpstr>
      <vt:lpstr>Graduate Education and Resource Alignment for Social Determinants of Health and Patient-centered care (GRASP)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 Lukes University Health Network (Pediatrics EM)  </vt:lpstr>
      <vt:lpstr>PowerPoint Presentation</vt:lpstr>
      <vt:lpstr> St. Lukes University Health Network (Push Dose) </vt:lpstr>
      <vt:lpstr>PowerPoint Presentation</vt:lpstr>
      <vt:lpstr>Guthrie Robert Packer Hospital X + 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Guthrie Robert Packer Hospital Inbasket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Guthrie Robert Packer Hospital Resident Education- Alcohol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Guthrie Robert Packer Hospital Tradition to Transformation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Mindi Apicella</dc:creator>
  <cp:lastModifiedBy>Mindi Apicella</cp:lastModifiedBy>
  <cp:revision>14</cp:revision>
  <dcterms:created xsi:type="dcterms:W3CDTF">2020-09-29T20:32:26Z</dcterms:created>
  <dcterms:modified xsi:type="dcterms:W3CDTF">2026-10-02T18:11:13Z</dcterms:modified>
</cp:coreProperties>
</file>